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07DF25-84D4-4A42-BC96-AFCC4958AF02}">
  <a:tblStyle styleId="{2907DF25-84D4-4A42-BC96-AFCC4958AF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09fdf517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409fdf517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d95d828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d95d828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7d169db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7d169db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7d169db5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7d169db5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7d169db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7d169db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4580a62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74580a62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76d4968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76d4968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4580a625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4580a625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4580a62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4580a62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4931d9fd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4931d9fd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4931d9fdb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4931d9fdb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d8d79ca7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d8d79ca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b532d7e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b532d7e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4580a625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4580a625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4580a625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74580a625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4580a62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4580a62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slu.edu/research/faculty-resources/docs/bsl2-inspection-form.pdf" TargetMode="External"/><Relationship Id="rId4" Type="http://schemas.openxmlformats.org/officeDocument/2006/relationships/image" Target="../media/image7.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ehs@sl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www.slu.edu/research/faculty-resources/docs/environmental-safety-laboratory-inspection-form.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forms/d/e/1FAIpQLSdhp_3lRJJj1Rqy6yD8Nrrc9Ay87IEoW2mWwovnC1Sn7c7GAw/viewfor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83375" y="1399200"/>
            <a:ext cx="8222100" cy="164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Saint Louis University</a:t>
            </a:r>
            <a:endParaRPr/>
          </a:p>
          <a:p>
            <a:pPr indent="0" lvl="0" marL="0" rtl="0" algn="l">
              <a:spcBef>
                <a:spcPts val="0"/>
              </a:spcBef>
              <a:spcAft>
                <a:spcPts val="0"/>
              </a:spcAft>
              <a:buNone/>
            </a:pPr>
            <a:r>
              <a:rPr lang="en"/>
              <a:t>Laboratory Inspections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Biosafety Inspection </a:t>
            </a:r>
            <a:r>
              <a:rPr lang="en" u="sng">
                <a:hlinkClick r:id="rId3"/>
              </a:rPr>
              <a:t>Form</a:t>
            </a:r>
            <a:endParaRPr/>
          </a:p>
        </p:txBody>
      </p:sp>
      <p:pic>
        <p:nvPicPr>
          <p:cNvPr id="124" name="Google Shape;124;p22"/>
          <p:cNvPicPr preferRelativeResize="0"/>
          <p:nvPr/>
        </p:nvPicPr>
        <p:blipFill>
          <a:blip r:embed="rId4">
            <a:alphaModFix/>
          </a:blip>
          <a:stretch>
            <a:fillRect/>
          </a:stretch>
        </p:blipFill>
        <p:spPr>
          <a:xfrm>
            <a:off x="98250" y="961818"/>
            <a:ext cx="4472051" cy="3920758"/>
          </a:xfrm>
          <a:prstGeom prst="rect">
            <a:avLst/>
          </a:prstGeom>
          <a:noFill/>
          <a:ln>
            <a:noFill/>
          </a:ln>
        </p:spPr>
      </p:pic>
      <p:pic>
        <p:nvPicPr>
          <p:cNvPr id="125" name="Google Shape;125;p22"/>
          <p:cNvPicPr preferRelativeResize="0"/>
          <p:nvPr/>
        </p:nvPicPr>
        <p:blipFill>
          <a:blip r:embed="rId5">
            <a:alphaModFix/>
          </a:blip>
          <a:stretch>
            <a:fillRect/>
          </a:stretch>
        </p:blipFill>
        <p:spPr>
          <a:xfrm>
            <a:off x="4620350" y="1717175"/>
            <a:ext cx="4472049" cy="243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Common Areas of Noncompliance</a:t>
            </a:r>
            <a:endParaRPr/>
          </a:p>
        </p:txBody>
      </p:sp>
      <p:sp>
        <p:nvSpPr>
          <p:cNvPr id="131" name="Google Shape;131;p23"/>
          <p:cNvSpPr txBox="1"/>
          <p:nvPr>
            <p:ph idx="1" type="body"/>
          </p:nvPr>
        </p:nvSpPr>
        <p:spPr>
          <a:xfrm>
            <a:off x="471900" y="1919075"/>
            <a:ext cx="84756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Biological Safety Cabinet not certified within 12 months.</a:t>
            </a:r>
            <a:endParaRPr/>
          </a:p>
          <a:p>
            <a:pPr indent="-342900" lvl="0" marL="457200" rtl="0" algn="l">
              <a:spcBef>
                <a:spcPts val="500"/>
              </a:spcBef>
              <a:spcAft>
                <a:spcPts val="0"/>
              </a:spcAft>
              <a:buSzPts val="1800"/>
              <a:buChar char="●"/>
            </a:pPr>
            <a:r>
              <a:rPr lang="en"/>
              <a:t>Eyewash not flushed weekly and recorded.</a:t>
            </a:r>
            <a:endParaRPr/>
          </a:p>
          <a:p>
            <a:pPr indent="-342900" lvl="0" marL="457200" rtl="0" algn="l">
              <a:spcBef>
                <a:spcPts val="500"/>
              </a:spcBef>
              <a:spcAft>
                <a:spcPts val="0"/>
              </a:spcAft>
              <a:buSzPts val="1800"/>
              <a:buChar char="●"/>
            </a:pPr>
            <a:r>
              <a:rPr lang="en"/>
              <a:t>Vacuum flasks missing HEPA filters between flask and vacuum source.</a:t>
            </a:r>
            <a:endParaRPr/>
          </a:p>
          <a:p>
            <a:pPr indent="-342900" lvl="0" marL="457200" rtl="0" algn="l">
              <a:spcBef>
                <a:spcPts val="500"/>
              </a:spcBef>
              <a:spcAft>
                <a:spcPts val="0"/>
              </a:spcAft>
              <a:buSzPts val="1800"/>
              <a:buChar char="●"/>
            </a:pPr>
            <a:r>
              <a:rPr lang="en"/>
              <a:t>Not wearing appropriate PPE according to biosafety level and eIBC protocol.</a:t>
            </a:r>
            <a:endParaRPr/>
          </a:p>
          <a:p>
            <a:pPr indent="-342900" lvl="0" marL="457200" rtl="0" algn="l">
              <a:spcBef>
                <a:spcPts val="500"/>
              </a:spcBef>
              <a:spcAft>
                <a:spcPts val="0"/>
              </a:spcAft>
              <a:buSzPts val="1800"/>
              <a:buChar char="●"/>
            </a:pPr>
            <a:r>
              <a:rPr lang="en"/>
              <a:t>Incorrect disposal of biological waste.</a:t>
            </a:r>
            <a:endParaRPr/>
          </a:p>
          <a:p>
            <a:pPr indent="-342900" lvl="0" marL="457200" rtl="0" algn="l">
              <a:spcBef>
                <a:spcPts val="500"/>
              </a:spcBef>
              <a:spcAft>
                <a:spcPts val="0"/>
              </a:spcAft>
              <a:buSzPts val="1800"/>
              <a:buChar char="●"/>
            </a:pPr>
            <a:r>
              <a:rPr lang="en"/>
              <a:t>Sharps not handled/stored/disposed of properly.</a:t>
            </a:r>
            <a:endParaRPr/>
          </a:p>
          <a:p>
            <a:pPr indent="-342900" lvl="0" marL="457200" rtl="0" algn="l">
              <a:spcBef>
                <a:spcPts val="500"/>
              </a:spcBef>
              <a:spcAft>
                <a:spcPts val="0"/>
              </a:spcAft>
              <a:buSzPts val="1800"/>
              <a:buChar char="●"/>
            </a:pPr>
            <a:r>
              <a:rPr lang="en"/>
              <a:t>Plants in labs. </a:t>
            </a:r>
            <a:endParaRPr/>
          </a:p>
          <a:p>
            <a:pPr indent="0" lvl="0" marL="0" rtl="0" algn="l">
              <a:spcBef>
                <a:spcPts val="5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Biosafety Inspection Highlights</a:t>
            </a:r>
            <a:endParaRPr/>
          </a:p>
        </p:txBody>
      </p:sp>
      <p:sp>
        <p:nvSpPr>
          <p:cNvPr id="137" name="Google Shape;137;p24"/>
          <p:cNvSpPr txBox="1"/>
          <p:nvPr>
            <p:ph idx="1" type="body"/>
          </p:nvPr>
        </p:nvSpPr>
        <p:spPr>
          <a:xfrm>
            <a:off x="471900" y="1919075"/>
            <a:ext cx="65745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Lab-specific biosafety training records for all personnel should be maintained in the research space. </a:t>
            </a:r>
            <a:endParaRPr/>
          </a:p>
          <a:p>
            <a:pPr indent="-342900" lvl="0" marL="457200" rtl="0" algn="l">
              <a:spcBef>
                <a:spcPts val="500"/>
              </a:spcBef>
              <a:spcAft>
                <a:spcPts val="500"/>
              </a:spcAft>
              <a:buSzPts val="1800"/>
              <a:buChar char="●"/>
            </a:pPr>
            <a:r>
              <a:rPr lang="en"/>
              <a:t>Training records should be documented on the </a:t>
            </a:r>
            <a:r>
              <a:rPr i="1" lang="en"/>
              <a:t>Laboratory Training Record</a:t>
            </a:r>
            <a:r>
              <a:rPr lang="en"/>
              <a:t> spreadsheet to be attached to the eIBC protocol.</a:t>
            </a:r>
            <a:endParaRPr/>
          </a:p>
        </p:txBody>
      </p:sp>
      <p:pic>
        <p:nvPicPr>
          <p:cNvPr id="138" name="Google Shape;138;p24"/>
          <p:cNvPicPr preferRelativeResize="0"/>
          <p:nvPr/>
        </p:nvPicPr>
        <p:blipFill rotWithShape="1">
          <a:blip r:embed="rId3">
            <a:alphaModFix/>
          </a:blip>
          <a:srcRect b="1923" l="4285" r="4340" t="2354"/>
          <a:stretch/>
        </p:blipFill>
        <p:spPr>
          <a:xfrm>
            <a:off x="6989175" y="1956638"/>
            <a:ext cx="1938625" cy="2635075"/>
          </a:xfrm>
          <a:prstGeom prst="rect">
            <a:avLst/>
          </a:prstGeom>
          <a:noFill/>
          <a:ln>
            <a:noFill/>
          </a:ln>
        </p:spPr>
      </p:pic>
      <p:pic>
        <p:nvPicPr>
          <p:cNvPr id="139" name="Google Shape;139;p24"/>
          <p:cNvPicPr preferRelativeResize="0"/>
          <p:nvPr/>
        </p:nvPicPr>
        <p:blipFill rotWithShape="1">
          <a:blip r:embed="rId4">
            <a:alphaModFix/>
          </a:blip>
          <a:srcRect b="0" l="0" r="0" t="0"/>
          <a:stretch/>
        </p:blipFill>
        <p:spPr>
          <a:xfrm>
            <a:off x="2369500" y="3377475"/>
            <a:ext cx="3945149" cy="1595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Autoclave Inspections</a:t>
            </a:r>
            <a:endParaRPr/>
          </a:p>
        </p:txBody>
      </p:sp>
      <p:pic>
        <p:nvPicPr>
          <p:cNvPr id="145" name="Google Shape;145;p25"/>
          <p:cNvPicPr preferRelativeResize="0"/>
          <p:nvPr/>
        </p:nvPicPr>
        <p:blipFill>
          <a:blip r:embed="rId3">
            <a:alphaModFix/>
          </a:blip>
          <a:stretch>
            <a:fillRect/>
          </a:stretch>
        </p:blipFill>
        <p:spPr>
          <a:xfrm>
            <a:off x="0" y="3137900"/>
            <a:ext cx="1915724" cy="1915724"/>
          </a:xfrm>
          <a:prstGeom prst="rect">
            <a:avLst/>
          </a:prstGeom>
          <a:noFill/>
          <a:ln>
            <a:noFill/>
          </a:ln>
        </p:spPr>
      </p:pic>
      <p:pic>
        <p:nvPicPr>
          <p:cNvPr id="146" name="Google Shape;146;p25"/>
          <p:cNvPicPr preferRelativeResize="0"/>
          <p:nvPr/>
        </p:nvPicPr>
        <p:blipFill>
          <a:blip r:embed="rId4">
            <a:alphaModFix/>
          </a:blip>
          <a:stretch>
            <a:fillRect/>
          </a:stretch>
        </p:blipFill>
        <p:spPr>
          <a:xfrm>
            <a:off x="6804125" y="2092350"/>
            <a:ext cx="2163975" cy="2757851"/>
          </a:xfrm>
          <a:prstGeom prst="rect">
            <a:avLst/>
          </a:prstGeom>
          <a:noFill/>
          <a:ln>
            <a:noFill/>
          </a:ln>
        </p:spPr>
      </p:pic>
      <p:sp>
        <p:nvSpPr>
          <p:cNvPr id="147" name="Google Shape;147;p25"/>
          <p:cNvSpPr txBox="1"/>
          <p:nvPr>
            <p:ph idx="1" type="body"/>
          </p:nvPr>
        </p:nvSpPr>
        <p:spPr>
          <a:xfrm>
            <a:off x="471900" y="1789525"/>
            <a:ext cx="62526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Autoclave function must be validated weekly (spore tests) </a:t>
            </a:r>
            <a:r>
              <a:rPr lang="en"/>
              <a:t>when the autoclave is used to decontaminate waste.</a:t>
            </a:r>
            <a:r>
              <a:rPr lang="en"/>
              <a:t> </a:t>
            </a:r>
            <a:endParaRPr/>
          </a:p>
          <a:p>
            <a:pPr indent="-342900" lvl="0" marL="457200" rtl="0" algn="l">
              <a:spcBef>
                <a:spcPts val="500"/>
              </a:spcBef>
              <a:spcAft>
                <a:spcPts val="0"/>
              </a:spcAft>
              <a:buSzPts val="1800"/>
              <a:buChar char="●"/>
            </a:pPr>
            <a:r>
              <a:rPr lang="en"/>
              <a:t>Autoclave records are checked annually. </a:t>
            </a:r>
            <a:endParaRPr/>
          </a:p>
          <a:p>
            <a:pPr indent="0" lvl="0" marL="457200" rtl="0" algn="l">
              <a:spcBef>
                <a:spcPts val="5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dk2"/>
                </a:solidFill>
              </a:rPr>
              <a:t>Radiation Safety Inspections</a:t>
            </a:r>
            <a:endParaRPr>
              <a:solidFill>
                <a:schemeClr val="dk2"/>
              </a:solidFill>
            </a:endParaRPr>
          </a:p>
        </p:txBody>
      </p:sp>
      <p:sp>
        <p:nvSpPr>
          <p:cNvPr id="153" name="Google Shape;153;p26"/>
          <p:cNvSpPr txBox="1"/>
          <p:nvPr>
            <p:ph idx="1" type="body"/>
          </p:nvPr>
        </p:nvSpPr>
        <p:spPr>
          <a:xfrm>
            <a:off x="90900" y="1767725"/>
            <a:ext cx="6501000" cy="32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523"/>
              <a:buNone/>
            </a:pPr>
            <a:r>
              <a:rPr b="1" lang="en" sz="955">
                <a:solidFill>
                  <a:srgbClr val="7F7F7F"/>
                </a:solidFill>
              </a:rPr>
              <a:t>Training: </a:t>
            </a:r>
            <a:r>
              <a:rPr lang="en" sz="955">
                <a:solidFill>
                  <a:srgbClr val="7F7F7F"/>
                </a:solidFill>
              </a:rPr>
              <a:t>All personnel working with radioactive materials must have completed the Radiation Safety Orientation and passed the associated test</a:t>
            </a:r>
            <a:endParaRPr sz="955">
              <a:solidFill>
                <a:srgbClr val="7F7F7F"/>
              </a:solidFill>
            </a:endParaRPr>
          </a:p>
          <a:p>
            <a:pPr indent="0" lvl="0" marL="0" rtl="0" algn="l">
              <a:spcBef>
                <a:spcPts val="1200"/>
              </a:spcBef>
              <a:spcAft>
                <a:spcPts val="0"/>
              </a:spcAft>
              <a:buSzPts val="523"/>
              <a:buNone/>
            </a:pPr>
            <a:r>
              <a:rPr b="1" lang="en" sz="955">
                <a:solidFill>
                  <a:srgbClr val="7F7F7F"/>
                </a:solidFill>
              </a:rPr>
              <a:t>Radionuclide Shipment Log (Green Sheet):</a:t>
            </a:r>
            <a:r>
              <a:rPr lang="en" sz="955">
                <a:solidFill>
                  <a:srgbClr val="7F7F7F"/>
                </a:solidFill>
              </a:rPr>
              <a:t> must be completed as required including surveys and inventory log</a:t>
            </a:r>
            <a:endParaRPr sz="955">
              <a:solidFill>
                <a:srgbClr val="7F7F7F"/>
              </a:solidFill>
            </a:endParaRPr>
          </a:p>
          <a:p>
            <a:pPr indent="0" lvl="0" marL="0" rtl="0" algn="l">
              <a:spcBef>
                <a:spcPts val="1200"/>
              </a:spcBef>
              <a:spcAft>
                <a:spcPts val="0"/>
              </a:spcAft>
              <a:buSzPts val="523"/>
              <a:buNone/>
            </a:pPr>
            <a:r>
              <a:rPr b="1" lang="en" sz="955">
                <a:solidFill>
                  <a:srgbClr val="7F7F7F"/>
                </a:solidFill>
              </a:rPr>
              <a:t>PPE:</a:t>
            </a:r>
            <a:r>
              <a:rPr lang="en" sz="955">
                <a:solidFill>
                  <a:srgbClr val="7F7F7F"/>
                </a:solidFill>
              </a:rPr>
              <a:t> Appropriate PPE must be worn for the radioactive materials being used. Typically, this includes lab coat, gloves, protective eyewear, and dosimeters if required</a:t>
            </a:r>
            <a:endParaRPr sz="955">
              <a:solidFill>
                <a:srgbClr val="7F7F7F"/>
              </a:solidFill>
            </a:endParaRPr>
          </a:p>
          <a:p>
            <a:pPr indent="0" lvl="0" marL="0" rtl="0" algn="l">
              <a:spcBef>
                <a:spcPts val="1200"/>
              </a:spcBef>
              <a:spcAft>
                <a:spcPts val="0"/>
              </a:spcAft>
              <a:buSzPts val="523"/>
              <a:buNone/>
            </a:pPr>
            <a:r>
              <a:rPr b="1" lang="en" sz="955">
                <a:solidFill>
                  <a:srgbClr val="7F7F7F"/>
                </a:solidFill>
              </a:rPr>
              <a:t>Surveys: </a:t>
            </a:r>
            <a:r>
              <a:rPr lang="en" sz="955">
                <a:solidFill>
                  <a:srgbClr val="7F7F7F"/>
                </a:solidFill>
              </a:rPr>
              <a:t>Survey meter readings (unless H-3 use only, which is not detectable with meter) and wipe tests must be documented weekly. Surveys of personnel and nearby area required following all procedures involving radioactive materials (no documentation required)</a:t>
            </a:r>
            <a:endParaRPr sz="955">
              <a:solidFill>
                <a:srgbClr val="7F7F7F"/>
              </a:solidFill>
            </a:endParaRPr>
          </a:p>
          <a:p>
            <a:pPr indent="0" lvl="0" marL="0" rtl="0" algn="l">
              <a:spcBef>
                <a:spcPts val="1200"/>
              </a:spcBef>
              <a:spcAft>
                <a:spcPts val="0"/>
              </a:spcAft>
              <a:buSzPts val="523"/>
              <a:buNone/>
            </a:pPr>
            <a:r>
              <a:rPr b="1" lang="en" sz="955">
                <a:solidFill>
                  <a:srgbClr val="7F7F7F"/>
                </a:solidFill>
              </a:rPr>
              <a:t>Inventory:</a:t>
            </a:r>
            <a:r>
              <a:rPr lang="en" sz="955">
                <a:solidFill>
                  <a:srgbClr val="7F7F7F"/>
                </a:solidFill>
              </a:rPr>
              <a:t> A quarterly physical inventory of all radionuclides must be completed. This includes all radioactive materials on hand, whether in stock vials, experiments, or waste. The online Radiation Safety database must be updated by the Permit Holder/lab following the inventory</a:t>
            </a:r>
            <a:endParaRPr sz="955">
              <a:solidFill>
                <a:srgbClr val="7F7F7F"/>
              </a:solidFill>
            </a:endParaRPr>
          </a:p>
          <a:p>
            <a:pPr indent="0" lvl="0" marL="0" rtl="0" algn="l">
              <a:spcBef>
                <a:spcPts val="1200"/>
              </a:spcBef>
              <a:spcAft>
                <a:spcPts val="0"/>
              </a:spcAft>
              <a:buSzPts val="523"/>
              <a:buNone/>
            </a:pPr>
            <a:r>
              <a:rPr b="1" lang="en" sz="955">
                <a:solidFill>
                  <a:srgbClr val="7F7F7F"/>
                </a:solidFill>
              </a:rPr>
              <a:t>Security:</a:t>
            </a:r>
            <a:r>
              <a:rPr lang="en" sz="955">
                <a:solidFill>
                  <a:srgbClr val="7F7F7F"/>
                </a:solidFill>
              </a:rPr>
              <a:t> Radionuclides must be secured against unauthorized access or removal at all times</a:t>
            </a:r>
            <a:endParaRPr sz="955">
              <a:solidFill>
                <a:srgbClr val="7F7F7F"/>
              </a:solidFill>
            </a:endParaRPr>
          </a:p>
          <a:p>
            <a:pPr indent="0" lvl="0" marL="0" rtl="0" algn="l">
              <a:spcBef>
                <a:spcPts val="1200"/>
              </a:spcBef>
              <a:spcAft>
                <a:spcPts val="1200"/>
              </a:spcAft>
              <a:buSzPts val="523"/>
              <a:buNone/>
            </a:pPr>
            <a:r>
              <a:rPr b="1" lang="en" sz="955">
                <a:solidFill>
                  <a:srgbClr val="7F7F7F"/>
                </a:solidFill>
              </a:rPr>
              <a:t>Food and Drink: </a:t>
            </a:r>
            <a:r>
              <a:rPr lang="en" sz="955">
                <a:solidFill>
                  <a:srgbClr val="7F7F7F"/>
                </a:solidFill>
              </a:rPr>
              <a:t>No food and drink is allowed in any laboratory where radioactive materials are used or stored</a:t>
            </a:r>
            <a:endParaRPr sz="955"/>
          </a:p>
        </p:txBody>
      </p:sp>
      <p:pic>
        <p:nvPicPr>
          <p:cNvPr id="154" name="Google Shape;154;p26"/>
          <p:cNvPicPr preferRelativeResize="0"/>
          <p:nvPr/>
        </p:nvPicPr>
        <p:blipFill rotWithShape="1">
          <a:blip r:embed="rId3">
            <a:alphaModFix/>
          </a:blip>
          <a:srcRect b="3477" l="1646" r="1472" t="1762"/>
          <a:stretch/>
        </p:blipFill>
        <p:spPr>
          <a:xfrm>
            <a:off x="6554725" y="2397150"/>
            <a:ext cx="2531251" cy="191392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2"/>
                </a:solidFill>
              </a:rPr>
              <a:t>Radiation Safety Inspection Form</a:t>
            </a:r>
            <a:endParaRPr>
              <a:solidFill>
                <a:schemeClr val="dk2"/>
              </a:solidFill>
            </a:endParaRPr>
          </a:p>
        </p:txBody>
      </p:sp>
      <p:pic>
        <p:nvPicPr>
          <p:cNvPr id="160" name="Google Shape;160;p27"/>
          <p:cNvPicPr preferRelativeResize="0"/>
          <p:nvPr/>
        </p:nvPicPr>
        <p:blipFill rotWithShape="1">
          <a:blip r:embed="rId3">
            <a:alphaModFix/>
          </a:blip>
          <a:srcRect b="3481" l="1646" r="1472" t="36997"/>
          <a:stretch/>
        </p:blipFill>
        <p:spPr>
          <a:xfrm>
            <a:off x="36363" y="782576"/>
            <a:ext cx="9071273" cy="43083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166" name="Google Shape;166;p2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Contact </a:t>
            </a:r>
            <a:r>
              <a:rPr lang="en" u="sng">
                <a:solidFill>
                  <a:schemeClr val="hlink"/>
                </a:solidFill>
                <a:hlinkClick r:id="rId3"/>
              </a:rPr>
              <a:t>ehs@slu.edu</a:t>
            </a:r>
            <a:r>
              <a:rPr lang="en"/>
              <a:t> for any questions regarding inspections.</a:t>
            </a:r>
            <a:endParaRPr/>
          </a:p>
          <a:p>
            <a:pPr indent="0" lvl="0" marL="0" rtl="0" algn="l">
              <a:spcBef>
                <a:spcPts val="1200"/>
              </a:spcBef>
              <a:spcAft>
                <a:spcPts val="0"/>
              </a:spcAft>
              <a:buNone/>
            </a:pPr>
            <a:r>
              <a:rPr lang="en"/>
              <a:t>Please complete the Safety Awareness Quiz on Laboratory Inspections by September 30th, 2023.</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Why Are Inspections Important?</a:t>
            </a:r>
            <a:endParaRPr/>
          </a:p>
        </p:txBody>
      </p:sp>
      <p:sp>
        <p:nvSpPr>
          <p:cNvPr id="73" name="Google Shape;73;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Ensure a safe work environment for SLU employees, students, and visitors</a:t>
            </a:r>
            <a:endParaRPr/>
          </a:p>
          <a:p>
            <a:pPr indent="-342900" lvl="0" marL="457200" rtl="0" algn="l">
              <a:spcBef>
                <a:spcPts val="500"/>
              </a:spcBef>
              <a:spcAft>
                <a:spcPts val="0"/>
              </a:spcAft>
              <a:buSzPts val="1800"/>
              <a:buChar char="●"/>
            </a:pPr>
            <a:r>
              <a:rPr lang="en"/>
              <a:t>Determine compliance with federal, state, and local regulations</a:t>
            </a:r>
            <a:endParaRPr/>
          </a:p>
          <a:p>
            <a:pPr indent="-317500" lvl="1" marL="914400" rtl="0" algn="l">
              <a:spcBef>
                <a:spcPts val="500"/>
              </a:spcBef>
              <a:spcAft>
                <a:spcPts val="0"/>
              </a:spcAft>
              <a:buSzPts val="1400"/>
              <a:buChar char="○"/>
            </a:pPr>
            <a:r>
              <a:rPr lang="en"/>
              <a:t>OSHA, NIOSH, EPA, MoDNR, CDC, USDA, NRC and others</a:t>
            </a:r>
            <a:endParaRPr/>
          </a:p>
          <a:p>
            <a:pPr indent="-342900" lvl="0" marL="457200" rtl="0" algn="l">
              <a:spcBef>
                <a:spcPts val="500"/>
              </a:spcBef>
              <a:spcAft>
                <a:spcPts val="0"/>
              </a:spcAft>
              <a:buSzPts val="1800"/>
              <a:buChar char="●"/>
            </a:pPr>
            <a:r>
              <a:rPr lang="en"/>
              <a:t>Identify hazards and areas of concern </a:t>
            </a:r>
            <a:r>
              <a:rPr i="1" lang="en"/>
              <a:t>before</a:t>
            </a:r>
            <a:r>
              <a:rPr lang="en"/>
              <a:t> incidents occur</a:t>
            </a:r>
            <a:endParaRPr/>
          </a:p>
          <a:p>
            <a:pPr indent="-342900" lvl="0" marL="457200" rtl="0" algn="l">
              <a:spcBef>
                <a:spcPts val="500"/>
              </a:spcBef>
              <a:spcAft>
                <a:spcPts val="0"/>
              </a:spcAft>
              <a:buSzPts val="1800"/>
              <a:buChar char="●"/>
            </a:pPr>
            <a:r>
              <a:rPr lang="en"/>
              <a:t>Identify </a:t>
            </a:r>
            <a:r>
              <a:rPr lang="en"/>
              <a:t>corrective actions</a:t>
            </a:r>
            <a:endParaRPr/>
          </a:p>
          <a:p>
            <a:pPr indent="-342900" lvl="0" marL="457200" rtl="0" algn="l">
              <a:spcBef>
                <a:spcPts val="500"/>
              </a:spcBef>
              <a:spcAft>
                <a:spcPts val="0"/>
              </a:spcAft>
              <a:buSzPts val="1800"/>
              <a:buChar char="●"/>
            </a:pPr>
            <a:r>
              <a:rPr lang="en"/>
              <a:t>Identify best practices to address concerns</a:t>
            </a:r>
            <a:endParaRPr/>
          </a:p>
          <a:p>
            <a:pPr indent="-342900" lvl="0" marL="457200" rtl="0" algn="l">
              <a:spcBef>
                <a:spcPts val="500"/>
              </a:spcBef>
              <a:spcAft>
                <a:spcPts val="0"/>
              </a:spcAft>
              <a:buSzPts val="1800"/>
              <a:buChar char="●"/>
            </a:pPr>
            <a:r>
              <a:rPr lang="en"/>
              <a:t>Lab personnel are encouraged to proactively perform self-inspections</a:t>
            </a:r>
            <a:endParaRPr/>
          </a:p>
          <a:p>
            <a:pPr indent="0" lvl="0" marL="0" rtl="0" algn="l">
              <a:spcBef>
                <a:spcPts val="5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t>Types of Laboratory Inspections</a:t>
            </a:r>
            <a:endParaRPr sz="3200"/>
          </a:p>
        </p:txBody>
      </p:sp>
      <p:graphicFrame>
        <p:nvGraphicFramePr>
          <p:cNvPr id="79" name="Google Shape;79;p15"/>
          <p:cNvGraphicFramePr/>
          <p:nvPr/>
        </p:nvGraphicFramePr>
        <p:xfrm>
          <a:off x="457050" y="1744825"/>
          <a:ext cx="3000000" cy="3000000"/>
        </p:xfrm>
        <a:graphic>
          <a:graphicData uri="http://schemas.openxmlformats.org/drawingml/2006/table">
            <a:tbl>
              <a:tblPr>
                <a:noFill/>
                <a:tableStyleId>{2907DF25-84D4-4A42-BC96-AFCC4958AF02}</a:tableStyleId>
              </a:tblPr>
              <a:tblGrid>
                <a:gridCol w="2330250"/>
                <a:gridCol w="3963675"/>
                <a:gridCol w="1928175"/>
              </a:tblGrid>
              <a:tr h="390200">
                <a:tc>
                  <a:txBody>
                    <a:bodyPr/>
                    <a:lstStyle/>
                    <a:p>
                      <a:pPr indent="0" lvl="0" marL="0" rtl="0" algn="l">
                        <a:spcBef>
                          <a:spcPts val="0"/>
                        </a:spcBef>
                        <a:spcAft>
                          <a:spcPts val="0"/>
                        </a:spcAft>
                        <a:buNone/>
                      </a:pPr>
                      <a:r>
                        <a:rPr b="1" lang="en">
                          <a:solidFill>
                            <a:schemeClr val="lt2"/>
                          </a:solidFill>
                          <a:latin typeface="Source Sans Pro"/>
                          <a:ea typeface="Source Sans Pro"/>
                          <a:cs typeface="Source Sans Pro"/>
                          <a:sym typeface="Source Sans Pro"/>
                        </a:rPr>
                        <a:t>Inspection</a:t>
                      </a:r>
                      <a:endParaRPr b="1">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a:solidFill>
                            <a:schemeClr val="lt2"/>
                          </a:solidFill>
                          <a:latin typeface="Source Sans Pro"/>
                          <a:ea typeface="Source Sans Pro"/>
                          <a:cs typeface="Source Sans Pro"/>
                          <a:sym typeface="Source Sans Pro"/>
                        </a:rPr>
                        <a:t>Relevant Laboratories</a:t>
                      </a:r>
                      <a:endParaRPr b="1">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a:solidFill>
                            <a:schemeClr val="lt2"/>
                          </a:solidFill>
                          <a:latin typeface="Source Sans Pro"/>
                          <a:ea typeface="Source Sans Pro"/>
                          <a:cs typeface="Source Sans Pro"/>
                          <a:sym typeface="Source Sans Pro"/>
                        </a:rPr>
                        <a:t>Frequency</a:t>
                      </a:r>
                      <a:endParaRPr b="1">
                        <a:solidFill>
                          <a:schemeClr val="lt2"/>
                        </a:solidFill>
                        <a:latin typeface="Source Sans Pro"/>
                        <a:ea typeface="Source Sans Pro"/>
                        <a:cs typeface="Source Sans Pro"/>
                        <a:sym typeface="Source Sans Pro"/>
                      </a:endParaRPr>
                    </a:p>
                  </a:txBody>
                  <a:tcPr marT="91425" marB="91425" marR="91425" marL="91425"/>
                </a:tc>
              </a:tr>
              <a:tr h="946000">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Environmental Safety </a:t>
                      </a:r>
                      <a:endParaRPr>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All laboratories.</a:t>
                      </a:r>
                      <a:endParaRPr>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Annually</a:t>
                      </a:r>
                      <a:endParaRPr>
                        <a:solidFill>
                          <a:schemeClr val="lt2"/>
                        </a:solidFill>
                        <a:latin typeface="Source Sans Pro"/>
                        <a:ea typeface="Source Sans Pro"/>
                        <a:cs typeface="Source Sans Pro"/>
                        <a:sym typeface="Source Sans Pro"/>
                      </a:endParaRPr>
                    </a:p>
                  </a:txBody>
                  <a:tcPr marT="91425" marB="91425" marR="91425" marL="91425"/>
                </a:tc>
              </a:tr>
              <a:tr h="946000">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Biological  Safety</a:t>
                      </a:r>
                      <a:endParaRPr>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Labs using biological agents (BSL-2 agents or higher, recombinant or synthetic nucleic acid molecules (rsNA), or toxins).</a:t>
                      </a:r>
                      <a:endParaRPr>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Annually</a:t>
                      </a:r>
                      <a:endParaRPr>
                        <a:solidFill>
                          <a:schemeClr val="lt2"/>
                        </a:solidFill>
                        <a:latin typeface="Source Sans Pro"/>
                        <a:ea typeface="Source Sans Pro"/>
                        <a:cs typeface="Source Sans Pro"/>
                        <a:sym typeface="Source Sans Pro"/>
                      </a:endParaRPr>
                    </a:p>
                  </a:txBody>
                  <a:tcPr marT="91425" marB="91425" marR="91425" marL="91425"/>
                </a:tc>
              </a:tr>
              <a:tr h="946000">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Radiation Safety</a:t>
                      </a:r>
                      <a:endParaRPr>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Laboratories approved for radioactive materials use.</a:t>
                      </a:r>
                      <a:endParaRPr>
                        <a:solidFill>
                          <a:schemeClr val="lt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Quarterly</a:t>
                      </a:r>
                      <a:endParaRPr>
                        <a:solidFill>
                          <a:schemeClr val="lt2"/>
                        </a:solidFill>
                        <a:latin typeface="Source Sans Pro"/>
                        <a:ea typeface="Source Sans Pro"/>
                        <a:cs typeface="Source Sans Pro"/>
                        <a:sym typeface="Source Sans Pro"/>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General</a:t>
            </a:r>
            <a:r>
              <a:rPr lang="en"/>
              <a:t> Safety</a:t>
            </a:r>
            <a:endParaRPr/>
          </a:p>
        </p:txBody>
      </p:sp>
      <p:sp>
        <p:nvSpPr>
          <p:cNvPr id="85" name="Google Shape;85;p16"/>
          <p:cNvSpPr txBox="1"/>
          <p:nvPr>
            <p:ph idx="1" type="body"/>
          </p:nvPr>
        </p:nvSpPr>
        <p:spPr>
          <a:xfrm>
            <a:off x="471900" y="1919075"/>
            <a:ext cx="8222100" cy="30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inspections look for common general safety items to ensure safe work practices.</a:t>
            </a:r>
            <a:endParaRPr/>
          </a:p>
          <a:p>
            <a:pPr indent="-342900" lvl="0" marL="457200" rtl="0" algn="l">
              <a:spcBef>
                <a:spcPts val="1200"/>
              </a:spcBef>
              <a:spcAft>
                <a:spcPts val="0"/>
              </a:spcAft>
              <a:buSzPts val="1800"/>
              <a:buChar char="●"/>
            </a:pPr>
            <a:r>
              <a:rPr lang="en"/>
              <a:t>Training</a:t>
            </a:r>
            <a:endParaRPr/>
          </a:p>
          <a:p>
            <a:pPr indent="-342900" lvl="1" marL="914400" rtl="0" algn="l">
              <a:spcBef>
                <a:spcPts val="0"/>
              </a:spcBef>
              <a:spcAft>
                <a:spcPts val="0"/>
              </a:spcAft>
              <a:buSzPts val="1800"/>
              <a:buChar char="○"/>
            </a:pPr>
            <a:r>
              <a:rPr lang="en" sz="1800"/>
              <a:t>Lab Safety, Lab-Specific (general and biosafety), Radiation Safety</a:t>
            </a:r>
            <a:endParaRPr sz="1800"/>
          </a:p>
          <a:p>
            <a:pPr indent="-342900" lvl="0" marL="457200" rtl="0" algn="l">
              <a:spcBef>
                <a:spcPts val="0"/>
              </a:spcBef>
              <a:spcAft>
                <a:spcPts val="0"/>
              </a:spcAft>
              <a:buSzPts val="1800"/>
              <a:buChar char="●"/>
            </a:pPr>
            <a:r>
              <a:rPr lang="en"/>
              <a:t>Personal Protective Equipment</a:t>
            </a:r>
            <a:endParaRPr/>
          </a:p>
          <a:p>
            <a:pPr indent="-342900" lvl="0" marL="457200" rtl="0" algn="l">
              <a:spcBef>
                <a:spcPts val="0"/>
              </a:spcBef>
              <a:spcAft>
                <a:spcPts val="0"/>
              </a:spcAft>
              <a:buSzPts val="1800"/>
              <a:buChar char="●"/>
            </a:pPr>
            <a:r>
              <a:rPr lang="en"/>
              <a:t>Engineering controls</a:t>
            </a:r>
            <a:endParaRPr/>
          </a:p>
          <a:p>
            <a:pPr indent="-342900" lvl="1" marL="914400" rtl="0" algn="l">
              <a:spcBef>
                <a:spcPts val="0"/>
              </a:spcBef>
              <a:spcAft>
                <a:spcPts val="0"/>
              </a:spcAft>
              <a:buSzPts val="1800"/>
              <a:buChar char="○"/>
            </a:pPr>
            <a:r>
              <a:rPr lang="en" sz="1800"/>
              <a:t>Biological safety cabinets, fume hoods, compressed gas restraints</a:t>
            </a:r>
            <a:endParaRPr/>
          </a:p>
          <a:p>
            <a:pPr indent="-342900" lvl="0" marL="457200" rtl="0" algn="l">
              <a:spcBef>
                <a:spcPts val="0"/>
              </a:spcBef>
              <a:spcAft>
                <a:spcPts val="0"/>
              </a:spcAft>
              <a:buSzPts val="1800"/>
              <a:buChar char="●"/>
            </a:pPr>
            <a:r>
              <a:rPr lang="en"/>
              <a:t>Eyewashes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89" name="Shape 89"/>
        <p:cNvGrpSpPr/>
        <p:nvPr/>
      </p:nvGrpSpPr>
      <p:grpSpPr>
        <a:xfrm>
          <a:off x="0" y="0"/>
          <a:ext cx="0" cy="0"/>
          <a:chOff x="0" y="0"/>
          <a:chExt cx="0" cy="0"/>
        </a:xfrm>
      </p:grpSpPr>
      <p:sp>
        <p:nvSpPr>
          <p:cNvPr id="90" name="Google Shape;90;p17"/>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Environmental Safety </a:t>
            </a:r>
            <a:r>
              <a:rPr lang="en"/>
              <a:t>Laboratory Inspections</a:t>
            </a:r>
            <a:endParaRPr/>
          </a:p>
        </p:txBody>
      </p:sp>
      <p:sp>
        <p:nvSpPr>
          <p:cNvPr id="91" name="Google Shape;91;p17"/>
          <p:cNvSpPr txBox="1"/>
          <p:nvPr>
            <p:ph idx="1" type="body"/>
          </p:nvPr>
        </p:nvSpPr>
        <p:spPr>
          <a:xfrm>
            <a:off x="471900" y="1919075"/>
            <a:ext cx="5397300" cy="2710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a:t>Performed annually.</a:t>
            </a:r>
            <a:endParaRPr/>
          </a:p>
          <a:p>
            <a:pPr indent="-323850" lvl="0" marL="457200" rtl="0" algn="l">
              <a:spcBef>
                <a:spcPts val="500"/>
              </a:spcBef>
              <a:spcAft>
                <a:spcPts val="0"/>
              </a:spcAft>
              <a:buSzPts val="1500"/>
              <a:buChar char="●"/>
            </a:pPr>
            <a:r>
              <a:rPr lang="en"/>
              <a:t>Covers general safety,</a:t>
            </a:r>
            <a:r>
              <a:rPr lang="en"/>
              <a:t> chemical safety, and hazardous waste.</a:t>
            </a:r>
            <a:endParaRPr/>
          </a:p>
          <a:p>
            <a:pPr indent="-323850" lvl="0" marL="457200" rtl="0" algn="l">
              <a:spcBef>
                <a:spcPts val="500"/>
              </a:spcBef>
              <a:spcAft>
                <a:spcPts val="0"/>
              </a:spcAft>
              <a:buSzPts val="1500"/>
              <a:buChar char="●"/>
            </a:pPr>
            <a:r>
              <a:rPr lang="en"/>
              <a:t>Laboratories are expected to make corrections to compliance issues noted during the inspection.</a:t>
            </a:r>
            <a:endParaRPr/>
          </a:p>
          <a:p>
            <a:pPr indent="0" lvl="0" marL="0" rtl="0" algn="l">
              <a:spcBef>
                <a:spcPts val="5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2" name="Google Shape;92;p17"/>
          <p:cNvPicPr preferRelativeResize="0"/>
          <p:nvPr/>
        </p:nvPicPr>
        <p:blipFill rotWithShape="1">
          <a:blip r:embed="rId3">
            <a:alphaModFix/>
          </a:blip>
          <a:srcRect b="0" l="0" r="1127" t="0"/>
          <a:stretch/>
        </p:blipFill>
        <p:spPr>
          <a:xfrm>
            <a:off x="6307925" y="2319926"/>
            <a:ext cx="2657776" cy="2012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372230" y="669500"/>
            <a:ext cx="8399543" cy="4474000"/>
          </a:xfrm>
          <a:prstGeom prst="rect">
            <a:avLst/>
          </a:prstGeom>
          <a:noFill/>
          <a:ln>
            <a:noFill/>
          </a:ln>
        </p:spPr>
      </p:pic>
      <p:sp>
        <p:nvSpPr>
          <p:cNvPr id="98" name="Google Shape;98;p1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Environmental Safety Laboratory Inspection </a:t>
            </a:r>
            <a:r>
              <a:rPr lang="en" u="sng">
                <a:hlinkClick r:id="rId4"/>
              </a:rPr>
              <a:t>Form</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Most Common Areas of Noncompliance</a:t>
            </a:r>
            <a:endParaRPr/>
          </a:p>
        </p:txBody>
      </p:sp>
      <p:sp>
        <p:nvSpPr>
          <p:cNvPr id="104" name="Google Shape;104;p19"/>
          <p:cNvSpPr txBox="1"/>
          <p:nvPr>
            <p:ph idx="1" type="body"/>
          </p:nvPr>
        </p:nvSpPr>
        <p:spPr>
          <a:xfrm>
            <a:off x="406575" y="1907650"/>
            <a:ext cx="6910800" cy="31458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Chemicals not labeled with the full chemical name, concentration and/or hazard class.</a:t>
            </a:r>
            <a:endParaRPr/>
          </a:p>
          <a:p>
            <a:pPr indent="-342900" lvl="0" marL="457200" rtl="0" algn="l">
              <a:lnSpc>
                <a:spcPct val="100000"/>
              </a:lnSpc>
              <a:spcBef>
                <a:spcPts val="1000"/>
              </a:spcBef>
              <a:spcAft>
                <a:spcPts val="0"/>
              </a:spcAft>
              <a:buSzPts val="1800"/>
              <a:buAutoNum type="arabicPeriod"/>
            </a:pPr>
            <a:r>
              <a:rPr lang="en"/>
              <a:t>Laboratory refrigerators/freezers/microwaves not labeled “Not for Food Use” &amp; “Not for Flammable Liquid Storage”.</a:t>
            </a:r>
            <a:endParaRPr/>
          </a:p>
          <a:p>
            <a:pPr indent="-342900" lvl="0" marL="457200" rtl="0" algn="l">
              <a:lnSpc>
                <a:spcPct val="100000"/>
              </a:lnSpc>
              <a:spcBef>
                <a:spcPts val="1000"/>
              </a:spcBef>
              <a:spcAft>
                <a:spcPts val="0"/>
              </a:spcAft>
              <a:buSzPts val="1800"/>
              <a:buAutoNum type="arabicPeriod"/>
            </a:pPr>
            <a:r>
              <a:rPr lang="en"/>
              <a:t>Flammable liquids stored in non-explosion-proof/ non-flammable-proof refrigerators.</a:t>
            </a:r>
            <a:endParaRPr/>
          </a:p>
          <a:p>
            <a:pPr indent="-342900" lvl="0" marL="457200" rtl="0" algn="l">
              <a:lnSpc>
                <a:spcPct val="100000"/>
              </a:lnSpc>
              <a:spcBef>
                <a:spcPts val="1000"/>
              </a:spcBef>
              <a:spcAft>
                <a:spcPts val="0"/>
              </a:spcAft>
              <a:buSzPts val="1800"/>
              <a:buAutoNum type="arabicPeriod"/>
            </a:pPr>
            <a:r>
              <a:rPr lang="en"/>
              <a:t>Chemicals not properly segregated by hazard class.</a:t>
            </a:r>
            <a:endParaRPr/>
          </a:p>
          <a:p>
            <a:pPr indent="-342900" lvl="0" marL="457200" rtl="0" algn="l">
              <a:lnSpc>
                <a:spcPct val="100000"/>
              </a:lnSpc>
              <a:spcBef>
                <a:spcPts val="1000"/>
              </a:spcBef>
              <a:spcAft>
                <a:spcPts val="1000"/>
              </a:spcAft>
              <a:buSzPts val="1800"/>
              <a:buAutoNum type="arabicPeriod"/>
            </a:pPr>
            <a:r>
              <a:rPr lang="en"/>
              <a:t>Vacuum systems not adequately protected with in-line filters.</a:t>
            </a:r>
            <a:endParaRPr/>
          </a:p>
        </p:txBody>
      </p:sp>
      <p:pic>
        <p:nvPicPr>
          <p:cNvPr id="105" name="Google Shape;105;p19"/>
          <p:cNvPicPr preferRelativeResize="0"/>
          <p:nvPr/>
        </p:nvPicPr>
        <p:blipFill>
          <a:blip r:embed="rId3">
            <a:alphaModFix/>
          </a:blip>
          <a:stretch>
            <a:fillRect/>
          </a:stretch>
        </p:blipFill>
        <p:spPr>
          <a:xfrm>
            <a:off x="7183575" y="2073249"/>
            <a:ext cx="1760374" cy="1264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Environmental Safety Highlights</a:t>
            </a:r>
            <a:endParaRPr/>
          </a:p>
        </p:txBody>
      </p:sp>
      <p:sp>
        <p:nvSpPr>
          <p:cNvPr id="111" name="Google Shape;111;p20"/>
          <p:cNvSpPr txBox="1"/>
          <p:nvPr>
            <p:ph idx="1" type="body"/>
          </p:nvPr>
        </p:nvSpPr>
        <p:spPr>
          <a:xfrm>
            <a:off x="399075" y="1764825"/>
            <a:ext cx="8222100" cy="33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Broken glass boxes are designed for disposal of clean broken glass, glass bottles that have been tripled rinsed and other sharp glass that is not contaminated.  Please triple rinse glassware and mark out or remove labels before disposal in the broken glass box.  </a:t>
            </a:r>
            <a:endParaRPr sz="1600"/>
          </a:p>
          <a:p>
            <a:pPr indent="0" lvl="0" marL="0" rtl="0" algn="l">
              <a:spcBef>
                <a:spcPts val="1200"/>
              </a:spcBef>
              <a:spcAft>
                <a:spcPts val="0"/>
              </a:spcAft>
              <a:buNone/>
            </a:pPr>
            <a:r>
              <a:rPr lang="en" sz="1600"/>
              <a:t>All peroxide-forming chemicals (diethyl ether, picric acid, tetrahydrofuran, etc.) must be dated when received and dated when opened. Please do not open if expired or crystals have formed inside the bottle. Request a </a:t>
            </a:r>
            <a:r>
              <a:rPr lang="en" sz="1600" u="sng">
                <a:solidFill>
                  <a:schemeClr val="hlink"/>
                </a:solidFill>
                <a:hlinkClick r:id="rId3"/>
              </a:rPr>
              <a:t>chemical waste pickup</a:t>
            </a:r>
            <a:r>
              <a:rPr lang="en" sz="1600"/>
              <a:t>.</a:t>
            </a:r>
            <a:endParaRPr sz="1600"/>
          </a:p>
          <a:p>
            <a:pPr indent="0" lvl="0" marL="0" rtl="0" algn="l">
              <a:spcBef>
                <a:spcPts val="1200"/>
              </a:spcBef>
              <a:spcAft>
                <a:spcPts val="0"/>
              </a:spcAft>
              <a:buNone/>
            </a:pPr>
            <a:r>
              <a:rPr lang="en" sz="1600"/>
              <a:t>Food and drinks are not allowed inside the laboratory.  Each lab should have a designated area to ensure food and drink are not used or stored in the lab.  </a:t>
            </a:r>
            <a:endParaRPr sz="1600"/>
          </a:p>
          <a:p>
            <a:pPr indent="0" lvl="0" marL="0" rtl="0" algn="l">
              <a:spcBef>
                <a:spcPts val="1200"/>
              </a:spcBef>
              <a:spcAft>
                <a:spcPts val="1200"/>
              </a:spcAft>
              <a:buNone/>
            </a:pPr>
            <a:r>
              <a:rPr lang="en" sz="1600"/>
              <a:t>Minors (&lt; 18 yrs old) are not allowed to access or work in the laboratory without official approval.  Consult the EHS Minors in Labs Policy.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15" name="Shape 115"/>
        <p:cNvGrpSpPr/>
        <p:nvPr/>
      </p:nvGrpSpPr>
      <p:grpSpPr>
        <a:xfrm>
          <a:off x="0" y="0"/>
          <a:ext cx="0" cy="0"/>
          <a:chOff x="0" y="0"/>
          <a:chExt cx="0" cy="0"/>
        </a:xfrm>
      </p:grpSpPr>
      <p:sp>
        <p:nvSpPr>
          <p:cNvPr id="116" name="Google Shape;116;p2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Biosafety Inspections</a:t>
            </a:r>
            <a:endParaRPr/>
          </a:p>
        </p:txBody>
      </p:sp>
      <p:sp>
        <p:nvSpPr>
          <p:cNvPr id="117" name="Google Shape;117;p21"/>
          <p:cNvSpPr txBox="1"/>
          <p:nvPr>
            <p:ph idx="1" type="body"/>
          </p:nvPr>
        </p:nvSpPr>
        <p:spPr>
          <a:xfrm>
            <a:off x="471900" y="1919075"/>
            <a:ext cx="55455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Performed annually and anytime lab locations or work practices change.</a:t>
            </a:r>
            <a:endParaRPr/>
          </a:p>
          <a:p>
            <a:pPr indent="-342900" lvl="0" marL="457200" rtl="0" algn="l">
              <a:lnSpc>
                <a:spcPct val="115000"/>
              </a:lnSpc>
              <a:spcBef>
                <a:spcPts val="500"/>
              </a:spcBef>
              <a:spcAft>
                <a:spcPts val="0"/>
              </a:spcAft>
              <a:buSzPts val="1800"/>
              <a:buChar char="●"/>
            </a:pPr>
            <a:r>
              <a:rPr lang="en"/>
              <a:t>Required for </a:t>
            </a:r>
            <a:r>
              <a:rPr lang="en"/>
              <a:t>Institutional</a:t>
            </a:r>
            <a:r>
              <a:rPr lang="en"/>
              <a:t> Biosafety Committee Protocol approval.</a:t>
            </a:r>
            <a:endParaRPr/>
          </a:p>
          <a:p>
            <a:pPr indent="-342900" lvl="0" marL="457200" rtl="0" algn="l">
              <a:lnSpc>
                <a:spcPct val="115000"/>
              </a:lnSpc>
              <a:spcBef>
                <a:spcPts val="500"/>
              </a:spcBef>
              <a:spcAft>
                <a:spcPts val="0"/>
              </a:spcAft>
              <a:buSzPts val="1800"/>
              <a:buChar char="●"/>
            </a:pPr>
            <a:r>
              <a:rPr lang="en"/>
              <a:t>Typically not announced but are usually performed the same month e</a:t>
            </a:r>
            <a:r>
              <a:rPr lang="en"/>
              <a:t>very</a:t>
            </a:r>
            <a:r>
              <a:rPr lang="en"/>
              <a:t> year.</a:t>
            </a:r>
            <a:endParaRPr/>
          </a:p>
          <a:p>
            <a:pPr indent="0" lvl="0" marL="0" rtl="0" algn="l">
              <a:spcBef>
                <a:spcPts val="500"/>
              </a:spcBef>
              <a:spcAft>
                <a:spcPts val="500"/>
              </a:spcAft>
              <a:buNone/>
            </a:pPr>
            <a:r>
              <a:t/>
            </a:r>
            <a:endParaRPr/>
          </a:p>
        </p:txBody>
      </p:sp>
      <p:pic>
        <p:nvPicPr>
          <p:cNvPr id="118" name="Google Shape;118;p21"/>
          <p:cNvPicPr preferRelativeResize="0"/>
          <p:nvPr/>
        </p:nvPicPr>
        <p:blipFill rotWithShape="1">
          <a:blip r:embed="rId3">
            <a:alphaModFix/>
          </a:blip>
          <a:srcRect b="13651" l="0" r="0" t="0"/>
          <a:stretch/>
        </p:blipFill>
        <p:spPr>
          <a:xfrm>
            <a:off x="6166325" y="1919063"/>
            <a:ext cx="2875701" cy="2989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