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pen Sans" panose="020B0606030504020204" pitchFamily="34" charset="0"/>
      <p:regular r:id="rId22"/>
      <p:bold r:id="rId23"/>
      <p:italic r:id="rId24"/>
      <p:boldItalic r:id="rId25"/>
    </p:embeddedFont>
    <p:embeddedFont>
      <p:font typeface="PT Sans Narrow" panose="020B060402020202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1EA0AB-1242-419E-A0B0-FA3DAF20F111}">
  <a:tblStyle styleId="{361EA0AB-1242-419E-A0B0-FA3DAF20F1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25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c85b91cd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c85b91cd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96a5a6010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096a5a6010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96a5a6010_0_1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96a5a6010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4402499af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4402499a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96a5a6010_0_10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096a5a6010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ea862bc9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0ea862bc9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4402499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14402499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4402499a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14402499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4402499a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14402499a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4285a46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4285a46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96a5a6010_0_10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96a5a6010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96a5a6010_0_10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96a5a6010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096a5a6010_0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096a5a6010_0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96a5a6010_0_10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96a5a6010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96a5a6010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96a5a6010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96a5a6010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096a5a6010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96a5a6010_0_10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96a5a6010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c85b91cd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c85b91cd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64" name="Google Shape;64;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 name="Google Shape;65;p13"/>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rmAutofit/>
          </a:bodyPr>
          <a:lstStyle>
            <a:lvl1pPr marL="0" marR="0" lvl="0" indent="0" algn="r" rtl="0">
              <a:spcBef>
                <a:spcPts val="0"/>
              </a:spcBef>
              <a:spcAft>
                <a:spcPts val="0"/>
              </a:spcAft>
              <a:buNone/>
              <a:defRPr sz="1400">
                <a:solidFill>
                  <a:srgbClr val="000000"/>
                </a:solidFill>
                <a:latin typeface="Arial"/>
                <a:ea typeface="Arial"/>
                <a:cs typeface="Arial"/>
                <a:sym typeface="Arial"/>
              </a:defRPr>
            </a:lvl1pPr>
            <a:lvl2pPr marL="0" marR="0" lvl="1" indent="0" algn="r" rtl="0">
              <a:spcBef>
                <a:spcPts val="0"/>
              </a:spcBef>
              <a:spcAft>
                <a:spcPts val="0"/>
              </a:spcAft>
              <a:buNone/>
              <a:defRPr sz="1400">
                <a:solidFill>
                  <a:srgbClr val="000000"/>
                </a:solidFill>
                <a:latin typeface="Arial"/>
                <a:ea typeface="Arial"/>
                <a:cs typeface="Arial"/>
                <a:sym typeface="Arial"/>
              </a:defRPr>
            </a:lvl2pPr>
            <a:lvl3pPr marL="0" marR="0" lvl="2" indent="0" algn="r" rtl="0">
              <a:spcBef>
                <a:spcPts val="0"/>
              </a:spcBef>
              <a:spcAft>
                <a:spcPts val="0"/>
              </a:spcAft>
              <a:buNone/>
              <a:defRPr sz="1400">
                <a:solidFill>
                  <a:srgbClr val="000000"/>
                </a:solidFill>
                <a:latin typeface="Arial"/>
                <a:ea typeface="Arial"/>
                <a:cs typeface="Arial"/>
                <a:sym typeface="Arial"/>
              </a:defRPr>
            </a:lvl3pPr>
            <a:lvl4pPr marL="0" marR="0" lvl="3" indent="0" algn="r" rtl="0">
              <a:spcBef>
                <a:spcPts val="0"/>
              </a:spcBef>
              <a:spcAft>
                <a:spcPts val="0"/>
              </a:spcAft>
              <a:buNone/>
              <a:defRPr sz="1400">
                <a:solidFill>
                  <a:srgbClr val="000000"/>
                </a:solidFill>
                <a:latin typeface="Arial"/>
                <a:ea typeface="Arial"/>
                <a:cs typeface="Arial"/>
                <a:sym typeface="Arial"/>
              </a:defRPr>
            </a:lvl4pPr>
            <a:lvl5pPr marL="0" marR="0" lvl="4" indent="0" algn="r" rtl="0">
              <a:spcBef>
                <a:spcPts val="0"/>
              </a:spcBef>
              <a:spcAft>
                <a:spcPts val="0"/>
              </a:spcAft>
              <a:buNone/>
              <a:defRPr sz="1400">
                <a:solidFill>
                  <a:srgbClr val="000000"/>
                </a:solidFill>
                <a:latin typeface="Arial"/>
                <a:ea typeface="Arial"/>
                <a:cs typeface="Arial"/>
                <a:sym typeface="Arial"/>
              </a:defRPr>
            </a:lvl5pPr>
            <a:lvl6pPr marL="0" marR="0" lvl="5" indent="0" algn="r" rtl="0">
              <a:spcBef>
                <a:spcPts val="0"/>
              </a:spcBef>
              <a:spcAft>
                <a:spcPts val="0"/>
              </a:spcAft>
              <a:buNone/>
              <a:defRPr sz="1400">
                <a:solidFill>
                  <a:srgbClr val="000000"/>
                </a:solidFill>
                <a:latin typeface="Arial"/>
                <a:ea typeface="Arial"/>
                <a:cs typeface="Arial"/>
                <a:sym typeface="Arial"/>
              </a:defRPr>
            </a:lvl6pPr>
            <a:lvl7pPr marL="0" marR="0" lvl="6" indent="0" algn="r" rtl="0">
              <a:spcBef>
                <a:spcPts val="0"/>
              </a:spcBef>
              <a:spcAft>
                <a:spcPts val="0"/>
              </a:spcAft>
              <a:buNone/>
              <a:defRPr sz="1400">
                <a:solidFill>
                  <a:srgbClr val="000000"/>
                </a:solidFill>
                <a:latin typeface="Arial"/>
                <a:ea typeface="Arial"/>
                <a:cs typeface="Arial"/>
                <a:sym typeface="Arial"/>
              </a:defRPr>
            </a:lvl7pPr>
            <a:lvl8pPr marL="0" marR="0" lvl="7" indent="0" algn="r" rtl="0">
              <a:spcBef>
                <a:spcPts val="0"/>
              </a:spcBef>
              <a:spcAft>
                <a:spcPts val="0"/>
              </a:spcAft>
              <a:buNone/>
              <a:defRPr sz="1400">
                <a:solidFill>
                  <a:srgbClr val="000000"/>
                </a:solidFill>
                <a:latin typeface="Arial"/>
                <a:ea typeface="Arial"/>
                <a:cs typeface="Arial"/>
                <a:sym typeface="Arial"/>
              </a:defRPr>
            </a:lvl8pPr>
            <a:lvl9pPr marL="0" marR="0" lvl="8" indent="0" algn="r" rtl="0">
              <a:spcBef>
                <a:spcPts val="0"/>
              </a:spcBef>
              <a:spcAft>
                <a:spcPts val="0"/>
              </a:spcAft>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u.edu/research/faculty-resources/research-integrity-safety/environmental-health-safety/documents/emergency-procedures-radionuclides.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u.edu/research/faculty-resources/research-integrity-safety/environmental-health-safety/safety-awareness-2023.ph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slu.edu/about/safety/emergency-preparedness/campus-emergency-procedures.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lu.edu/about/safety/pdfs/aed-locations.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1003650" y="1516375"/>
            <a:ext cx="7136700" cy="195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Saint Louis University Laboratory Emergency Preparedness</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2164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Evacuation Areas &amp; AED Locations - South Campus</a:t>
            </a:r>
            <a:endParaRPr/>
          </a:p>
        </p:txBody>
      </p:sp>
      <p:graphicFrame>
        <p:nvGraphicFramePr>
          <p:cNvPr id="132" name="Google Shape;132;p23"/>
          <p:cNvGraphicFramePr/>
          <p:nvPr>
            <p:extLst>
              <p:ext uri="{D42A27DB-BD31-4B8C-83A1-F6EECF244321}">
                <p14:modId xmlns:p14="http://schemas.microsoft.com/office/powerpoint/2010/main" val="3334953368"/>
              </p:ext>
            </p:extLst>
          </p:nvPr>
        </p:nvGraphicFramePr>
        <p:xfrm>
          <a:off x="442400" y="947550"/>
          <a:ext cx="8259200" cy="2203200"/>
        </p:xfrm>
        <a:graphic>
          <a:graphicData uri="http://schemas.openxmlformats.org/drawingml/2006/table">
            <a:tbl>
              <a:tblPr>
                <a:noFill/>
                <a:tableStyleId>{361EA0AB-1242-419E-A0B0-FA3DAF20F111}</a:tableStyleId>
              </a:tblPr>
              <a:tblGrid>
                <a:gridCol w="2215125">
                  <a:extLst>
                    <a:ext uri="{9D8B030D-6E8A-4147-A177-3AD203B41FA5}">
                      <a16:colId xmlns:a16="http://schemas.microsoft.com/office/drawing/2014/main" val="20000"/>
                    </a:ext>
                  </a:extLst>
                </a:gridCol>
                <a:gridCol w="2618550">
                  <a:extLst>
                    <a:ext uri="{9D8B030D-6E8A-4147-A177-3AD203B41FA5}">
                      <a16:colId xmlns:a16="http://schemas.microsoft.com/office/drawing/2014/main" val="20001"/>
                    </a:ext>
                  </a:extLst>
                </a:gridCol>
                <a:gridCol w="3425525">
                  <a:extLst>
                    <a:ext uri="{9D8B030D-6E8A-4147-A177-3AD203B41FA5}">
                      <a16:colId xmlns:a16="http://schemas.microsoft.com/office/drawing/2014/main" val="20002"/>
                    </a:ext>
                  </a:extLst>
                </a:gridCol>
              </a:tblGrid>
              <a:tr h="367200">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Building</a:t>
                      </a:r>
                      <a:endParaRPr sz="1100" b="1">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Reassembly Area</a:t>
                      </a:r>
                      <a:endParaRPr sz="1100" b="1">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Nearest AED</a:t>
                      </a:r>
                      <a:endParaRPr sz="1100" b="1">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0"/>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Allied Health</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Medical School Field</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Lobby south entrance</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1"/>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Caroline Building</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de Greeff Park</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LRC</a:t>
                      </a:r>
                      <a:r>
                        <a:rPr lang="en" sz="1000">
                          <a:solidFill>
                            <a:schemeClr val="dk2"/>
                          </a:solidFill>
                          <a:latin typeface="Open Sans"/>
                          <a:ea typeface="Open Sans"/>
                          <a:cs typeface="Open Sans"/>
                          <a:sym typeface="Open Sans"/>
                        </a:rPr>
                        <a:t>, next to security desk</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2"/>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Doisy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de Greeff Park</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LRC</a:t>
                      </a:r>
                      <a:r>
                        <a:rPr lang="en" sz="1000">
                          <a:solidFill>
                            <a:schemeClr val="dk2"/>
                          </a:solidFill>
                          <a:latin typeface="Open Sans"/>
                          <a:ea typeface="Open Sans"/>
                          <a:cs typeface="Open Sans"/>
                          <a:sym typeface="Open Sans"/>
                        </a:rPr>
                        <a:t>, next to security desk</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3"/>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Doisy Research Center (DRC)</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dirty="0">
                          <a:solidFill>
                            <a:schemeClr val="dk2"/>
                          </a:solidFill>
                          <a:latin typeface="Open Sans"/>
                          <a:ea typeface="Open Sans"/>
                          <a:cs typeface="Open Sans"/>
                          <a:sym typeface="Open Sans"/>
                        </a:rPr>
                        <a:t>Hickory West Garage</a:t>
                      </a:r>
                      <a:endParaRPr sz="1000" dirty="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DRC front desk</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4"/>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Schwitalla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de Greeff Park</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dirty="0">
                          <a:solidFill>
                            <a:schemeClr val="dk2"/>
                          </a:solidFill>
                          <a:latin typeface="Open Sans"/>
                          <a:ea typeface="Open Sans"/>
                          <a:cs typeface="Open Sans"/>
                          <a:sym typeface="Open Sans"/>
                        </a:rPr>
                        <a:t>LRC</a:t>
                      </a:r>
                      <a:r>
                        <a:rPr lang="en" sz="1000" dirty="0">
                          <a:solidFill>
                            <a:schemeClr val="dk2"/>
                          </a:solidFill>
                          <a:latin typeface="Open Sans"/>
                          <a:ea typeface="Open Sans"/>
                          <a:cs typeface="Open Sans"/>
                          <a:sym typeface="Open Sans"/>
                        </a:rPr>
                        <a:t>, next to security desk</a:t>
                      </a:r>
                      <a:endParaRPr sz="1000" dirty="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Utility Outage</a:t>
            </a:r>
            <a:endParaRPr/>
          </a:p>
        </p:txBody>
      </p:sp>
      <p:sp>
        <p:nvSpPr>
          <p:cNvPr id="138" name="Google Shape;138;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t>Electricity:</a:t>
            </a:r>
            <a:endParaRPr sz="1500" b="1"/>
          </a:p>
          <a:p>
            <a:pPr marL="457200" lvl="0" indent="-323850" algn="l" rtl="0">
              <a:lnSpc>
                <a:spcPct val="115000"/>
              </a:lnSpc>
              <a:spcBef>
                <a:spcPts val="0"/>
              </a:spcBef>
              <a:spcAft>
                <a:spcPts val="0"/>
              </a:spcAft>
              <a:buSzPts val="1500"/>
              <a:buChar char="●"/>
            </a:pPr>
            <a:r>
              <a:rPr lang="en" sz="1500"/>
              <a:t>Cease activities that involve potentially hazardous conditions.</a:t>
            </a:r>
            <a:endParaRPr sz="1500"/>
          </a:p>
          <a:p>
            <a:pPr marL="457200" lvl="0" indent="-323850" algn="l" rtl="0">
              <a:lnSpc>
                <a:spcPct val="115000"/>
              </a:lnSpc>
              <a:spcBef>
                <a:spcPts val="0"/>
              </a:spcBef>
              <a:spcAft>
                <a:spcPts val="0"/>
              </a:spcAft>
              <a:buSzPts val="1500"/>
              <a:buChar char="●"/>
            </a:pPr>
            <a:r>
              <a:rPr lang="en" sz="1500"/>
              <a:t>Evacuate the building immediately. </a:t>
            </a:r>
            <a:endParaRPr sz="1500"/>
          </a:p>
          <a:p>
            <a:pPr marL="457200" lvl="0" indent="-323850" algn="l" rtl="0">
              <a:lnSpc>
                <a:spcPct val="115000"/>
              </a:lnSpc>
              <a:spcBef>
                <a:spcPts val="0"/>
              </a:spcBef>
              <a:spcAft>
                <a:spcPts val="0"/>
              </a:spcAft>
              <a:buSzPts val="1500"/>
              <a:buChar char="●"/>
            </a:pPr>
            <a:r>
              <a:rPr lang="en" sz="1500"/>
              <a:t>Do not rely on emergency lighting as a means to continue working.</a:t>
            </a:r>
            <a:endParaRPr sz="1500"/>
          </a:p>
          <a:p>
            <a:pPr marL="457200" lvl="0" indent="-323850" algn="l" rtl="0">
              <a:lnSpc>
                <a:spcPct val="115000"/>
              </a:lnSpc>
              <a:spcBef>
                <a:spcPts val="0"/>
              </a:spcBef>
              <a:spcAft>
                <a:spcPts val="0"/>
              </a:spcAft>
              <a:buSzPts val="1500"/>
              <a:buChar char="●"/>
            </a:pPr>
            <a:r>
              <a:rPr lang="en" sz="1500"/>
              <a:t>Plan ahead to use E-power for vital equipment (red outlets).</a:t>
            </a:r>
            <a:endParaRPr sz="1500"/>
          </a:p>
          <a:p>
            <a:pPr marL="457200" lvl="0" indent="-323850" algn="l" rtl="0">
              <a:lnSpc>
                <a:spcPct val="115000"/>
              </a:lnSpc>
              <a:spcBef>
                <a:spcPts val="0"/>
              </a:spcBef>
              <a:spcAft>
                <a:spcPts val="0"/>
              </a:spcAft>
              <a:buSzPts val="1500"/>
              <a:buChar char="●"/>
            </a:pPr>
            <a:r>
              <a:rPr lang="en" sz="1500"/>
              <a:t>Contact DPS at 314-977-3000.</a:t>
            </a:r>
            <a:endParaRPr sz="1500"/>
          </a:p>
          <a:p>
            <a:pPr marL="45720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 sz="1500" b="1"/>
              <a:t>Gas Leak:</a:t>
            </a:r>
            <a:endParaRPr sz="1500" b="1"/>
          </a:p>
          <a:p>
            <a:pPr marL="457200" lvl="0" indent="-323850" algn="l" rtl="0">
              <a:lnSpc>
                <a:spcPct val="115000"/>
              </a:lnSpc>
              <a:spcBef>
                <a:spcPts val="0"/>
              </a:spcBef>
              <a:spcAft>
                <a:spcPts val="0"/>
              </a:spcAft>
              <a:buSzPts val="1500"/>
              <a:buChar char="●"/>
            </a:pPr>
            <a:r>
              <a:rPr lang="en" sz="1500"/>
              <a:t>Stop ALL activities.</a:t>
            </a:r>
            <a:endParaRPr sz="1500"/>
          </a:p>
          <a:p>
            <a:pPr marL="457200" lvl="0" indent="-323850" algn="l" rtl="0">
              <a:lnSpc>
                <a:spcPct val="115000"/>
              </a:lnSpc>
              <a:spcBef>
                <a:spcPts val="0"/>
              </a:spcBef>
              <a:spcAft>
                <a:spcPts val="0"/>
              </a:spcAft>
              <a:buSzPts val="1500"/>
              <a:buChar char="●"/>
            </a:pPr>
            <a:r>
              <a:rPr lang="en" sz="1500"/>
              <a:t>Do not turn electrical switches, including lights, on or off.</a:t>
            </a:r>
            <a:endParaRPr sz="1500"/>
          </a:p>
          <a:p>
            <a:pPr marL="457200" lvl="0" indent="-323850" algn="l" rtl="0">
              <a:lnSpc>
                <a:spcPct val="115000"/>
              </a:lnSpc>
              <a:spcBef>
                <a:spcPts val="0"/>
              </a:spcBef>
              <a:spcAft>
                <a:spcPts val="0"/>
              </a:spcAft>
              <a:buSzPts val="1500"/>
              <a:buChar char="●"/>
            </a:pPr>
            <a:r>
              <a:rPr lang="en" sz="1500"/>
              <a:t>Do not use the phone inside of the building.</a:t>
            </a:r>
            <a:endParaRPr sz="1500"/>
          </a:p>
          <a:p>
            <a:pPr marL="457200" lvl="0" indent="-323850" algn="l" rtl="0">
              <a:lnSpc>
                <a:spcPct val="115000"/>
              </a:lnSpc>
              <a:spcBef>
                <a:spcPts val="0"/>
              </a:spcBef>
              <a:spcAft>
                <a:spcPts val="0"/>
              </a:spcAft>
              <a:buSzPts val="1500"/>
              <a:buChar char="●"/>
            </a:pPr>
            <a:r>
              <a:rPr lang="en" sz="1500"/>
              <a:t>Immediately evacuate the building using the nearest stairwell.</a:t>
            </a:r>
            <a:endParaRPr sz="1500"/>
          </a:p>
          <a:p>
            <a:pPr marL="457200" lvl="0" indent="-323850" algn="l" rtl="0">
              <a:lnSpc>
                <a:spcPct val="115000"/>
              </a:lnSpc>
              <a:spcBef>
                <a:spcPts val="0"/>
              </a:spcBef>
              <a:spcAft>
                <a:spcPts val="0"/>
              </a:spcAft>
              <a:buSzPts val="1500"/>
              <a:buChar char="●"/>
            </a:pPr>
            <a:r>
              <a:rPr lang="en" sz="1500"/>
              <a:t>Contact DPS at 314-977-3000 after exiting the building.</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Active Shooter</a:t>
            </a:r>
            <a:endParaRPr/>
          </a:p>
        </p:txBody>
      </p:sp>
      <p:sp>
        <p:nvSpPr>
          <p:cNvPr id="144" name="Google Shape;144;p25"/>
          <p:cNvSpPr txBox="1">
            <a:spLocks noGrp="1"/>
          </p:cNvSpPr>
          <p:nvPr>
            <p:ph type="body" idx="1"/>
          </p:nvPr>
        </p:nvSpPr>
        <p:spPr>
          <a:xfrm>
            <a:off x="311700" y="1235850"/>
            <a:ext cx="8482200" cy="37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Run</a:t>
            </a:r>
            <a:r>
              <a:rPr lang="en" sz="1200"/>
              <a:t>: Evacuate if possible</a:t>
            </a:r>
            <a:endParaRPr sz="1200"/>
          </a:p>
          <a:p>
            <a:pPr marL="457200" lvl="0" indent="-304800" algn="l" rtl="0">
              <a:spcBef>
                <a:spcPts val="0"/>
              </a:spcBef>
              <a:spcAft>
                <a:spcPts val="0"/>
              </a:spcAft>
              <a:buSzPts val="1200"/>
              <a:buChar char="●"/>
            </a:pPr>
            <a:r>
              <a:rPr lang="en" sz="1200"/>
              <a:t>Have a plan and use accessible escape path.</a:t>
            </a:r>
            <a:endParaRPr sz="1200"/>
          </a:p>
          <a:p>
            <a:pPr marL="457200" lvl="0" indent="-304800" algn="l" rtl="0">
              <a:spcBef>
                <a:spcPts val="0"/>
              </a:spcBef>
              <a:spcAft>
                <a:spcPts val="0"/>
              </a:spcAft>
              <a:buSzPts val="1200"/>
              <a:buChar char="●"/>
            </a:pPr>
            <a:r>
              <a:rPr lang="en" sz="1200"/>
              <a:t>Leave your belongings and help others if possible. Leave those who are not willing to evacuate.</a:t>
            </a:r>
            <a:endParaRPr sz="1200"/>
          </a:p>
          <a:p>
            <a:pPr marL="457200" lvl="0" indent="-304800" algn="l" rtl="0">
              <a:spcBef>
                <a:spcPts val="0"/>
              </a:spcBef>
              <a:spcAft>
                <a:spcPts val="0"/>
              </a:spcAft>
              <a:buSzPts val="1200"/>
              <a:buChar char="●"/>
            </a:pPr>
            <a:r>
              <a:rPr lang="en" sz="1200"/>
              <a:t>Keep hands visible, call 314-977-3000 or 911 when safe and follow instructions of any police officers.</a:t>
            </a:r>
            <a:endParaRPr sz="1200"/>
          </a:p>
          <a:p>
            <a:pPr marL="914400" lvl="0" indent="0" algn="l" rtl="0">
              <a:spcBef>
                <a:spcPts val="0"/>
              </a:spcBef>
              <a:spcAft>
                <a:spcPts val="0"/>
              </a:spcAft>
              <a:buNone/>
            </a:pPr>
            <a:endParaRPr sz="1200"/>
          </a:p>
          <a:p>
            <a:pPr marL="0" lvl="0" indent="0" algn="l" rtl="0">
              <a:spcBef>
                <a:spcPts val="0"/>
              </a:spcBef>
              <a:spcAft>
                <a:spcPts val="0"/>
              </a:spcAft>
              <a:buNone/>
            </a:pPr>
            <a:r>
              <a:rPr lang="en" sz="1200" b="1"/>
              <a:t>Hide</a:t>
            </a:r>
            <a:r>
              <a:rPr lang="en" sz="1200"/>
              <a:t>: If you can’t evacuate</a:t>
            </a:r>
            <a:endParaRPr sz="1200"/>
          </a:p>
          <a:p>
            <a:pPr marL="457200" lvl="0" indent="-304800" algn="l" rtl="0">
              <a:spcBef>
                <a:spcPts val="0"/>
              </a:spcBef>
              <a:spcAft>
                <a:spcPts val="0"/>
              </a:spcAft>
              <a:buSzPts val="1200"/>
              <a:buChar char="●"/>
            </a:pPr>
            <a:r>
              <a:rPr lang="en" sz="1200"/>
              <a:t>Find a place to hide where active shooter is less likely to find you; stay out of shooter’s view.</a:t>
            </a:r>
            <a:endParaRPr sz="1200"/>
          </a:p>
          <a:p>
            <a:pPr marL="457200" lvl="0" indent="-304800" algn="l" rtl="0">
              <a:spcBef>
                <a:spcPts val="0"/>
              </a:spcBef>
              <a:spcAft>
                <a:spcPts val="0"/>
              </a:spcAft>
              <a:buSzPts val="1200"/>
              <a:buChar char="●"/>
            </a:pPr>
            <a:r>
              <a:rPr lang="en" sz="1200"/>
              <a:t>Lock doors, or blockade with furniture, and turn off the light.  Do not trap yourself.</a:t>
            </a:r>
            <a:endParaRPr sz="1200"/>
          </a:p>
          <a:p>
            <a:pPr marL="457200" lvl="0" indent="-304800" algn="l" rtl="0">
              <a:spcBef>
                <a:spcPts val="0"/>
              </a:spcBef>
              <a:spcAft>
                <a:spcPts val="0"/>
              </a:spcAft>
              <a:buSzPts val="1200"/>
              <a:buChar char="●"/>
            </a:pPr>
            <a:r>
              <a:rPr lang="en" sz="1200"/>
              <a:t>If you can’t speak call 911, but do not hang up.</a:t>
            </a: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 sz="1200" b="1"/>
              <a:t>Fight</a:t>
            </a:r>
            <a:r>
              <a:rPr lang="en" sz="1200"/>
              <a:t>: Take action against active shooter </a:t>
            </a:r>
            <a:endParaRPr sz="1200"/>
          </a:p>
          <a:p>
            <a:pPr marL="457200" lvl="0" indent="-304800" algn="l" rtl="0">
              <a:spcBef>
                <a:spcPts val="0"/>
              </a:spcBef>
              <a:spcAft>
                <a:spcPts val="0"/>
              </a:spcAft>
              <a:buSzPts val="1200"/>
              <a:buChar char="●"/>
            </a:pPr>
            <a:r>
              <a:rPr lang="en" sz="1200"/>
              <a:t>Fight as a last resort and only when your life is in imminent danger. </a:t>
            </a:r>
            <a:endParaRPr sz="1200"/>
          </a:p>
          <a:p>
            <a:pPr marL="457200" lvl="0" indent="-304800" algn="l" rtl="0">
              <a:spcBef>
                <a:spcPts val="0"/>
              </a:spcBef>
              <a:spcAft>
                <a:spcPts val="0"/>
              </a:spcAft>
              <a:buSzPts val="1200"/>
              <a:buChar char="●"/>
            </a:pPr>
            <a:r>
              <a:rPr lang="en" sz="1200"/>
              <a:t>Yell, act aggressive, and throw items at the shooter.</a:t>
            </a:r>
            <a:endParaRPr sz="1200"/>
          </a:p>
          <a:p>
            <a:pPr marL="457200" lvl="0" indent="-304800" algn="l" rtl="0">
              <a:spcBef>
                <a:spcPts val="0"/>
              </a:spcBef>
              <a:spcAft>
                <a:spcPts val="0"/>
              </a:spcAft>
              <a:buSzPts val="1200"/>
              <a:buChar char="●"/>
            </a:pPr>
            <a:r>
              <a:rPr lang="en" sz="1200"/>
              <a:t>Call DPS or 911 when it is safe to do so.</a:t>
            </a: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 sz="1200"/>
              <a:t>Report any suspicious activities to DPS right away, such as if you know someone is carrying a firearm or planning an attack.</a:t>
            </a:r>
            <a:endParaRPr sz="1200"/>
          </a:p>
          <a:p>
            <a:pPr marL="0" lvl="0" indent="0" algn="l" rtl="0">
              <a:spcBef>
                <a:spcPts val="0"/>
              </a:spcBef>
              <a:spcAft>
                <a:spcPts val="1200"/>
              </a:spcAft>
              <a:buNone/>
            </a:pPr>
            <a:endParaRPr/>
          </a:p>
        </p:txBody>
      </p:sp>
      <p:pic>
        <p:nvPicPr>
          <p:cNvPr id="145" name="Google Shape;145;p25"/>
          <p:cNvPicPr preferRelativeResize="0"/>
          <p:nvPr/>
        </p:nvPicPr>
        <p:blipFill>
          <a:blip r:embed="rId3">
            <a:alphaModFix/>
          </a:blip>
          <a:stretch>
            <a:fillRect/>
          </a:stretch>
        </p:blipFill>
        <p:spPr>
          <a:xfrm>
            <a:off x="4090975" y="261750"/>
            <a:ext cx="1073950" cy="107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Font typeface="Arial"/>
              <a:buNone/>
            </a:pPr>
            <a:r>
              <a:rPr lang="en">
                <a:solidFill>
                  <a:srgbClr val="4747D1"/>
                </a:solidFill>
              </a:rPr>
              <a:t>Sharps Injuries</a:t>
            </a:r>
            <a:endParaRPr/>
          </a:p>
        </p:txBody>
      </p:sp>
      <p:sp>
        <p:nvSpPr>
          <p:cNvPr id="151" name="Google Shape;151;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342900" lvl="0" indent="-304800" algn="l" rtl="0">
              <a:lnSpc>
                <a:spcPct val="90000"/>
              </a:lnSpc>
              <a:spcBef>
                <a:spcPts val="0"/>
              </a:spcBef>
              <a:spcAft>
                <a:spcPts val="0"/>
              </a:spcAft>
              <a:buSzPts val="1800"/>
              <a:buFont typeface="Arial"/>
              <a:buChar char="●"/>
            </a:pPr>
            <a:r>
              <a:rPr lang="en"/>
              <a:t>Wash the wound immediately with soap and water.</a:t>
            </a:r>
            <a:endParaRPr/>
          </a:p>
          <a:p>
            <a:pPr marL="342900" lvl="0" indent="-304800" algn="l" rtl="0">
              <a:lnSpc>
                <a:spcPct val="90000"/>
              </a:lnSpc>
              <a:spcBef>
                <a:spcPts val="1000"/>
              </a:spcBef>
              <a:spcAft>
                <a:spcPts val="0"/>
              </a:spcAft>
              <a:buSzPts val="1800"/>
              <a:buFont typeface="Arial"/>
              <a:buChar char="●"/>
            </a:pPr>
            <a:r>
              <a:rPr lang="en"/>
              <a:t>Notify your supervisor immediately.</a:t>
            </a:r>
            <a:endParaRPr/>
          </a:p>
          <a:p>
            <a:pPr marL="342900" lvl="0" indent="-304800" algn="l" rtl="0">
              <a:lnSpc>
                <a:spcPct val="90000"/>
              </a:lnSpc>
              <a:spcBef>
                <a:spcPts val="1000"/>
              </a:spcBef>
              <a:spcAft>
                <a:spcPts val="0"/>
              </a:spcAft>
              <a:buSzPts val="1800"/>
              <a:buFont typeface="Arial"/>
              <a:buChar char="●"/>
            </a:pPr>
            <a:r>
              <a:rPr lang="en"/>
              <a:t>If there is ANY risk of exposure to a biological agent, report immediately to Concentra Urgent Care or SSM Health Saint Louis University Hospital Emergency Department for treatment.</a:t>
            </a:r>
            <a:endParaRPr/>
          </a:p>
          <a:p>
            <a:pPr marL="342900" lvl="0" indent="-342900" algn="l" rtl="0">
              <a:lnSpc>
                <a:spcPct val="90000"/>
              </a:lnSpc>
              <a:spcBef>
                <a:spcPts val="1000"/>
              </a:spcBef>
              <a:spcAft>
                <a:spcPts val="0"/>
              </a:spcAft>
              <a:buSzPts val="1800"/>
              <a:buFont typeface="Arial"/>
              <a:buChar char="●"/>
            </a:pPr>
            <a:r>
              <a:rPr lang="en"/>
              <a:t>If sharps may have been be contaminated, contact SLU Risk Management (314-977-2633) to record injury in the Sharps Injury Log.</a:t>
            </a:r>
            <a:endParaRPr/>
          </a:p>
          <a:p>
            <a:pPr marL="342900" lvl="0" indent="-304800" algn="l" rtl="0">
              <a:lnSpc>
                <a:spcPct val="90000"/>
              </a:lnSpc>
              <a:spcBef>
                <a:spcPts val="1000"/>
              </a:spcBef>
              <a:spcAft>
                <a:spcPts val="0"/>
              </a:spcAft>
              <a:buSzPts val="1800"/>
              <a:buFont typeface="Arial"/>
              <a:buChar char="●"/>
            </a:pPr>
            <a:r>
              <a:rPr lang="en"/>
              <a:t>Follow care-provider recommendations for follow-up treatment.</a:t>
            </a:r>
            <a:endParaRPr/>
          </a:p>
          <a:p>
            <a:pPr marL="342900" lvl="0" indent="-304800" algn="l" rtl="0">
              <a:lnSpc>
                <a:spcPct val="90000"/>
              </a:lnSpc>
              <a:spcBef>
                <a:spcPts val="1000"/>
              </a:spcBef>
              <a:spcAft>
                <a:spcPts val="0"/>
              </a:spcAft>
              <a:buSzPts val="1800"/>
              <a:buFont typeface="Arial"/>
              <a:buChar char="●"/>
            </a:pPr>
            <a:r>
              <a:rPr lang="en"/>
              <a:t>Notify the Biological Safety Officer at (314) 977-6888.</a:t>
            </a:r>
            <a:endParaRPr/>
          </a:p>
          <a:p>
            <a:pPr marL="0" lvl="0" indent="0" algn="l" rtl="0">
              <a:spcBef>
                <a:spcPts val="10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Biohazardous Spills</a:t>
            </a:r>
            <a:endParaRPr/>
          </a:p>
        </p:txBody>
      </p:sp>
      <p:sp>
        <p:nvSpPr>
          <p:cNvPr id="157" name="Google Shape;157;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Notify your supervisor immediately, if available, and DPS if necessary.</a:t>
            </a:r>
            <a:endParaRPr sz="1500"/>
          </a:p>
          <a:p>
            <a:pPr marL="457200" lvl="0" indent="-323850" algn="l" rtl="0">
              <a:spcBef>
                <a:spcPts val="0"/>
              </a:spcBef>
              <a:spcAft>
                <a:spcPts val="0"/>
              </a:spcAft>
              <a:buSzPts val="1500"/>
              <a:buChar char="●"/>
            </a:pPr>
            <a:r>
              <a:rPr lang="en" sz="1500"/>
              <a:t>Wearing appropriate PPE, cover spill with paper towels or disposable pads. </a:t>
            </a:r>
            <a:endParaRPr sz="1500"/>
          </a:p>
          <a:p>
            <a:pPr marL="457200" lvl="0" indent="-323850" algn="l" rtl="0">
              <a:spcBef>
                <a:spcPts val="0"/>
              </a:spcBef>
              <a:spcAft>
                <a:spcPts val="0"/>
              </a:spcAft>
              <a:buSzPts val="1500"/>
              <a:buChar char="●"/>
            </a:pPr>
            <a:r>
              <a:rPr lang="en" sz="1500"/>
              <a:t>Pour diluted disinfectant onto paper towels, working from outside the spill to the interior of the spill.</a:t>
            </a:r>
            <a:endParaRPr sz="1500"/>
          </a:p>
          <a:p>
            <a:pPr marL="457200" lvl="0" indent="-323850" algn="l" rtl="0">
              <a:spcBef>
                <a:spcPts val="0"/>
              </a:spcBef>
              <a:spcAft>
                <a:spcPts val="0"/>
              </a:spcAft>
              <a:buSzPts val="1500"/>
              <a:buChar char="●"/>
            </a:pPr>
            <a:r>
              <a:rPr lang="en" sz="1500"/>
              <a:t>Allow the disinfectant sufficient contact time (in accordance with label claim efficacy statement) to inactivate the material(s). If using a 1:9 concentration of freshly prepared bleach solution, allow for at least a 20-minute contact time.</a:t>
            </a:r>
            <a:endParaRPr sz="1500"/>
          </a:p>
          <a:p>
            <a:pPr marL="457200" lvl="0" indent="-323850" algn="l" rtl="0">
              <a:spcBef>
                <a:spcPts val="0"/>
              </a:spcBef>
              <a:spcAft>
                <a:spcPts val="0"/>
              </a:spcAft>
              <a:buSzPts val="1500"/>
              <a:buChar char="●"/>
            </a:pPr>
            <a:r>
              <a:rPr lang="en" sz="1500"/>
              <a:t>Pick up any broken glass with forceps and dispose in SHARPS container within room.</a:t>
            </a:r>
            <a:endParaRPr sz="1500"/>
          </a:p>
          <a:p>
            <a:pPr marL="457200" lvl="0" indent="-323850" algn="l" rtl="0">
              <a:spcBef>
                <a:spcPts val="0"/>
              </a:spcBef>
              <a:spcAft>
                <a:spcPts val="0"/>
              </a:spcAft>
              <a:buSzPts val="1500"/>
              <a:buChar char="●"/>
            </a:pPr>
            <a:r>
              <a:rPr lang="en" sz="1500"/>
              <a:t>Pick up paper towels and wipe the area again with an appropriate disinfectant.</a:t>
            </a:r>
            <a:endParaRPr sz="1500"/>
          </a:p>
          <a:p>
            <a:pPr marL="457200" lvl="0" indent="-323850" algn="l" rtl="0">
              <a:spcBef>
                <a:spcPts val="0"/>
              </a:spcBef>
              <a:spcAft>
                <a:spcPts val="0"/>
              </a:spcAft>
              <a:buSzPts val="1500"/>
              <a:buChar char="●"/>
            </a:pPr>
            <a:r>
              <a:rPr lang="en" sz="1500"/>
              <a:t>Place all contaminated materials, including PPE, in a biohazard bag for autoclaving or stericycle disposal.</a:t>
            </a:r>
            <a:endParaRPr sz="1500"/>
          </a:p>
          <a:p>
            <a:pPr marL="457200" lvl="0" indent="-323850" algn="l" rtl="0">
              <a:spcBef>
                <a:spcPts val="0"/>
              </a:spcBef>
              <a:spcAft>
                <a:spcPts val="0"/>
              </a:spcAft>
              <a:buSzPts val="1500"/>
              <a:buChar char="●"/>
            </a:pPr>
            <a:r>
              <a:rPr lang="en" sz="1500"/>
              <a:t>Wash hands thoroughly with soap and water after removing disposable gloves.</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the event of skin or eye exposure, immediately flush the area with water for 15 minutes.</a:t>
            </a:r>
            <a:endParaRPr/>
          </a:p>
          <a:p>
            <a:pPr marL="457200" lvl="0" indent="-342900" algn="l" rtl="0">
              <a:spcBef>
                <a:spcPts val="0"/>
              </a:spcBef>
              <a:spcAft>
                <a:spcPts val="0"/>
              </a:spcAft>
              <a:buSzPts val="1800"/>
              <a:buChar char="●"/>
            </a:pPr>
            <a:r>
              <a:rPr lang="en"/>
              <a:t>Evacuate the immediate area of the spill and adjacent areas. </a:t>
            </a:r>
            <a:endParaRPr/>
          </a:p>
          <a:p>
            <a:pPr marL="457200" lvl="0" indent="-342900" algn="l" rtl="0">
              <a:spcBef>
                <a:spcPts val="0"/>
              </a:spcBef>
              <a:spcAft>
                <a:spcPts val="0"/>
              </a:spcAft>
              <a:buSzPts val="1800"/>
              <a:buChar char="●"/>
            </a:pPr>
            <a:r>
              <a:rPr lang="en"/>
              <a:t>Notify your supervisor and/or other employees in the area.</a:t>
            </a:r>
            <a:endParaRPr/>
          </a:p>
          <a:p>
            <a:pPr marL="457200" lvl="0" indent="-342900" algn="l" rtl="0">
              <a:spcBef>
                <a:spcPts val="0"/>
              </a:spcBef>
              <a:spcAft>
                <a:spcPts val="0"/>
              </a:spcAft>
              <a:buSzPts val="1800"/>
              <a:buChar char="●"/>
            </a:pPr>
            <a:r>
              <a:rPr lang="en"/>
              <a:t>Contact DPS at (314) 977-3000 to report the spill. Provide DPS with:</a:t>
            </a:r>
            <a:endParaRPr/>
          </a:p>
          <a:p>
            <a:pPr marL="914400" lvl="1" indent="-317500" algn="l" rtl="0">
              <a:spcBef>
                <a:spcPts val="0"/>
              </a:spcBef>
              <a:spcAft>
                <a:spcPts val="0"/>
              </a:spcAft>
              <a:buSzPts val="1400"/>
              <a:buChar char="○"/>
            </a:pPr>
            <a:r>
              <a:rPr lang="en"/>
              <a:t>The correct spelling of the chemical name.</a:t>
            </a:r>
            <a:endParaRPr/>
          </a:p>
          <a:p>
            <a:pPr marL="914400" lvl="1" indent="-317500" algn="l" rtl="0">
              <a:spcBef>
                <a:spcPts val="0"/>
              </a:spcBef>
              <a:spcAft>
                <a:spcPts val="0"/>
              </a:spcAft>
              <a:buSzPts val="1400"/>
              <a:buChar char="○"/>
            </a:pPr>
            <a:r>
              <a:rPr lang="en"/>
              <a:t>The volume of chemical spilled.</a:t>
            </a:r>
            <a:endParaRPr/>
          </a:p>
          <a:p>
            <a:pPr marL="914400" lvl="1" indent="-317500" algn="l" rtl="0">
              <a:spcBef>
                <a:spcPts val="0"/>
              </a:spcBef>
              <a:spcAft>
                <a:spcPts val="0"/>
              </a:spcAft>
              <a:buSzPts val="1400"/>
              <a:buChar char="○"/>
            </a:pPr>
            <a:r>
              <a:rPr lang="en"/>
              <a:t>The exact location of the spill, including building name and room number.</a:t>
            </a:r>
            <a:endParaRPr/>
          </a:p>
          <a:p>
            <a:pPr marL="914400" lvl="1" indent="-317500" algn="l" rtl="0">
              <a:spcBef>
                <a:spcPts val="0"/>
              </a:spcBef>
              <a:spcAft>
                <a:spcPts val="0"/>
              </a:spcAft>
              <a:buSzPts val="1400"/>
              <a:buChar char="○"/>
            </a:pPr>
            <a:r>
              <a:rPr lang="en"/>
              <a:t>A phone number at which you can receive a return phone call.</a:t>
            </a:r>
            <a:endParaRPr/>
          </a:p>
          <a:p>
            <a:pPr marL="457200" lvl="0" indent="-342900" algn="l" rtl="0">
              <a:spcBef>
                <a:spcPts val="0"/>
              </a:spcBef>
              <a:spcAft>
                <a:spcPts val="0"/>
              </a:spcAft>
              <a:buSzPts val="1800"/>
              <a:buChar char="●"/>
            </a:pPr>
            <a:r>
              <a:rPr lang="en"/>
              <a:t>Seek medical attention from Concentra Urgent Care or the SSM Health Saint Louis University Hospital Emergency Department, if necessary.</a:t>
            </a:r>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sp>
        <p:nvSpPr>
          <p:cNvPr id="163" name="Google Shape;163;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Chemical Spills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58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ALL Radioactive Spills - </a:t>
            </a:r>
            <a:r>
              <a:rPr lang="en" i="1"/>
              <a:t>(See also Major or Minor)</a:t>
            </a:r>
            <a:endParaRPr i="1"/>
          </a:p>
        </p:txBody>
      </p:sp>
      <p:sp>
        <p:nvSpPr>
          <p:cNvPr id="169" name="Google Shape;169;p29"/>
          <p:cNvSpPr txBox="1">
            <a:spLocks noGrp="1"/>
          </p:cNvSpPr>
          <p:nvPr>
            <p:ph type="body" idx="1"/>
          </p:nvPr>
        </p:nvSpPr>
        <p:spPr>
          <a:xfrm>
            <a:off x="311700" y="1099750"/>
            <a:ext cx="8520600" cy="3820800"/>
          </a:xfrm>
          <a:prstGeom prst="rect">
            <a:avLst/>
          </a:prstGeom>
        </p:spPr>
        <p:txBody>
          <a:bodyPr spcFirstLastPara="1" wrap="square" lIns="91425" tIns="91425" rIns="91425" bIns="91425" anchor="t" anchorCtr="0">
            <a:noAutofit/>
          </a:bodyPr>
          <a:lstStyle/>
          <a:p>
            <a:pPr marL="0" lvl="0" indent="0" algn="l" rtl="0">
              <a:lnSpc>
                <a:spcPct val="80000"/>
              </a:lnSpc>
              <a:spcBef>
                <a:spcPts val="1000"/>
              </a:spcBef>
              <a:spcAft>
                <a:spcPts val="0"/>
              </a:spcAft>
              <a:buNone/>
            </a:pPr>
            <a:r>
              <a:rPr lang="en" sz="1200" b="1"/>
              <a:t>Full “Emergency Procedures for Radioactive Materials” document may be accessed </a:t>
            </a:r>
            <a:r>
              <a:rPr lang="en" sz="1200" b="1" u="sng">
                <a:solidFill>
                  <a:schemeClr val="accent5"/>
                </a:solidFill>
                <a:hlinkClick r:id="rId3">
                  <a:extLst>
                    <a:ext uri="{A12FA001-AC4F-418D-AE19-62706E023703}">
                      <ahyp:hlinkClr xmlns:ahyp="http://schemas.microsoft.com/office/drawing/2018/hyperlinkcolor" val="tx"/>
                    </a:ext>
                  </a:extLst>
                </a:hlinkClick>
              </a:rPr>
              <a:t>here</a:t>
            </a:r>
            <a:r>
              <a:rPr lang="en" sz="1200" b="1"/>
              <a:t>.</a:t>
            </a:r>
            <a:r>
              <a:rPr lang="en" sz="1200">
                <a:uFill>
                  <a:noFill/>
                </a:uFill>
                <a:hlinkClick r:id="rId3"/>
              </a:rPr>
              <a:t> </a:t>
            </a:r>
            <a:endParaRPr sz="1200" b="1"/>
          </a:p>
          <a:p>
            <a:pPr marL="457200" lvl="0" indent="-304800" algn="l" rtl="0">
              <a:lnSpc>
                <a:spcPct val="80000"/>
              </a:lnSpc>
              <a:spcBef>
                <a:spcPts val="1000"/>
              </a:spcBef>
              <a:spcAft>
                <a:spcPts val="0"/>
              </a:spcAft>
              <a:buSzPts val="1200"/>
              <a:buAutoNum type="arabicPeriod"/>
            </a:pPr>
            <a:r>
              <a:rPr lang="en" sz="1200" b="1"/>
              <a:t>It is important to avoid the spread of contamination.</a:t>
            </a:r>
            <a:endParaRPr sz="1200" b="1"/>
          </a:p>
          <a:p>
            <a:pPr marL="914400" lvl="1" indent="-304800" algn="l" rtl="0">
              <a:lnSpc>
                <a:spcPct val="80000"/>
              </a:lnSpc>
              <a:spcBef>
                <a:spcPts val="0"/>
              </a:spcBef>
              <a:spcAft>
                <a:spcPts val="0"/>
              </a:spcAft>
              <a:buSzPts val="1200"/>
              <a:buAutoNum type="alphaLcPeriod"/>
            </a:pPr>
            <a:r>
              <a:rPr lang="en" sz="1200"/>
              <a:t>Do not leave the immediate area. </a:t>
            </a:r>
            <a:endParaRPr sz="1200"/>
          </a:p>
          <a:p>
            <a:pPr marL="914400" lvl="1" indent="-304800" algn="l" rtl="0">
              <a:lnSpc>
                <a:spcPct val="80000"/>
              </a:lnSpc>
              <a:spcBef>
                <a:spcPts val="0"/>
              </a:spcBef>
              <a:spcAft>
                <a:spcPts val="0"/>
              </a:spcAft>
              <a:buSzPts val="1200"/>
              <a:buAutoNum type="alphaLcPeriod"/>
            </a:pPr>
            <a:r>
              <a:rPr lang="en" sz="1200"/>
              <a:t>Immediately notify all persons in the area that you have just had a spill of radioactive material.</a:t>
            </a:r>
            <a:endParaRPr sz="1200"/>
          </a:p>
          <a:p>
            <a:pPr marL="914400" lvl="1" indent="-304800" algn="l" rtl="0">
              <a:lnSpc>
                <a:spcPct val="80000"/>
              </a:lnSpc>
              <a:spcBef>
                <a:spcPts val="0"/>
              </a:spcBef>
              <a:spcAft>
                <a:spcPts val="0"/>
              </a:spcAft>
              <a:buSzPts val="1200"/>
              <a:buAutoNum type="alphaLcPeriod"/>
            </a:pPr>
            <a:r>
              <a:rPr lang="en" sz="1200"/>
              <a:t>Prevent the spread of contamination by limiting the movement of all personnel who may be contaminated. </a:t>
            </a:r>
            <a:endParaRPr sz="1200"/>
          </a:p>
          <a:p>
            <a:pPr marL="1371600" lvl="2" indent="-304800" algn="l" rtl="0">
              <a:lnSpc>
                <a:spcPct val="80000"/>
              </a:lnSpc>
              <a:spcBef>
                <a:spcPts val="0"/>
              </a:spcBef>
              <a:spcAft>
                <a:spcPts val="0"/>
              </a:spcAft>
              <a:buSzPts val="1200"/>
              <a:buAutoNum type="romanLcPeriod"/>
            </a:pPr>
            <a:r>
              <a:rPr lang="en" sz="1200"/>
              <a:t>Place an absorbent pad or bench paper on the floor near any potentially contaminated persons for them to stand on. </a:t>
            </a:r>
            <a:endParaRPr sz="1200"/>
          </a:p>
          <a:p>
            <a:pPr marL="1371600" lvl="2" indent="-304800" algn="l" rtl="0">
              <a:lnSpc>
                <a:spcPct val="80000"/>
              </a:lnSpc>
              <a:spcBef>
                <a:spcPts val="0"/>
              </a:spcBef>
              <a:spcAft>
                <a:spcPts val="0"/>
              </a:spcAft>
              <a:buSzPts val="1200"/>
              <a:buAutoNum type="romanLcPeriod"/>
            </a:pPr>
            <a:r>
              <a:rPr lang="en" sz="1200"/>
              <a:t>If the spill involves significant activity, several sheets of bench paper may be placed on the floor to create a path to allow the person to move several feet away from the spill area without the risk of spreading contamination to other areas of the floor.</a:t>
            </a:r>
            <a:endParaRPr sz="1200"/>
          </a:p>
          <a:p>
            <a:pPr marL="914400" lvl="1" indent="-304800" algn="l" rtl="0">
              <a:lnSpc>
                <a:spcPct val="80000"/>
              </a:lnSpc>
              <a:spcBef>
                <a:spcPts val="0"/>
              </a:spcBef>
              <a:spcAft>
                <a:spcPts val="0"/>
              </a:spcAft>
              <a:buSzPts val="1200"/>
              <a:buAutoNum type="alphaLcPeriod"/>
            </a:pPr>
            <a:r>
              <a:rPr lang="en" sz="1200"/>
              <a:t>Immediately survey all individuals who have been in the vicinity of the spill location. Especially important is to survey the soles of the shoes worn by these individuals to assure that the spill has been contained. Also, survey hands, lab coats, and other clothing.</a:t>
            </a:r>
            <a:endParaRPr sz="1200"/>
          </a:p>
          <a:p>
            <a:pPr marL="914400" lvl="1" indent="-304800" algn="l" rtl="0">
              <a:lnSpc>
                <a:spcPct val="200000"/>
              </a:lnSpc>
              <a:spcBef>
                <a:spcPts val="0"/>
              </a:spcBef>
              <a:spcAft>
                <a:spcPts val="0"/>
              </a:spcAft>
              <a:buSzPts val="1200"/>
              <a:buAutoNum type="alphaLcPeriod"/>
            </a:pPr>
            <a:r>
              <a:rPr lang="en" sz="1200"/>
              <a:t>Prevent the spread of contamination by covering the known spill area with absorbent paper.</a:t>
            </a:r>
            <a:endParaRPr sz="1200"/>
          </a:p>
          <a:p>
            <a:pPr marL="457200" lvl="0" indent="-304800" algn="l" rtl="0">
              <a:lnSpc>
                <a:spcPct val="100000"/>
              </a:lnSpc>
              <a:spcBef>
                <a:spcPts val="0"/>
              </a:spcBef>
              <a:spcAft>
                <a:spcPts val="0"/>
              </a:spcAft>
              <a:buSzPts val="1200"/>
              <a:buAutoNum type="arabicPeriod"/>
            </a:pPr>
            <a:r>
              <a:rPr lang="en" sz="1200" b="1"/>
              <a:t>Decontaminate personnel immediately</a:t>
            </a:r>
            <a:r>
              <a:rPr lang="en" sz="1200"/>
              <a:t> </a:t>
            </a:r>
            <a:endParaRPr sz="1200"/>
          </a:p>
          <a:p>
            <a:pPr marL="914400" lvl="1" indent="-304800" algn="l" rtl="0">
              <a:lnSpc>
                <a:spcPct val="80000"/>
              </a:lnSpc>
              <a:spcBef>
                <a:spcPts val="0"/>
              </a:spcBef>
              <a:spcAft>
                <a:spcPts val="0"/>
              </a:spcAft>
              <a:buSzPts val="1200"/>
              <a:buAutoNum type="alphaLcPeriod"/>
            </a:pPr>
            <a:r>
              <a:rPr lang="en" sz="1200"/>
              <a:t>If individuals are contaminated, follow procedures for personnel decontamination on page 2 of the full “Emergency Procedures for Radioactive Materials”.</a:t>
            </a:r>
            <a:endParaRPr sz="1200"/>
          </a:p>
        </p:txBody>
      </p:sp>
      <p:pic>
        <p:nvPicPr>
          <p:cNvPr id="170" name="Google Shape;170;p29"/>
          <p:cNvPicPr preferRelativeResize="0"/>
          <p:nvPr/>
        </p:nvPicPr>
        <p:blipFill>
          <a:blip r:embed="rId4">
            <a:alphaModFix/>
          </a:blip>
          <a:stretch>
            <a:fillRect/>
          </a:stretch>
        </p:blipFill>
        <p:spPr>
          <a:xfrm>
            <a:off x="8004775" y="567163"/>
            <a:ext cx="677825" cy="489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58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Radioactive Spills - Major  </a:t>
            </a:r>
            <a:endParaRPr/>
          </a:p>
        </p:txBody>
      </p:sp>
      <p:sp>
        <p:nvSpPr>
          <p:cNvPr id="176" name="Google Shape;176;p30"/>
          <p:cNvSpPr txBox="1">
            <a:spLocks noGrp="1"/>
          </p:cNvSpPr>
          <p:nvPr>
            <p:ph type="body" idx="1"/>
          </p:nvPr>
        </p:nvSpPr>
        <p:spPr>
          <a:xfrm>
            <a:off x="311700" y="1165775"/>
            <a:ext cx="8520600" cy="3786900"/>
          </a:xfrm>
          <a:prstGeom prst="rect">
            <a:avLst/>
          </a:prstGeom>
        </p:spPr>
        <p:txBody>
          <a:bodyPr spcFirstLastPara="1" wrap="square" lIns="91425" tIns="91425" rIns="91425" bIns="91425" anchor="t" anchorCtr="0">
            <a:noAutofit/>
          </a:bodyPr>
          <a:lstStyle/>
          <a:p>
            <a:pPr marL="0" lvl="0" indent="0" algn="l" rtl="0">
              <a:lnSpc>
                <a:spcPct val="80000"/>
              </a:lnSpc>
              <a:spcBef>
                <a:spcPts val="1000"/>
              </a:spcBef>
              <a:spcAft>
                <a:spcPts val="0"/>
              </a:spcAft>
              <a:buSzPts val="523"/>
              <a:buNone/>
            </a:pPr>
            <a:r>
              <a:rPr lang="en" sz="1250" b="1" i="1"/>
              <a:t>Definition: A spill of greater than 100 µCi of any radionuclide or involving the floor or contaminated personnel.</a:t>
            </a:r>
            <a:endParaRPr sz="1250" b="1" i="1"/>
          </a:p>
          <a:p>
            <a:pPr marL="457200" lvl="0" indent="-307975" algn="l" rtl="0">
              <a:lnSpc>
                <a:spcPct val="80000"/>
              </a:lnSpc>
              <a:spcBef>
                <a:spcPts val="1000"/>
              </a:spcBef>
              <a:spcAft>
                <a:spcPts val="0"/>
              </a:spcAft>
              <a:buSzPts val="1250"/>
              <a:buAutoNum type="arabicPeriod" startAt="3"/>
            </a:pPr>
            <a:r>
              <a:rPr lang="en" sz="1250" b="1"/>
              <a:t>Notify all persons not involved in the spill to vacate the room. </a:t>
            </a:r>
            <a:endParaRPr sz="1250" b="1"/>
          </a:p>
          <a:p>
            <a:pPr marL="914400" lvl="1" indent="-307975" algn="l" rtl="0">
              <a:lnSpc>
                <a:spcPct val="80000"/>
              </a:lnSpc>
              <a:spcBef>
                <a:spcPts val="1000"/>
              </a:spcBef>
              <a:spcAft>
                <a:spcPts val="0"/>
              </a:spcAft>
              <a:buSzPts val="1250"/>
              <a:buAutoNum type="alphaLcPeriod"/>
            </a:pPr>
            <a:r>
              <a:rPr lang="en" sz="1250"/>
              <a:t>Be sure to survey all individuals as they leave the room. </a:t>
            </a:r>
            <a:endParaRPr sz="1250"/>
          </a:p>
          <a:p>
            <a:pPr marL="914400" lvl="1" indent="-307975" algn="l" rtl="0">
              <a:lnSpc>
                <a:spcPct val="80000"/>
              </a:lnSpc>
              <a:spcBef>
                <a:spcPts val="0"/>
              </a:spcBef>
              <a:spcAft>
                <a:spcPts val="0"/>
              </a:spcAft>
              <a:buSzPts val="1250"/>
              <a:buAutoNum type="alphaLcPeriod"/>
            </a:pPr>
            <a:r>
              <a:rPr lang="en" sz="1250"/>
              <a:t>Especially important is to survey the soles of the shoes worn by these individuals to assure that the spill has been contained within the room and is not spread outside of the room. </a:t>
            </a:r>
            <a:endParaRPr sz="1250"/>
          </a:p>
          <a:p>
            <a:pPr marL="914400" lvl="1" indent="-307975" algn="l" rtl="0">
              <a:lnSpc>
                <a:spcPct val="80000"/>
              </a:lnSpc>
              <a:spcBef>
                <a:spcPts val="0"/>
              </a:spcBef>
              <a:spcAft>
                <a:spcPts val="0"/>
              </a:spcAft>
              <a:buSzPts val="1250"/>
              <a:buAutoNum type="alphaLcPeriod"/>
            </a:pPr>
            <a:r>
              <a:rPr lang="en" sz="1250"/>
              <a:t>Also, survey hands, lab coats, and other clothing.</a:t>
            </a:r>
            <a:endParaRPr sz="1250"/>
          </a:p>
          <a:p>
            <a:pPr marL="457200" lvl="0" indent="-307975" algn="l" rtl="0">
              <a:lnSpc>
                <a:spcPct val="80000"/>
              </a:lnSpc>
              <a:spcBef>
                <a:spcPts val="1000"/>
              </a:spcBef>
              <a:spcAft>
                <a:spcPts val="0"/>
              </a:spcAft>
              <a:buSzPts val="1250"/>
              <a:buAutoNum type="arabicPeriod" startAt="3"/>
            </a:pPr>
            <a:r>
              <a:rPr lang="en" sz="1250" b="1"/>
              <a:t>Do not attempt to clean up the spill.</a:t>
            </a:r>
            <a:r>
              <a:rPr lang="en" sz="1250"/>
              <a:t> To prevent the spread of contamination, limit the movement of all personnel who may be contaminated.</a:t>
            </a:r>
            <a:endParaRPr sz="1250"/>
          </a:p>
          <a:p>
            <a:pPr marL="457200" lvl="0" indent="-307975" algn="l" rtl="0">
              <a:lnSpc>
                <a:spcPct val="80000"/>
              </a:lnSpc>
              <a:spcBef>
                <a:spcPts val="1000"/>
              </a:spcBef>
              <a:spcAft>
                <a:spcPts val="0"/>
              </a:spcAft>
              <a:buSzPts val="1250"/>
              <a:buAutoNum type="arabicPeriod" startAt="3"/>
            </a:pPr>
            <a:r>
              <a:rPr lang="en" sz="1250" b="1"/>
              <a:t>Shield the source if possible.</a:t>
            </a:r>
            <a:r>
              <a:rPr lang="en" sz="1250"/>
              <a:t> This should be done only if it can be done without further spread of contamination or a significant increase in radiation exposure.</a:t>
            </a:r>
            <a:endParaRPr sz="1250"/>
          </a:p>
          <a:p>
            <a:pPr marL="457200" lvl="0" indent="-307975" algn="l" rtl="0">
              <a:lnSpc>
                <a:spcPct val="80000"/>
              </a:lnSpc>
              <a:spcBef>
                <a:spcPts val="1000"/>
              </a:spcBef>
              <a:spcAft>
                <a:spcPts val="0"/>
              </a:spcAft>
              <a:buSzPts val="1250"/>
              <a:buAutoNum type="arabicPeriod" startAt="3"/>
            </a:pPr>
            <a:r>
              <a:rPr lang="en" sz="1250" b="1"/>
              <a:t>Prevent unauthorized entry by closing the door and placing a “Caution: Contaminated Area” sign or warning tape across the entrance. </a:t>
            </a:r>
            <a:r>
              <a:rPr lang="en" sz="1250"/>
              <a:t>If possible, an individual who is not contaminated should be stationed outside of the door to prevent unauthorized entry until the spill team arrives.</a:t>
            </a:r>
            <a:endParaRPr sz="1250"/>
          </a:p>
          <a:p>
            <a:pPr marL="457200" lvl="0" indent="-307975" algn="l" rtl="0">
              <a:lnSpc>
                <a:spcPct val="80000"/>
              </a:lnSpc>
              <a:spcBef>
                <a:spcPts val="1000"/>
              </a:spcBef>
              <a:spcAft>
                <a:spcPts val="1000"/>
              </a:spcAft>
              <a:buSzPts val="1250"/>
              <a:buAutoNum type="arabicPeriod" startAt="3"/>
            </a:pPr>
            <a:r>
              <a:rPr lang="en" sz="1250" b="1"/>
              <a:t>Notify the Radioactive Spill Response Team immediately via DPS at (314) 977-3000. </a:t>
            </a:r>
            <a:r>
              <a:rPr lang="en" sz="1250"/>
              <a:t>These procedures apply 24 hours a day, 7 days a week.</a:t>
            </a:r>
            <a:endParaRPr sz="1250"/>
          </a:p>
        </p:txBody>
      </p:sp>
      <p:pic>
        <p:nvPicPr>
          <p:cNvPr id="177" name="Google Shape;177;p30"/>
          <p:cNvPicPr preferRelativeResize="0"/>
          <p:nvPr/>
        </p:nvPicPr>
        <p:blipFill>
          <a:blip r:embed="rId3">
            <a:alphaModFix/>
          </a:blip>
          <a:stretch>
            <a:fillRect/>
          </a:stretch>
        </p:blipFill>
        <p:spPr>
          <a:xfrm>
            <a:off x="4351825" y="577700"/>
            <a:ext cx="677825" cy="489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body" idx="1"/>
          </p:nvPr>
        </p:nvSpPr>
        <p:spPr>
          <a:xfrm>
            <a:off x="232975" y="1315875"/>
            <a:ext cx="8520600" cy="32898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200" b="1" i="1"/>
              <a:t>Definition: A spill of 100 µCi or less of any radionuclide confined to a bench top or other laboratory surface, and not involving the floor or contaminated personnel.</a:t>
            </a:r>
            <a:endParaRPr sz="1200" b="1" i="1"/>
          </a:p>
          <a:p>
            <a:pPr marL="457200" lvl="0" indent="-304800" algn="l" rtl="0">
              <a:lnSpc>
                <a:spcPct val="100000"/>
              </a:lnSpc>
              <a:spcBef>
                <a:spcPts val="1000"/>
              </a:spcBef>
              <a:spcAft>
                <a:spcPts val="0"/>
              </a:spcAft>
              <a:buSzPts val="1200"/>
              <a:buAutoNum type="arabicPeriod" startAt="3"/>
            </a:pPr>
            <a:r>
              <a:rPr lang="en" sz="1200" b="1"/>
              <a:t>Clean up the spill using disposable gloves and absorbent paper. </a:t>
            </a:r>
            <a:r>
              <a:rPr lang="en" sz="1200"/>
              <a:t>Carefully fold the absorbent paper with the clean side out and place in a plastic bag for transfer to a radioactive waste container. Also put contaminated gloves and any other contaminated disposable material in the bag.</a:t>
            </a:r>
            <a:endParaRPr sz="1200"/>
          </a:p>
          <a:p>
            <a:pPr marL="457200" lvl="0" indent="-304800" algn="l" rtl="0">
              <a:lnSpc>
                <a:spcPct val="100000"/>
              </a:lnSpc>
              <a:spcBef>
                <a:spcPts val="1000"/>
              </a:spcBef>
              <a:spcAft>
                <a:spcPts val="0"/>
              </a:spcAft>
              <a:buSzPts val="1200"/>
              <a:buAutoNum type="arabicPeriod" startAt="3"/>
            </a:pPr>
            <a:r>
              <a:rPr lang="en" sz="1200" b="1"/>
              <a:t>Survey the area with an appropriate radiation detector with a low range survey meter. </a:t>
            </a:r>
            <a:r>
              <a:rPr lang="en" sz="1200"/>
              <a:t>Check the area around the spill. Also check your hands, clothing, and shoes for contamination.</a:t>
            </a:r>
            <a:endParaRPr sz="1200"/>
          </a:p>
          <a:p>
            <a:pPr marL="457200" lvl="0" indent="-304800" algn="l" rtl="0">
              <a:lnSpc>
                <a:spcPct val="100000"/>
              </a:lnSpc>
              <a:spcBef>
                <a:spcPts val="1000"/>
              </a:spcBef>
              <a:spcAft>
                <a:spcPts val="0"/>
              </a:spcAft>
              <a:buSzPts val="1200"/>
              <a:buAutoNum type="arabicPeriod" startAt="3"/>
            </a:pPr>
            <a:r>
              <a:rPr lang="en" sz="1200" b="1"/>
              <a:t>Report the incident to the Radiation Safety Office at (314) 977-8609. </a:t>
            </a:r>
            <a:r>
              <a:rPr lang="en" sz="1200"/>
              <a:t>If after hours or on a weekend, contact the Radiation Safety Officer through DPS at (314) 977-3000. This applies 24 hours a day, 7 days a week.</a:t>
            </a:r>
            <a:endParaRPr sz="1200"/>
          </a:p>
          <a:p>
            <a:pPr marL="457200" lvl="0" indent="-304800" algn="l" rtl="0">
              <a:lnSpc>
                <a:spcPct val="100000"/>
              </a:lnSpc>
              <a:spcBef>
                <a:spcPts val="1000"/>
              </a:spcBef>
              <a:spcAft>
                <a:spcPts val="0"/>
              </a:spcAft>
              <a:buSzPts val="1200"/>
              <a:buAutoNum type="arabicPeriod" startAt="3"/>
            </a:pPr>
            <a:r>
              <a:rPr lang="en" sz="1200" b="1"/>
              <a:t>Document all survey results and cleanup efforts in a written report. </a:t>
            </a:r>
            <a:r>
              <a:rPr lang="en" sz="1200"/>
              <a:t>Forward a copy of the written report to the Radiation Safety Officer. Keep a copy of the written report on file with the laboratory Radiation Safety Survey Records.</a:t>
            </a:r>
            <a:endParaRPr sz="1200"/>
          </a:p>
          <a:p>
            <a:pPr marL="0" lvl="0" indent="0" algn="l" rtl="0">
              <a:lnSpc>
                <a:spcPct val="100000"/>
              </a:lnSpc>
              <a:spcBef>
                <a:spcPts val="1000"/>
              </a:spcBef>
              <a:spcAft>
                <a:spcPts val="0"/>
              </a:spcAft>
              <a:buNone/>
            </a:pPr>
            <a:endParaRPr sz="900"/>
          </a:p>
        </p:txBody>
      </p:sp>
      <p:pic>
        <p:nvPicPr>
          <p:cNvPr id="183" name="Google Shape;183;p31"/>
          <p:cNvPicPr preferRelativeResize="0"/>
          <p:nvPr/>
        </p:nvPicPr>
        <p:blipFill>
          <a:blip r:embed="rId3">
            <a:alphaModFix/>
          </a:blip>
          <a:stretch>
            <a:fillRect/>
          </a:stretch>
        </p:blipFill>
        <p:spPr>
          <a:xfrm>
            <a:off x="4318249" y="743875"/>
            <a:ext cx="779050" cy="338850"/>
          </a:xfrm>
          <a:prstGeom prst="rect">
            <a:avLst/>
          </a:prstGeom>
          <a:noFill/>
          <a:ln>
            <a:noFill/>
          </a:ln>
        </p:spPr>
      </p:pic>
      <p:sp>
        <p:nvSpPr>
          <p:cNvPr id="184" name="Google Shape;184;p31"/>
          <p:cNvSpPr txBox="1">
            <a:spLocks noGrp="1"/>
          </p:cNvSpPr>
          <p:nvPr>
            <p:ph type="title"/>
          </p:nvPr>
        </p:nvSpPr>
        <p:spPr>
          <a:xfrm>
            <a:off x="311700" y="458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Radioactive Spills - Minor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190" name="Google Shape;190;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Please complete the </a:t>
            </a:r>
            <a:r>
              <a:rPr lang="en" u="sng">
                <a:solidFill>
                  <a:schemeClr val="hlink"/>
                </a:solidFill>
                <a:hlinkClick r:id="rId3"/>
              </a:rPr>
              <a:t>Safety Awareness Quiz</a:t>
            </a:r>
            <a:r>
              <a:rPr lang="en"/>
              <a:t> on Emergency Preparedness by April 30, 2023.</a:t>
            </a:r>
            <a:endParaRPr/>
          </a:p>
          <a:p>
            <a:pPr marL="457200" lvl="0" indent="-342900" algn="l" rtl="0">
              <a:spcBef>
                <a:spcPts val="1000"/>
              </a:spcBef>
              <a:spcAft>
                <a:spcPts val="1000"/>
              </a:spcAft>
              <a:buSzPts val="1800"/>
              <a:buChar char="●"/>
            </a:pPr>
            <a:r>
              <a:rPr lang="en"/>
              <a:t>More information about campus emergency preparedness can be found </a:t>
            </a:r>
            <a:r>
              <a:rPr lang="en" u="sng">
                <a:solidFill>
                  <a:schemeClr val="hlink"/>
                </a:solidFill>
                <a:hlinkClick r:id="rId4"/>
              </a:rPr>
              <a:t>here</a:t>
            </a:r>
            <a:r>
              <a:rPr lang="en"/>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Is Laboratory Emergency Preparedness Important?</a:t>
            </a:r>
            <a:endParaRPr/>
          </a:p>
        </p:txBody>
      </p:sp>
      <p:sp>
        <p:nvSpPr>
          <p:cNvPr id="78" name="Google Shape;78;p15"/>
          <p:cNvSpPr txBox="1">
            <a:spLocks noGrp="1"/>
          </p:cNvSpPr>
          <p:nvPr>
            <p:ph type="body" idx="1"/>
          </p:nvPr>
        </p:nvSpPr>
        <p:spPr>
          <a:xfrm>
            <a:off x="311700" y="1266325"/>
            <a:ext cx="45759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highlight>
                  <a:srgbClr val="FFFFFF"/>
                </a:highlight>
              </a:rPr>
              <a:t>Knowing what to do before an emergency occurs can make the difference between life and death or serious injury.</a:t>
            </a:r>
            <a:endParaRPr sz="1500">
              <a:highlight>
                <a:srgbClr val="FFFFFF"/>
              </a:highlight>
            </a:endParaRPr>
          </a:p>
          <a:p>
            <a:pPr marL="457200" lvl="0" indent="-323850" algn="l" rtl="0">
              <a:spcBef>
                <a:spcPts val="1000"/>
              </a:spcBef>
              <a:spcAft>
                <a:spcPts val="0"/>
              </a:spcAft>
              <a:buSzPts val="1500"/>
              <a:buChar char="●"/>
            </a:pPr>
            <a:r>
              <a:rPr lang="en" sz="1500">
                <a:highlight>
                  <a:srgbClr val="FFFFFF"/>
                </a:highlight>
              </a:rPr>
              <a:t>Emergencies can occur at any time and without warning, but their effects can be minimized and recovery can be improved if proper emergency procedures are established and followed.</a:t>
            </a:r>
            <a:endParaRPr sz="1500">
              <a:highlight>
                <a:srgbClr val="FFFFFF"/>
              </a:highlight>
            </a:endParaRPr>
          </a:p>
          <a:p>
            <a:pPr marL="457200" lvl="0" indent="-323850" algn="l" rtl="0">
              <a:spcBef>
                <a:spcPts val="1000"/>
              </a:spcBef>
              <a:spcAft>
                <a:spcPts val="1000"/>
              </a:spcAft>
              <a:buSzPts val="1500"/>
              <a:buChar char="●"/>
            </a:pPr>
            <a:r>
              <a:rPr lang="en" sz="1500">
                <a:highlight>
                  <a:srgbClr val="FFFFFF"/>
                </a:highlight>
              </a:rPr>
              <a:t>Emergency preparedness is also an individual responsibility.</a:t>
            </a:r>
            <a:endParaRPr sz="1500">
              <a:highlight>
                <a:srgbClr val="FFFFFF"/>
              </a:highlight>
            </a:endParaRPr>
          </a:p>
        </p:txBody>
      </p:sp>
      <p:pic>
        <p:nvPicPr>
          <p:cNvPr id="79" name="Google Shape;79;p15"/>
          <p:cNvPicPr preferRelativeResize="0"/>
          <p:nvPr/>
        </p:nvPicPr>
        <p:blipFill>
          <a:blip r:embed="rId3">
            <a:alphaModFix/>
          </a:blip>
          <a:stretch>
            <a:fillRect/>
          </a:stretch>
        </p:blipFill>
        <p:spPr>
          <a:xfrm>
            <a:off x="4949025" y="1420425"/>
            <a:ext cx="4012099" cy="28345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Severe Weather </a:t>
            </a:r>
            <a:endParaRPr sz="3200"/>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Thunderstorm and Lightning:</a:t>
            </a:r>
            <a:endParaRPr b="1"/>
          </a:p>
          <a:p>
            <a:pPr marL="457200" lvl="0" indent="-342900" algn="l" rtl="0">
              <a:spcBef>
                <a:spcPts val="1200"/>
              </a:spcBef>
              <a:spcAft>
                <a:spcPts val="0"/>
              </a:spcAft>
              <a:buSzPts val="1800"/>
              <a:buChar char="●"/>
            </a:pPr>
            <a:r>
              <a:rPr lang="en"/>
              <a:t>Remain calm.</a:t>
            </a:r>
            <a:endParaRPr/>
          </a:p>
          <a:p>
            <a:pPr marL="457200" lvl="0" indent="-342900" algn="l" rtl="0">
              <a:spcBef>
                <a:spcPts val="0"/>
              </a:spcBef>
              <a:spcAft>
                <a:spcPts val="0"/>
              </a:spcAft>
              <a:buSzPts val="1800"/>
              <a:buChar char="●"/>
            </a:pPr>
            <a:r>
              <a:rPr lang="en"/>
              <a:t>Close window blinds; stay away from windows.</a:t>
            </a:r>
            <a:endParaRPr/>
          </a:p>
          <a:p>
            <a:pPr marL="0" lvl="0" indent="0" algn="l" rtl="0">
              <a:spcBef>
                <a:spcPts val="1200"/>
              </a:spcBef>
              <a:spcAft>
                <a:spcPts val="0"/>
              </a:spcAft>
              <a:buNone/>
            </a:pPr>
            <a:r>
              <a:rPr lang="en" b="1"/>
              <a:t>Additionally, for tornadoes:</a:t>
            </a:r>
            <a:endParaRPr b="1"/>
          </a:p>
          <a:p>
            <a:pPr marL="457200" lvl="0" indent="-342900" algn="l" rtl="0">
              <a:spcBef>
                <a:spcPts val="1200"/>
              </a:spcBef>
              <a:spcAft>
                <a:spcPts val="0"/>
              </a:spcAft>
              <a:buSzPts val="1800"/>
              <a:buChar char="●"/>
            </a:pPr>
            <a:r>
              <a:rPr lang="en"/>
              <a:t>Move quickly to an interior hallway on the lowest level, an interior stairwell, crouch near the floor or under heavy, well-supported objects and cover your head.</a:t>
            </a:r>
            <a:endParaRPr/>
          </a:p>
          <a:p>
            <a:pPr marL="457200" lvl="0" indent="-342900" algn="l" rtl="0">
              <a:spcBef>
                <a:spcPts val="0"/>
              </a:spcBef>
              <a:spcAft>
                <a:spcPts val="0"/>
              </a:spcAft>
              <a:buSzPts val="1800"/>
              <a:buChar char="●"/>
            </a:pPr>
            <a:r>
              <a:rPr lang="en"/>
              <a:t>Do not use elevators.</a:t>
            </a:r>
            <a:endParaRPr/>
          </a:p>
          <a:p>
            <a:pPr marL="457200" lvl="0" indent="-342900" algn="l" rtl="0">
              <a:spcBef>
                <a:spcPts val="0"/>
              </a:spcBef>
              <a:spcAft>
                <a:spcPts val="0"/>
              </a:spcAft>
              <a:buSzPts val="1800"/>
              <a:buChar char="●"/>
            </a:pPr>
            <a:r>
              <a:rPr lang="en"/>
              <a:t>Do not leave the building until instructed to do so.</a:t>
            </a:r>
            <a:endParaRPr/>
          </a:p>
        </p:txBody>
      </p:sp>
      <p:pic>
        <p:nvPicPr>
          <p:cNvPr id="86" name="Google Shape;86;p16"/>
          <p:cNvPicPr preferRelativeResize="0"/>
          <p:nvPr/>
        </p:nvPicPr>
        <p:blipFill>
          <a:blip r:embed="rId3">
            <a:alphaModFix/>
          </a:blip>
          <a:stretch>
            <a:fillRect/>
          </a:stretch>
        </p:blipFill>
        <p:spPr>
          <a:xfrm>
            <a:off x="6037475" y="164475"/>
            <a:ext cx="2794824" cy="1862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Floods</a:t>
            </a:r>
            <a:endParaRPr/>
          </a:p>
        </p:txBody>
      </p:sp>
      <p:sp>
        <p:nvSpPr>
          <p:cNvPr id="92" name="Google Shape;92;p17"/>
          <p:cNvSpPr txBox="1">
            <a:spLocks noGrp="1"/>
          </p:cNvSpPr>
          <p:nvPr>
            <p:ph type="body" idx="1"/>
          </p:nvPr>
        </p:nvSpPr>
        <p:spPr>
          <a:xfrm>
            <a:off x="311700" y="1266325"/>
            <a:ext cx="83811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Floods caused by domestic or research lab water systems do not normally endanger people directly, but can pose risk of electrical shock if caution is not exercised.</a:t>
            </a:r>
            <a:endParaRPr/>
          </a:p>
          <a:p>
            <a:pPr marL="457200" lvl="0" indent="-342900" algn="l" rtl="0">
              <a:spcBef>
                <a:spcPts val="0"/>
              </a:spcBef>
              <a:spcAft>
                <a:spcPts val="0"/>
              </a:spcAft>
              <a:buSzPts val="1800"/>
              <a:buChar char="●"/>
            </a:pPr>
            <a:r>
              <a:rPr lang="en"/>
              <a:t>Floods caused by overflow of rivers or backed-up storm sewer systems are dangerous and may require building evacuation.</a:t>
            </a:r>
            <a:endParaRPr/>
          </a:p>
          <a:p>
            <a:pPr marL="457200" lvl="0" indent="-342900" algn="l" rtl="0">
              <a:spcBef>
                <a:spcPts val="0"/>
              </a:spcBef>
              <a:spcAft>
                <a:spcPts val="0"/>
              </a:spcAft>
              <a:buSzPts val="1800"/>
              <a:buChar char="●"/>
            </a:pPr>
            <a:r>
              <a:rPr lang="en"/>
              <a:t>Call DPS at 314-977-3000 to report flooding.</a:t>
            </a:r>
            <a:endParaRPr/>
          </a:p>
          <a:p>
            <a:pPr marL="457200" lvl="0" indent="-342900" algn="l" rtl="0">
              <a:spcBef>
                <a:spcPts val="0"/>
              </a:spcBef>
              <a:spcAft>
                <a:spcPts val="0"/>
              </a:spcAft>
              <a:buSzPts val="1800"/>
              <a:buChar char="●"/>
            </a:pPr>
            <a:r>
              <a:rPr lang="en"/>
              <a:t>Avoid walking through flooded areas in buildings.</a:t>
            </a:r>
            <a:endParaRPr/>
          </a:p>
          <a:p>
            <a:pPr marL="457200" lvl="0" indent="-342900" algn="l" rtl="0">
              <a:spcBef>
                <a:spcPts val="0"/>
              </a:spcBef>
              <a:spcAft>
                <a:spcPts val="0"/>
              </a:spcAft>
              <a:buSzPts val="1800"/>
              <a:buChar char="●"/>
            </a:pPr>
            <a:r>
              <a:rPr lang="en"/>
              <a:t>Never drive through a water covered roadway and be alert for rising, swift moving water.</a:t>
            </a:r>
            <a:endParaRPr/>
          </a:p>
        </p:txBody>
      </p:sp>
      <p:pic>
        <p:nvPicPr>
          <p:cNvPr id="93" name="Google Shape;93;p17"/>
          <p:cNvPicPr preferRelativeResize="0"/>
          <p:nvPr/>
        </p:nvPicPr>
        <p:blipFill rotWithShape="1">
          <a:blip r:embed="rId3">
            <a:alphaModFix/>
          </a:blip>
          <a:srcRect b="32791"/>
          <a:stretch/>
        </p:blipFill>
        <p:spPr>
          <a:xfrm>
            <a:off x="6756725" y="4057250"/>
            <a:ext cx="1772124" cy="792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Winter Weather</a:t>
            </a:r>
            <a:endParaRPr/>
          </a:p>
        </p:txBody>
      </p:sp>
      <p:sp>
        <p:nvSpPr>
          <p:cNvPr id="99" name="Google Shape;99;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Extreme winter weather conditions may trigger electrical power outages, in addition to obvious health risks associated with extreme cold temperatures, ice, and snow storms.</a:t>
            </a:r>
            <a:endParaRPr/>
          </a:p>
          <a:p>
            <a:pPr marL="457200" lvl="0" indent="-342900" algn="l" rtl="0">
              <a:spcBef>
                <a:spcPts val="0"/>
              </a:spcBef>
              <a:spcAft>
                <a:spcPts val="0"/>
              </a:spcAft>
              <a:buSzPts val="1800"/>
              <a:buChar char="●"/>
            </a:pPr>
            <a:r>
              <a:rPr lang="en"/>
              <a:t>Avoid scheduling experiments involving significant hazards if extreme winter weather is imminent.</a:t>
            </a:r>
            <a:endParaRPr/>
          </a:p>
          <a:p>
            <a:pPr marL="457200" lvl="0" indent="-342900" algn="l" rtl="0">
              <a:spcBef>
                <a:spcPts val="0"/>
              </a:spcBef>
              <a:spcAft>
                <a:spcPts val="0"/>
              </a:spcAft>
              <a:buSzPts val="1800"/>
              <a:buChar char="●"/>
            </a:pPr>
            <a:r>
              <a:rPr lang="en"/>
              <a:t>If rescheduling is not possible, minimize the duration of the experiment.</a:t>
            </a:r>
            <a:endParaRPr/>
          </a:p>
          <a:p>
            <a:pPr marL="457200" lvl="0" indent="-342900" algn="l" rtl="0">
              <a:spcBef>
                <a:spcPts val="0"/>
              </a:spcBef>
              <a:spcAft>
                <a:spcPts val="0"/>
              </a:spcAft>
              <a:buSzPts val="1800"/>
              <a:buChar char="●"/>
            </a:pPr>
            <a:r>
              <a:rPr lang="en"/>
              <a:t>Be prepared for electrical power outages.</a:t>
            </a:r>
            <a:endParaRPr/>
          </a:p>
          <a:p>
            <a:pPr marL="457200" lvl="0" indent="-342900" algn="l" rtl="0">
              <a:spcBef>
                <a:spcPts val="0"/>
              </a:spcBef>
              <a:spcAft>
                <a:spcPts val="0"/>
              </a:spcAft>
              <a:buSzPts val="1800"/>
              <a:buChar char="●"/>
            </a:pPr>
            <a:r>
              <a:rPr lang="en"/>
              <a:t>University closures can be checked by calling SLU’s Snowline:                 (314) 977-SNOW (314-977-7669).</a:t>
            </a:r>
            <a:endParaRPr/>
          </a:p>
        </p:txBody>
      </p:sp>
      <p:pic>
        <p:nvPicPr>
          <p:cNvPr id="100" name="Google Shape;100;p18"/>
          <p:cNvPicPr preferRelativeResize="0"/>
          <p:nvPr/>
        </p:nvPicPr>
        <p:blipFill>
          <a:blip r:embed="rId3">
            <a:alphaModFix/>
          </a:blip>
          <a:stretch>
            <a:fillRect/>
          </a:stretch>
        </p:blipFill>
        <p:spPr>
          <a:xfrm>
            <a:off x="6932332" y="62175"/>
            <a:ext cx="1899965" cy="1266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311700" y="1266325"/>
            <a:ext cx="86550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Seek cover under a desk, table or other heavy furniture.</a:t>
            </a:r>
            <a:endParaRPr/>
          </a:p>
          <a:p>
            <a:pPr marL="457200" lvl="0" indent="-342900" algn="l" rtl="0">
              <a:spcBef>
                <a:spcPts val="0"/>
              </a:spcBef>
              <a:spcAft>
                <a:spcPts val="0"/>
              </a:spcAft>
              <a:buSzPts val="1800"/>
              <a:buChar char="●"/>
            </a:pPr>
            <a:r>
              <a:rPr lang="en"/>
              <a:t>Brace yourself in a doorway in a position that the door will not hit you.</a:t>
            </a:r>
            <a:endParaRPr/>
          </a:p>
          <a:p>
            <a:pPr marL="457200" lvl="0" indent="-342900" algn="l" rtl="0">
              <a:spcBef>
                <a:spcPts val="0"/>
              </a:spcBef>
              <a:spcAft>
                <a:spcPts val="0"/>
              </a:spcAft>
              <a:buSzPts val="1800"/>
              <a:buChar char="●"/>
            </a:pPr>
            <a:r>
              <a:rPr lang="en"/>
              <a:t>Move against an interior wall, kneel or sit, and cover yourself.</a:t>
            </a:r>
            <a:endParaRPr/>
          </a:p>
          <a:p>
            <a:pPr marL="457200" lvl="0" indent="-342900" algn="l" rtl="0">
              <a:spcBef>
                <a:spcPts val="0"/>
              </a:spcBef>
              <a:spcAft>
                <a:spcPts val="0"/>
              </a:spcAft>
              <a:buSzPts val="1800"/>
              <a:buChar char="●"/>
            </a:pPr>
            <a:r>
              <a:rPr lang="en"/>
              <a:t>Avoid broken glass, electrical wires, unstable debris or equipment.</a:t>
            </a:r>
            <a:endParaRPr/>
          </a:p>
          <a:p>
            <a:pPr marL="457200" lvl="0" indent="-342900" algn="l" rtl="0">
              <a:spcBef>
                <a:spcPts val="0"/>
              </a:spcBef>
              <a:spcAft>
                <a:spcPts val="0"/>
              </a:spcAft>
              <a:buSzPts val="1800"/>
              <a:buChar char="●"/>
            </a:pPr>
            <a:r>
              <a:rPr lang="en"/>
              <a:t>Aftershocks may occur, so continue to be alert and prepared to seek cover.</a:t>
            </a:r>
            <a:endParaRPr/>
          </a:p>
        </p:txBody>
      </p:sp>
      <p:sp>
        <p:nvSpPr>
          <p:cNvPr id="106" name="Google Shape;106;p19"/>
          <p:cNvSpPr txBox="1">
            <a:spLocks noGrp="1"/>
          </p:cNvSpPr>
          <p:nvPr>
            <p:ph type="title"/>
          </p:nvPr>
        </p:nvSpPr>
        <p:spPr>
          <a:xfrm>
            <a:off x="311700" y="445025"/>
            <a:ext cx="8520600" cy="7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Earthquakes</a:t>
            </a:r>
            <a:endParaRPr sz="3200"/>
          </a:p>
        </p:txBody>
      </p:sp>
      <p:pic>
        <p:nvPicPr>
          <p:cNvPr id="107" name="Google Shape;107;p19"/>
          <p:cNvPicPr preferRelativeResize="0"/>
          <p:nvPr/>
        </p:nvPicPr>
        <p:blipFill>
          <a:blip r:embed="rId3">
            <a:alphaModFix/>
          </a:blip>
          <a:stretch>
            <a:fillRect/>
          </a:stretch>
        </p:blipFill>
        <p:spPr>
          <a:xfrm>
            <a:off x="2561750" y="3349250"/>
            <a:ext cx="3189750" cy="1700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Fire</a:t>
            </a:r>
            <a:endParaRPr/>
          </a:p>
        </p:txBody>
      </p:sp>
      <p:sp>
        <p:nvSpPr>
          <p:cNvPr id="113" name="Google Shape;113;p20"/>
          <p:cNvSpPr txBox="1">
            <a:spLocks noGrp="1"/>
          </p:cNvSpPr>
          <p:nvPr>
            <p:ph type="body" idx="1"/>
          </p:nvPr>
        </p:nvSpPr>
        <p:spPr>
          <a:xfrm>
            <a:off x="311700" y="1152425"/>
            <a:ext cx="5448600" cy="35397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Stay calm and safely follow an evacuation route upwind from the fire.</a:t>
            </a:r>
            <a:endParaRPr/>
          </a:p>
          <a:p>
            <a:pPr marL="457200" lvl="0" indent="-334327" algn="l" rtl="0">
              <a:spcBef>
                <a:spcPts val="0"/>
              </a:spcBef>
              <a:spcAft>
                <a:spcPts val="0"/>
              </a:spcAft>
              <a:buSzPct val="100000"/>
              <a:buChar char="●"/>
            </a:pPr>
            <a:r>
              <a:rPr lang="en"/>
              <a:t>Do not use elevators.</a:t>
            </a:r>
            <a:endParaRPr/>
          </a:p>
          <a:p>
            <a:pPr marL="457200" lvl="0" indent="-334327" algn="l" rtl="0">
              <a:spcBef>
                <a:spcPts val="0"/>
              </a:spcBef>
              <a:spcAft>
                <a:spcPts val="0"/>
              </a:spcAft>
              <a:buSzPct val="100000"/>
              <a:buChar char="●"/>
            </a:pPr>
            <a:r>
              <a:rPr lang="en"/>
              <a:t>Know your emergency evacuation assembly area and wait for the “all clear”.</a:t>
            </a:r>
            <a:endParaRPr/>
          </a:p>
          <a:p>
            <a:pPr marL="0" lvl="0" indent="0" algn="l" rtl="0">
              <a:spcBef>
                <a:spcPts val="1200"/>
              </a:spcBef>
              <a:spcAft>
                <a:spcPts val="0"/>
              </a:spcAft>
              <a:buNone/>
            </a:pPr>
            <a:r>
              <a:rPr lang="en" b="1"/>
              <a:t>Fire extinguishers: </a:t>
            </a:r>
            <a:endParaRPr b="1"/>
          </a:p>
          <a:p>
            <a:pPr marL="457200" lvl="0" indent="-334327" algn="l" rtl="0">
              <a:spcBef>
                <a:spcPts val="1200"/>
              </a:spcBef>
              <a:spcAft>
                <a:spcPts val="0"/>
              </a:spcAft>
              <a:buSzPct val="100000"/>
              <a:buChar char="●"/>
            </a:pPr>
            <a:r>
              <a:rPr lang="en"/>
              <a:t>Know where they are located throughout the building.</a:t>
            </a:r>
            <a:endParaRPr/>
          </a:p>
          <a:p>
            <a:pPr marL="457200" lvl="0" indent="-334327" algn="l" rtl="0">
              <a:spcBef>
                <a:spcPts val="0"/>
              </a:spcBef>
              <a:spcAft>
                <a:spcPts val="0"/>
              </a:spcAft>
              <a:buSzPct val="100000"/>
              <a:buChar char="●"/>
            </a:pPr>
            <a:r>
              <a:rPr lang="en"/>
              <a:t>Use if a fire is small, under control, and you are comfortable using extinguisher.</a:t>
            </a:r>
            <a:endParaRPr/>
          </a:p>
          <a:p>
            <a:pPr marL="457200" lvl="0" indent="-334327" algn="l" rtl="0">
              <a:spcBef>
                <a:spcPts val="0"/>
              </a:spcBef>
              <a:spcAft>
                <a:spcPts val="0"/>
              </a:spcAft>
              <a:buSzPct val="100000"/>
              <a:buChar char="●"/>
            </a:pPr>
            <a:r>
              <a:rPr lang="en"/>
              <a:t>Know fire classification to operate the appropriate fire extinguisher.</a:t>
            </a:r>
            <a:endParaRPr/>
          </a:p>
        </p:txBody>
      </p:sp>
      <p:pic>
        <p:nvPicPr>
          <p:cNvPr id="114" name="Google Shape;114;p20"/>
          <p:cNvPicPr preferRelativeResize="0"/>
          <p:nvPr/>
        </p:nvPicPr>
        <p:blipFill>
          <a:blip r:embed="rId3">
            <a:alphaModFix/>
          </a:blip>
          <a:stretch>
            <a:fillRect/>
          </a:stretch>
        </p:blipFill>
        <p:spPr>
          <a:xfrm>
            <a:off x="5802150" y="208200"/>
            <a:ext cx="3111550" cy="444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Medical Emergency </a:t>
            </a:r>
            <a:endParaRPr/>
          </a:p>
        </p:txBody>
      </p:sp>
      <p:sp>
        <p:nvSpPr>
          <p:cNvPr id="120" name="Google Shape;120;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Remain calm and contact DPS (314-977-3000) or 911, if necessary.</a:t>
            </a:r>
            <a:endParaRPr/>
          </a:p>
          <a:p>
            <a:pPr marL="457200" lvl="0" indent="-342900" algn="l" rtl="0">
              <a:spcBef>
                <a:spcPts val="1000"/>
              </a:spcBef>
              <a:spcAft>
                <a:spcPts val="0"/>
              </a:spcAft>
              <a:buSzPts val="1800"/>
              <a:buChar char="●"/>
            </a:pPr>
            <a:r>
              <a:rPr lang="en" u="sng"/>
              <a:t>If trained</a:t>
            </a:r>
            <a:r>
              <a:rPr lang="en"/>
              <a:t>, administer first aid, CPR, or AED.</a:t>
            </a:r>
            <a:endParaRPr/>
          </a:p>
          <a:p>
            <a:pPr marL="457200" lvl="0" indent="-342900" algn="l" rtl="0">
              <a:spcBef>
                <a:spcPts val="1000"/>
              </a:spcBef>
              <a:spcAft>
                <a:spcPts val="0"/>
              </a:spcAft>
              <a:buSzPts val="1800"/>
              <a:buChar char="●"/>
            </a:pPr>
            <a:r>
              <a:rPr lang="en"/>
              <a:t>AEDs are located around campus, typically at front desks or near high traffic areas. DPS maintains a list of AED locations </a:t>
            </a:r>
            <a:r>
              <a:rPr lang="en" u="sng">
                <a:solidFill>
                  <a:schemeClr val="hlink"/>
                </a:solidFill>
                <a:hlinkClick r:id="rId3"/>
              </a:rPr>
              <a:t>here</a:t>
            </a:r>
            <a:r>
              <a:rPr lang="en"/>
              <a:t>.</a:t>
            </a:r>
            <a:endParaRPr/>
          </a:p>
          <a:p>
            <a:pPr marL="0" lvl="0" indent="0" algn="l" rtl="0">
              <a:spcBef>
                <a:spcPts val="1000"/>
              </a:spcBef>
              <a:spcAft>
                <a:spcPts val="0"/>
              </a:spcAft>
              <a:buNone/>
            </a:pPr>
            <a:r>
              <a:rPr lang="en" b="1"/>
              <a:t>Man down system</a:t>
            </a:r>
            <a:endParaRPr b="1"/>
          </a:p>
          <a:p>
            <a:pPr marL="457200" lvl="0" indent="-342900" algn="l" rtl="0">
              <a:spcBef>
                <a:spcPts val="1000"/>
              </a:spcBef>
              <a:spcAft>
                <a:spcPts val="0"/>
              </a:spcAft>
              <a:buSzPts val="1800"/>
              <a:buChar char="●"/>
            </a:pPr>
            <a:r>
              <a:rPr lang="en"/>
              <a:t>Alert system that detects falls and impacts, and sends an alert to DPS.</a:t>
            </a:r>
            <a:endParaRPr/>
          </a:p>
          <a:p>
            <a:pPr marL="457200" lvl="0" indent="-342900" algn="l" rtl="0">
              <a:spcBef>
                <a:spcPts val="1000"/>
              </a:spcBef>
              <a:spcAft>
                <a:spcPts val="1000"/>
              </a:spcAft>
              <a:buSzPts val="1800"/>
              <a:buChar char="●"/>
            </a:pPr>
            <a:r>
              <a:rPr lang="en"/>
              <a:t>Important tool for lone workers in A/BSL-3 laboratories.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2164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Evacuation Areas &amp; AED Locations - North Campus</a:t>
            </a:r>
            <a:endParaRPr/>
          </a:p>
        </p:txBody>
      </p:sp>
      <p:graphicFrame>
        <p:nvGraphicFramePr>
          <p:cNvPr id="126" name="Google Shape;126;p22"/>
          <p:cNvGraphicFramePr/>
          <p:nvPr/>
        </p:nvGraphicFramePr>
        <p:xfrm>
          <a:off x="442400" y="954100"/>
          <a:ext cx="8259175" cy="3792450"/>
        </p:xfrm>
        <a:graphic>
          <a:graphicData uri="http://schemas.openxmlformats.org/drawingml/2006/table">
            <a:tbl>
              <a:tblPr>
                <a:noFill/>
                <a:tableStyleId>{361EA0AB-1242-419E-A0B0-FA3DAF20F111}</a:tableStyleId>
              </a:tblPr>
              <a:tblGrid>
                <a:gridCol w="2220000">
                  <a:extLst>
                    <a:ext uri="{9D8B030D-6E8A-4147-A177-3AD203B41FA5}">
                      <a16:colId xmlns:a16="http://schemas.microsoft.com/office/drawing/2014/main" val="20000"/>
                    </a:ext>
                  </a:extLst>
                </a:gridCol>
                <a:gridCol w="2613650">
                  <a:extLst>
                    <a:ext uri="{9D8B030D-6E8A-4147-A177-3AD203B41FA5}">
                      <a16:colId xmlns:a16="http://schemas.microsoft.com/office/drawing/2014/main" val="20001"/>
                    </a:ext>
                  </a:extLst>
                </a:gridCol>
                <a:gridCol w="3425525">
                  <a:extLst>
                    <a:ext uri="{9D8B030D-6E8A-4147-A177-3AD203B41FA5}">
                      <a16:colId xmlns:a16="http://schemas.microsoft.com/office/drawing/2014/main" val="20002"/>
                    </a:ext>
                  </a:extLst>
                </a:gridCol>
              </a:tblGrid>
              <a:tr h="367200">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Building</a:t>
                      </a:r>
                      <a:endParaRPr sz="1100" b="1">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Reassembly Area</a:t>
                      </a:r>
                      <a:endParaRPr sz="1100" b="1">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100" b="1">
                          <a:solidFill>
                            <a:schemeClr val="dk2"/>
                          </a:solidFill>
                          <a:latin typeface="Open Sans"/>
                          <a:ea typeface="Open Sans"/>
                          <a:cs typeface="Open Sans"/>
                          <a:sym typeface="Open Sans"/>
                        </a:rPr>
                        <a:t>Nearest AED</a:t>
                      </a:r>
                      <a:endParaRPr sz="1100" b="1">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0"/>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Biomedical Engineering</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Grassy field at Olive &amp; Theresa</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Wool Center</a:t>
                      </a:r>
                      <a:r>
                        <a:rPr lang="en" sz="1000">
                          <a:solidFill>
                            <a:schemeClr val="dk2"/>
                          </a:solidFill>
                          <a:latin typeface="Open Sans"/>
                          <a:ea typeface="Open Sans"/>
                          <a:cs typeface="Open Sans"/>
                          <a:sym typeface="Open Sans"/>
                        </a:rPr>
                        <a:t>, 1st floor across from elevator</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1"/>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Interdisciplinary Science &amp; Engineering (ISE)</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Soccer Practice Field</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1st floor near mechanical room 1M1</a:t>
                      </a:r>
                      <a:endParaRPr sz="1000">
                        <a:solidFill>
                          <a:schemeClr val="dk2"/>
                        </a:solidFill>
                        <a:latin typeface="Open Sans"/>
                        <a:ea typeface="Open Sans"/>
                        <a:cs typeface="Open Sans"/>
                        <a:sym typeface="Open Sans"/>
                      </a:endParaRPr>
                    </a:p>
                    <a:p>
                      <a:pPr marL="0" lvl="0" indent="0" algn="l" rtl="0">
                        <a:spcBef>
                          <a:spcPts val="0"/>
                        </a:spcBef>
                        <a:spcAft>
                          <a:spcPts val="0"/>
                        </a:spcAft>
                        <a:buNone/>
                      </a:pPr>
                      <a:r>
                        <a:rPr lang="en" sz="1000">
                          <a:solidFill>
                            <a:schemeClr val="dk2"/>
                          </a:solidFill>
                          <a:latin typeface="Open Sans"/>
                          <a:ea typeface="Open Sans"/>
                          <a:cs typeface="Open Sans"/>
                          <a:sym typeface="Open Sans"/>
                        </a:rPr>
                        <a:t>3rd floor near mechanical room 3M1</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2"/>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Lecture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Hermann Stadium</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Bottom of the north stairs on right (Northeast wall, L1)</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3"/>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Litteken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Grass area near Olive-Compton garage</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Tegeler</a:t>
                      </a:r>
                      <a:r>
                        <a:rPr lang="en" sz="1000">
                          <a:solidFill>
                            <a:schemeClr val="dk2"/>
                          </a:solidFill>
                          <a:latin typeface="Open Sans"/>
                          <a:ea typeface="Open Sans"/>
                          <a:cs typeface="Open Sans"/>
                          <a:sym typeface="Open Sans"/>
                        </a:rPr>
                        <a:t>, 1st floor (Northeast Wall)</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4"/>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Macelwane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Hermann Stadium</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Front lobby</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5"/>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McDonnell Douglas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Soccer Practice Field</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In lobby right of entrance (Southeast wall)</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6"/>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Monsanto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Hermann Stadium</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Main lobby left of entrance (East wall)</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7"/>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Ritter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Grass area on north side of building</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ISE</a:t>
                      </a:r>
                      <a:r>
                        <a:rPr lang="en" sz="1000">
                          <a:solidFill>
                            <a:schemeClr val="dk2"/>
                          </a:solidFill>
                          <a:latin typeface="Open Sans"/>
                          <a:ea typeface="Open Sans"/>
                          <a:cs typeface="Open Sans"/>
                          <a:sym typeface="Open Sans"/>
                        </a:rPr>
                        <a:t>, 1st floor &amp; 3rd floor</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8"/>
                  </a:ext>
                </a:extLst>
              </a:tr>
              <a:tr h="367200">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Shannon Hall</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a:solidFill>
                            <a:schemeClr val="dk2"/>
                          </a:solidFill>
                          <a:latin typeface="Open Sans"/>
                          <a:ea typeface="Open Sans"/>
                          <a:cs typeface="Open Sans"/>
                          <a:sym typeface="Open Sans"/>
                        </a:rPr>
                        <a:t>Hermann Stadium</a:t>
                      </a:r>
                      <a:endParaRPr sz="1000">
                        <a:solidFill>
                          <a:schemeClr val="dk2"/>
                        </a:solidFill>
                        <a:latin typeface="Open Sans"/>
                        <a:ea typeface="Open Sans"/>
                        <a:cs typeface="Open Sans"/>
                        <a:sym typeface="Open Sans"/>
                      </a:endParaRPr>
                    </a:p>
                  </a:txBody>
                  <a:tcPr marL="91425" marR="91425" marT="91425" marB="91425" anchor="ctr"/>
                </a:tc>
                <a:tc>
                  <a:txBody>
                    <a:bodyPr/>
                    <a:lstStyle/>
                    <a:p>
                      <a:pPr marL="0" lvl="0" indent="0" algn="l" rtl="0">
                        <a:spcBef>
                          <a:spcPts val="0"/>
                        </a:spcBef>
                        <a:spcAft>
                          <a:spcPts val="0"/>
                        </a:spcAft>
                        <a:buNone/>
                      </a:pPr>
                      <a:r>
                        <a:rPr lang="en" sz="1000" u="sng">
                          <a:solidFill>
                            <a:schemeClr val="dk2"/>
                          </a:solidFill>
                          <a:latin typeface="Open Sans"/>
                          <a:ea typeface="Open Sans"/>
                          <a:cs typeface="Open Sans"/>
                          <a:sym typeface="Open Sans"/>
                        </a:rPr>
                        <a:t>Monsanto</a:t>
                      </a:r>
                      <a:r>
                        <a:rPr lang="en" sz="1000">
                          <a:solidFill>
                            <a:schemeClr val="dk2"/>
                          </a:solidFill>
                          <a:latin typeface="Open Sans"/>
                          <a:ea typeface="Open Sans"/>
                          <a:cs typeface="Open Sans"/>
                          <a:sym typeface="Open Sans"/>
                        </a:rPr>
                        <a:t>, main lobby left of entrance (East Wall)</a:t>
                      </a:r>
                      <a:endParaRPr sz="1000">
                        <a:solidFill>
                          <a:schemeClr val="dk2"/>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Tropic">
  <a:themeElements>
    <a:clrScheme name="Tropic">
      <a:dk1>
        <a:srgbClr val="A1DAE8"/>
      </a:dk1>
      <a:lt1>
        <a:srgbClr val="FFFFFF"/>
      </a:lt1>
      <a:dk2>
        <a:srgbClr val="695D46"/>
      </a:dk2>
      <a:lt2>
        <a:srgbClr val="EFF340"/>
      </a:lt2>
      <a:accent1>
        <a:srgbClr val="4646D1"/>
      </a:accent1>
      <a:accent2>
        <a:srgbClr val="CE93D8"/>
      </a:accent2>
      <a:accent3>
        <a:srgbClr val="E02121"/>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On-screen Show (16:9)</PresentationFormat>
  <Paragraphs>185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PT Sans Narrow</vt:lpstr>
      <vt:lpstr>Arial</vt:lpstr>
      <vt:lpstr>Open Sans</vt:lpstr>
      <vt:lpstr>Tropic</vt:lpstr>
      <vt:lpstr>Saint Louis University Laboratory Emergency Preparedness</vt:lpstr>
      <vt:lpstr>Why Is Laboratory Emergency Preparedness Important?</vt:lpstr>
      <vt:lpstr>Severe Weather </vt:lpstr>
      <vt:lpstr>Floods</vt:lpstr>
      <vt:lpstr>Winter Weather</vt:lpstr>
      <vt:lpstr>Earthquakes</vt:lpstr>
      <vt:lpstr>Fire</vt:lpstr>
      <vt:lpstr>Medical Emergency </vt:lpstr>
      <vt:lpstr>Evacuation Areas &amp; AED Locations - North Campus</vt:lpstr>
      <vt:lpstr>Evacuation Areas &amp; AED Locations - South Campus</vt:lpstr>
      <vt:lpstr>Utility Outage</vt:lpstr>
      <vt:lpstr>Active Shooter</vt:lpstr>
      <vt:lpstr>Sharps Injuries</vt:lpstr>
      <vt:lpstr>Biohazardous Spills</vt:lpstr>
      <vt:lpstr>Chemical Spills</vt:lpstr>
      <vt:lpstr>ALL Radioactive Spills - (See also Major or Minor)</vt:lpstr>
      <vt:lpstr>Radioactive Spills - Major  </vt:lpstr>
      <vt:lpstr>Radioactive Spills - Minor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Louis University Laboratory Emergency Preparedness</dc:title>
  <cp:lastModifiedBy>Tammy Blevins</cp:lastModifiedBy>
  <cp:revision>1</cp:revision>
  <dcterms:modified xsi:type="dcterms:W3CDTF">2023-04-20T21:00:17Z</dcterms:modified>
</cp:coreProperties>
</file>