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2"/>
  </p:notesMasterIdLst>
  <p:handoutMasterIdLst>
    <p:handoutMasterId r:id="rId23"/>
  </p:handoutMasterIdLst>
  <p:sldIdLst>
    <p:sldId id="256" r:id="rId2"/>
    <p:sldId id="273" r:id="rId3"/>
    <p:sldId id="274" r:id="rId4"/>
    <p:sldId id="275" r:id="rId5"/>
    <p:sldId id="259" r:id="rId6"/>
    <p:sldId id="260" r:id="rId7"/>
    <p:sldId id="261" r:id="rId8"/>
    <p:sldId id="262" r:id="rId9"/>
    <p:sldId id="263" r:id="rId10"/>
    <p:sldId id="282" r:id="rId11"/>
    <p:sldId id="264" r:id="rId12"/>
    <p:sldId id="283" r:id="rId13"/>
    <p:sldId id="284" r:id="rId14"/>
    <p:sldId id="285" r:id="rId15"/>
    <p:sldId id="280" r:id="rId16"/>
    <p:sldId id="281" r:id="rId17"/>
    <p:sldId id="265" r:id="rId18"/>
    <p:sldId id="276" r:id="rId19"/>
    <p:sldId id="277" r:id="rId20"/>
    <p:sldId id="271" r:id="rId2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27" autoAdjust="0"/>
    <p:restoredTop sz="94660"/>
  </p:normalViewPr>
  <p:slideViewPr>
    <p:cSldViewPr>
      <p:cViewPr varScale="1">
        <p:scale>
          <a:sx n="80" d="100"/>
          <a:sy n="80" d="100"/>
        </p:scale>
        <p:origin x="-1476"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49" d="100"/>
          <a:sy n="49" d="100"/>
        </p:scale>
        <p:origin x="-2010"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A5C93CAE-3F52-46DD-B19B-A8E7ABB61829}" type="datetimeFigureOut">
              <a:rPr lang="en-US" smtClean="0"/>
              <a:pPr/>
              <a:t>8/6/2014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208A0335-E0AD-4D0D-B26E-800692FE184E}" type="slidenum">
              <a:rPr lang="en-US" smtClean="0"/>
              <a:pPr/>
              <a:t>‹#›</a:t>
            </a:fld>
            <a:endParaRPr lang="en-US"/>
          </a:p>
        </p:txBody>
      </p:sp>
    </p:spTree>
    <p:extLst>
      <p:ext uri="{BB962C8B-B14F-4D97-AF65-F5344CB8AC3E}">
        <p14:creationId xmlns:p14="http://schemas.microsoft.com/office/powerpoint/2010/main" val="22838204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C44852B-C921-4DBD-B8C0-2A0C6D7CFE0D}" type="datetimeFigureOut">
              <a:rPr lang="en-US" smtClean="0"/>
              <a:pPr/>
              <a:t>8/6/2014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5C5DBDFA-BC0E-42A5-9F89-E10BBD18E3EB}" type="slidenum">
              <a:rPr lang="en-US" smtClean="0"/>
              <a:pPr/>
              <a:t>‹#›</a:t>
            </a:fld>
            <a:endParaRPr lang="en-US"/>
          </a:p>
        </p:txBody>
      </p:sp>
    </p:spTree>
    <p:extLst>
      <p:ext uri="{BB962C8B-B14F-4D97-AF65-F5344CB8AC3E}">
        <p14:creationId xmlns:p14="http://schemas.microsoft.com/office/powerpoint/2010/main" val="25566923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C5DBDFA-BC0E-42A5-9F89-E10BBD18E3EB}"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Defense</a:t>
            </a:r>
            <a:r>
              <a:rPr lang="en-US" baseline="0" dirty="0" smtClean="0"/>
              <a:t> services-The furnishing of assistance (including training) to foreign persons, whether in the US or abroad in the design, development, engineering, manufacture, production, assembly, testing, repair, maintenance, modification, operation, demilitarization, destruction, procession or us of defense articles.  </a:t>
            </a:r>
            <a:endParaRPr lang="en-US" dirty="0"/>
          </a:p>
        </p:txBody>
      </p:sp>
      <p:sp>
        <p:nvSpPr>
          <p:cNvPr id="4" name="Slide Number Placeholder 3"/>
          <p:cNvSpPr>
            <a:spLocks noGrp="1"/>
          </p:cNvSpPr>
          <p:nvPr>
            <p:ph type="sldNum" sz="quarter" idx="10"/>
          </p:nvPr>
        </p:nvSpPr>
        <p:spPr/>
        <p:txBody>
          <a:bodyPr/>
          <a:lstStyle/>
          <a:p>
            <a:fld id="{5C5DBDFA-BC0E-42A5-9F89-E10BBD18E3EB}" type="slidenum">
              <a:rPr lang="en-US" smtClean="0"/>
              <a:pPr/>
              <a:t>7</a:t>
            </a:fld>
            <a:endParaRPr lang="en-US"/>
          </a:p>
        </p:txBody>
      </p:sp>
    </p:spTree>
    <p:extLst>
      <p:ext uri="{BB962C8B-B14F-4D97-AF65-F5344CB8AC3E}">
        <p14:creationId xmlns:p14="http://schemas.microsoft.com/office/powerpoint/2010/main" val="30267765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Independence Day</a:t>
            </a:r>
            <a:endParaRPr lang="en-US" dirty="0"/>
          </a:p>
        </p:txBody>
      </p:sp>
      <p:sp>
        <p:nvSpPr>
          <p:cNvPr id="4" name="Slide Number Placeholder 3"/>
          <p:cNvSpPr>
            <a:spLocks noGrp="1"/>
          </p:cNvSpPr>
          <p:nvPr>
            <p:ph type="sldNum" sz="quarter" idx="10"/>
          </p:nvPr>
        </p:nvSpPr>
        <p:spPr/>
        <p:txBody>
          <a:bodyPr/>
          <a:lstStyle/>
          <a:p>
            <a:fld id="{5C5DBDFA-BC0E-42A5-9F89-E10BBD18E3EB}" type="slidenum">
              <a:rPr lang="en-US" smtClean="0"/>
              <a:pPr/>
              <a:t>8</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China is the highest risk country for the US….most foreign</a:t>
            </a:r>
            <a:r>
              <a:rPr lang="en-US" baseline="0" dirty="0" smtClean="0"/>
              <a:t> national students from China.  We also have students from Iraq, Iran.  </a:t>
            </a:r>
            <a:endParaRPr lang="en-US" dirty="0"/>
          </a:p>
        </p:txBody>
      </p:sp>
      <p:sp>
        <p:nvSpPr>
          <p:cNvPr id="4" name="Slide Number Placeholder 3"/>
          <p:cNvSpPr>
            <a:spLocks noGrp="1"/>
          </p:cNvSpPr>
          <p:nvPr>
            <p:ph type="sldNum" sz="quarter" idx="10"/>
          </p:nvPr>
        </p:nvSpPr>
        <p:spPr/>
        <p:txBody>
          <a:bodyPr/>
          <a:lstStyle/>
          <a:p>
            <a:fld id="{5C5DBDFA-BC0E-42A5-9F89-E10BBD18E3EB}" type="slidenum">
              <a:rPr lang="en-US" smtClean="0"/>
              <a:pPr/>
              <a:t>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C5DBDFA-BC0E-42A5-9F89-E10BBD18E3EB}" type="slidenum">
              <a:rPr lang="en-US" smtClean="0"/>
              <a:pPr/>
              <a:t>17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Rectangle 7"/>
          <p:cNvSpPr>
            <a:spLocks noChangeArrowheads="1"/>
          </p:cNvSpPr>
          <p:nvPr/>
        </p:nvSpPr>
        <p:spPr bwMode="auto">
          <a:xfrm>
            <a:off x="-457200" y="2590800"/>
            <a:ext cx="10058400" cy="1676400"/>
          </a:xfrm>
          <a:prstGeom prst="rect">
            <a:avLst/>
          </a:prstGeom>
          <a:solidFill>
            <a:schemeClr val="accent2"/>
          </a:solidFill>
          <a:ln w="25400">
            <a:solidFill>
              <a:schemeClr val="tx1"/>
            </a:solidFill>
            <a:miter lim="800000"/>
            <a:headEnd/>
            <a:tailEnd/>
          </a:ln>
          <a:effectLst/>
        </p:spPr>
        <p:txBody>
          <a:bodyPr wrap="none" anchor="ctr"/>
          <a:lstStyle/>
          <a:p>
            <a:pPr>
              <a:defRPr/>
            </a:pPr>
            <a:endParaRPr lang="en-US"/>
          </a:p>
        </p:txBody>
      </p:sp>
      <p:sp>
        <p:nvSpPr>
          <p:cNvPr id="8194" name="Rectangle 2"/>
          <p:cNvSpPr>
            <a:spLocks noGrp="1" noChangeArrowheads="1"/>
          </p:cNvSpPr>
          <p:nvPr>
            <p:ph type="ctrTitle"/>
          </p:nvPr>
        </p:nvSpPr>
        <p:spPr>
          <a:xfrm>
            <a:off x="0" y="2743200"/>
            <a:ext cx="9144000" cy="1447800"/>
          </a:xfrm>
          <a:effectLst/>
        </p:spPr>
        <p:txBody>
          <a:bodyPr/>
          <a:lstStyle>
            <a:lvl1pPr algn="ctr">
              <a:defRPr sz="3600">
                <a:solidFill>
                  <a:schemeClr val="tx1"/>
                </a:solidFill>
              </a:defRPr>
            </a:lvl1pPr>
          </a:lstStyle>
          <a:p>
            <a:r>
              <a:rPr lang="en-US" smtClean="0"/>
              <a:t>Click to edit Master title style</a:t>
            </a:r>
            <a:endParaRPr lang="en-US"/>
          </a:p>
        </p:txBody>
      </p:sp>
      <p:sp>
        <p:nvSpPr>
          <p:cNvPr id="8195" name="Rectangle 3"/>
          <p:cNvSpPr>
            <a:spLocks noGrp="1" noChangeArrowheads="1"/>
          </p:cNvSpPr>
          <p:nvPr>
            <p:ph type="subTitle" idx="1"/>
          </p:nvPr>
        </p:nvSpPr>
        <p:spPr>
          <a:xfrm>
            <a:off x="0" y="4419600"/>
            <a:ext cx="9144000" cy="1752600"/>
          </a:xfrm>
          <a:effectLst/>
        </p:spPr>
        <p:txBody>
          <a:bodyPr/>
          <a:lstStyle>
            <a:lvl1pPr marL="0" indent="0" algn="ctr">
              <a:buFont typeface="Times" pitchFamily="28" charset="0"/>
              <a:buNone/>
              <a:defRPr/>
            </a:lvl1pPr>
          </a:lstStyle>
          <a:p>
            <a:r>
              <a:rPr lang="en-US" smtClean="0"/>
              <a:t>Click to edit Master subtitle style</a:t>
            </a:r>
            <a:endParaRPr lang="en-US"/>
          </a:p>
        </p:txBody>
      </p:sp>
    </p:spTree>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457200"/>
            <a:ext cx="2038350" cy="5105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457200"/>
            <a:ext cx="5962650" cy="5105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828800"/>
            <a:ext cx="4000500" cy="3733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2500" y="1828800"/>
            <a:ext cx="4000500" cy="3733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bwMode="auto">
          <a:xfrm>
            <a:off x="609600" y="457200"/>
            <a:ext cx="8153400" cy="1143000"/>
          </a:xfrm>
          <a:prstGeom prst="rect">
            <a:avLst/>
          </a:prstGeom>
          <a:noFill/>
          <a:ln w="9525">
            <a:noFill/>
            <a:miter lim="800000"/>
            <a:headEnd/>
            <a:tailEnd/>
          </a:ln>
          <a:effectLst>
            <a:outerShdw dist="35921" dir="2700000" algn="ctr" rotWithShape="0">
              <a:schemeClr val="bg2">
                <a:alpha val="60001"/>
              </a:schemeClr>
            </a:outerShdw>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7171" name="Rectangle 3"/>
          <p:cNvSpPr>
            <a:spLocks noGrp="1" noChangeArrowheads="1"/>
          </p:cNvSpPr>
          <p:nvPr>
            <p:ph type="body" idx="1"/>
          </p:nvPr>
        </p:nvSpPr>
        <p:spPr bwMode="auto">
          <a:xfrm>
            <a:off x="609600" y="1828800"/>
            <a:ext cx="8153400" cy="3733800"/>
          </a:xfrm>
          <a:prstGeom prst="rect">
            <a:avLst/>
          </a:prstGeom>
          <a:noFill/>
          <a:ln w="9525">
            <a:noFill/>
            <a:miter lim="800000"/>
            <a:headEnd/>
            <a:tailEnd/>
          </a:ln>
          <a:effectLst>
            <a:outerShdw dist="25399" dir="2700000" algn="ctr" rotWithShape="0">
              <a:schemeClr val="bg2">
                <a:alpha val="60001"/>
              </a:schemeClr>
            </a:outerShdw>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7170"/>
                                        </p:tgtEl>
                                        <p:attrNameLst>
                                          <p:attrName>style.visibility</p:attrName>
                                        </p:attrNameLst>
                                      </p:cBhvr>
                                      <p:to>
                                        <p:strVal val="visible"/>
                                      </p:to>
                                    </p:set>
                                    <p:anim calcmode="lin" valueType="num">
                                      <p:cBhvr>
                                        <p:cTn id="7" dur="200" fill="hold"/>
                                        <p:tgtEl>
                                          <p:spTgt spid="7170"/>
                                        </p:tgtEl>
                                        <p:attrNameLst>
                                          <p:attrName>ppt_x</p:attrName>
                                        </p:attrNameLst>
                                      </p:cBhvr>
                                      <p:tavLst>
                                        <p:tav tm="0">
                                          <p:val>
                                            <p:strVal val="#ppt_x-.2"/>
                                          </p:val>
                                        </p:tav>
                                        <p:tav tm="100000">
                                          <p:val>
                                            <p:strVal val="#ppt_x"/>
                                          </p:val>
                                        </p:tav>
                                      </p:tavLst>
                                    </p:anim>
                                    <p:anim calcmode="lin" valueType="num">
                                      <p:cBhvr>
                                        <p:cTn id="8" dur="200" fill="hold"/>
                                        <p:tgtEl>
                                          <p:spTgt spid="7170"/>
                                        </p:tgtEl>
                                        <p:attrNameLst>
                                          <p:attrName>ppt_y</p:attrName>
                                        </p:attrNameLst>
                                      </p:cBhvr>
                                      <p:tavLst>
                                        <p:tav tm="0">
                                          <p:val>
                                            <p:strVal val="#ppt_y"/>
                                          </p:val>
                                        </p:tav>
                                        <p:tav tm="100000">
                                          <p:val>
                                            <p:strVal val="#ppt_y"/>
                                          </p:val>
                                        </p:tav>
                                      </p:tavLst>
                                    </p:anim>
                                    <p:animEffect transition="in" filter="wipe(right)" prLst="gradientSize: 0.1">
                                      <p:cBhvr>
                                        <p:cTn id="9" dur="200"/>
                                        <p:tgtEl>
                                          <p:spTgt spid="7170"/>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7171">
                                            <p:txEl>
                                              <p:pRg st="0" end="0"/>
                                            </p:txEl>
                                          </p:spTgt>
                                        </p:tgtEl>
                                        <p:attrNameLst>
                                          <p:attrName>style.visibility</p:attrName>
                                        </p:attrNameLst>
                                      </p:cBhvr>
                                      <p:to>
                                        <p:strVal val="visible"/>
                                      </p:to>
                                    </p:set>
                                    <p:animEffect transition="in" filter="fade">
                                      <p:cBhvr>
                                        <p:cTn id="14" dur="500"/>
                                        <p:tgtEl>
                                          <p:spTgt spid="7171">
                                            <p:txEl>
                                              <p:pRg st="0" end="0"/>
                                            </p:txEl>
                                          </p:spTgt>
                                        </p:tgtEl>
                                      </p:cBhvr>
                                    </p:animEffect>
                                    <p:anim calcmode="lin" valueType="num">
                                      <p:cBhvr>
                                        <p:cTn id="15" dur="500" fill="hold"/>
                                        <p:tgtEl>
                                          <p:spTgt spid="7171">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7171">
                                            <p:txEl>
                                              <p:pRg st="0" end="0"/>
                                            </p:txEl>
                                          </p:spTgt>
                                        </p:tgtEl>
                                        <p:attrNameLst>
                                          <p:attrName>ppt_y</p:attrName>
                                        </p:attrNameLst>
                                      </p:cBhvr>
                                      <p:tavLst>
                                        <p:tav tm="0">
                                          <p:val>
                                            <p:strVal val="#ppt_y+.05"/>
                                          </p:val>
                                        </p:tav>
                                        <p:tav tm="100000">
                                          <p:val>
                                            <p:strVal val="#ppt_y"/>
                                          </p:val>
                                        </p:tav>
                                      </p:tavLst>
                                    </p:anim>
                                  </p:childTnLst>
                                </p:cTn>
                              </p:par>
                              <p:par>
                                <p:cTn id="17" presetID="44" presetClass="entr" presetSubtype="0" fill="hold" grpId="0" nodeType="withEffect">
                                  <p:stCondLst>
                                    <p:cond delay="0"/>
                                  </p:stCondLst>
                                  <p:childTnLst>
                                    <p:set>
                                      <p:cBhvr>
                                        <p:cTn id="18" dur="1" fill="hold">
                                          <p:stCondLst>
                                            <p:cond delay="0"/>
                                          </p:stCondLst>
                                        </p:cTn>
                                        <p:tgtEl>
                                          <p:spTgt spid="7171">
                                            <p:txEl>
                                              <p:pRg st="1" end="1"/>
                                            </p:txEl>
                                          </p:spTgt>
                                        </p:tgtEl>
                                        <p:attrNameLst>
                                          <p:attrName>style.visibility</p:attrName>
                                        </p:attrNameLst>
                                      </p:cBhvr>
                                      <p:to>
                                        <p:strVal val="visible"/>
                                      </p:to>
                                    </p:set>
                                    <p:animEffect transition="in" filter="fade">
                                      <p:cBhvr>
                                        <p:cTn id="19" dur="500"/>
                                        <p:tgtEl>
                                          <p:spTgt spid="7171">
                                            <p:txEl>
                                              <p:pRg st="1" end="1"/>
                                            </p:txEl>
                                          </p:spTgt>
                                        </p:tgtEl>
                                      </p:cBhvr>
                                    </p:animEffect>
                                    <p:anim calcmode="lin" valueType="num">
                                      <p:cBhvr>
                                        <p:cTn id="20" dur="500" fill="hold"/>
                                        <p:tgtEl>
                                          <p:spTgt spid="7171">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7171">
                                            <p:txEl>
                                              <p:pRg st="1" end="1"/>
                                            </p:txEl>
                                          </p:spTgt>
                                        </p:tgtEl>
                                        <p:attrNameLst>
                                          <p:attrName>ppt_y</p:attrName>
                                        </p:attrNameLst>
                                      </p:cBhvr>
                                      <p:tavLst>
                                        <p:tav tm="0">
                                          <p:val>
                                            <p:strVal val="#ppt_y+.05"/>
                                          </p:val>
                                        </p:tav>
                                        <p:tav tm="100000">
                                          <p:val>
                                            <p:strVal val="#ppt_y"/>
                                          </p:val>
                                        </p:tav>
                                      </p:tavLst>
                                    </p:anim>
                                  </p:childTnLst>
                                </p:cTn>
                              </p:par>
                              <p:par>
                                <p:cTn id="22" presetID="44" presetClass="entr" presetSubtype="0" fill="hold" grpId="0" nodeType="withEffect">
                                  <p:stCondLst>
                                    <p:cond delay="0"/>
                                  </p:stCondLst>
                                  <p:childTnLst>
                                    <p:set>
                                      <p:cBhvr>
                                        <p:cTn id="23" dur="1" fill="hold">
                                          <p:stCondLst>
                                            <p:cond delay="0"/>
                                          </p:stCondLst>
                                        </p:cTn>
                                        <p:tgtEl>
                                          <p:spTgt spid="7171">
                                            <p:txEl>
                                              <p:pRg st="2" end="2"/>
                                            </p:txEl>
                                          </p:spTgt>
                                        </p:tgtEl>
                                        <p:attrNameLst>
                                          <p:attrName>style.visibility</p:attrName>
                                        </p:attrNameLst>
                                      </p:cBhvr>
                                      <p:to>
                                        <p:strVal val="visible"/>
                                      </p:to>
                                    </p:set>
                                    <p:animEffect transition="in" filter="fade">
                                      <p:cBhvr>
                                        <p:cTn id="24" dur="500"/>
                                        <p:tgtEl>
                                          <p:spTgt spid="7171">
                                            <p:txEl>
                                              <p:pRg st="2" end="2"/>
                                            </p:txEl>
                                          </p:spTgt>
                                        </p:tgtEl>
                                      </p:cBhvr>
                                    </p:animEffect>
                                    <p:anim calcmode="lin" valueType="num">
                                      <p:cBhvr>
                                        <p:cTn id="25" dur="500" fill="hold"/>
                                        <p:tgtEl>
                                          <p:spTgt spid="7171">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7171">
                                            <p:txEl>
                                              <p:pRg st="2" end="2"/>
                                            </p:txEl>
                                          </p:spTgt>
                                        </p:tgtEl>
                                        <p:attrNameLst>
                                          <p:attrName>ppt_y</p:attrName>
                                        </p:attrNameLst>
                                      </p:cBhvr>
                                      <p:tavLst>
                                        <p:tav tm="0">
                                          <p:val>
                                            <p:strVal val="#ppt_y+.05"/>
                                          </p:val>
                                        </p:tav>
                                        <p:tav tm="100000">
                                          <p:val>
                                            <p:strVal val="#ppt_y"/>
                                          </p:val>
                                        </p:tav>
                                      </p:tavLst>
                                    </p:anim>
                                  </p:childTnLst>
                                </p:cTn>
                              </p:par>
                              <p:par>
                                <p:cTn id="27" presetID="44" presetClass="entr" presetSubtype="0" fill="hold" grpId="0" nodeType="withEffect">
                                  <p:stCondLst>
                                    <p:cond delay="0"/>
                                  </p:stCondLst>
                                  <p:childTnLst>
                                    <p:set>
                                      <p:cBhvr>
                                        <p:cTn id="28" dur="1" fill="hold">
                                          <p:stCondLst>
                                            <p:cond delay="0"/>
                                          </p:stCondLst>
                                        </p:cTn>
                                        <p:tgtEl>
                                          <p:spTgt spid="7171">
                                            <p:txEl>
                                              <p:pRg st="3" end="3"/>
                                            </p:txEl>
                                          </p:spTgt>
                                        </p:tgtEl>
                                        <p:attrNameLst>
                                          <p:attrName>style.visibility</p:attrName>
                                        </p:attrNameLst>
                                      </p:cBhvr>
                                      <p:to>
                                        <p:strVal val="visible"/>
                                      </p:to>
                                    </p:set>
                                    <p:animEffect transition="in" filter="fade">
                                      <p:cBhvr>
                                        <p:cTn id="29" dur="500"/>
                                        <p:tgtEl>
                                          <p:spTgt spid="7171">
                                            <p:txEl>
                                              <p:pRg st="3" end="3"/>
                                            </p:txEl>
                                          </p:spTgt>
                                        </p:tgtEl>
                                      </p:cBhvr>
                                    </p:animEffect>
                                    <p:anim calcmode="lin" valueType="num">
                                      <p:cBhvr>
                                        <p:cTn id="30" dur="500" fill="hold"/>
                                        <p:tgtEl>
                                          <p:spTgt spid="7171">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7171">
                                            <p:txEl>
                                              <p:pRg st="3" end="3"/>
                                            </p:txEl>
                                          </p:spTgt>
                                        </p:tgtEl>
                                        <p:attrNameLst>
                                          <p:attrName>ppt_y</p:attrName>
                                        </p:attrNameLst>
                                      </p:cBhvr>
                                      <p:tavLst>
                                        <p:tav tm="0">
                                          <p:val>
                                            <p:strVal val="#ppt_y+.05"/>
                                          </p:val>
                                        </p:tav>
                                        <p:tav tm="100000">
                                          <p:val>
                                            <p:strVal val="#ppt_y"/>
                                          </p:val>
                                        </p:tav>
                                      </p:tavLst>
                                    </p:anim>
                                  </p:childTnLst>
                                </p:cTn>
                              </p:par>
                              <p:par>
                                <p:cTn id="32" presetID="44" presetClass="entr" presetSubtype="0" fill="hold" grpId="0" nodeType="withEffect">
                                  <p:stCondLst>
                                    <p:cond delay="0"/>
                                  </p:stCondLst>
                                  <p:childTnLst>
                                    <p:set>
                                      <p:cBhvr>
                                        <p:cTn id="33" dur="1" fill="hold">
                                          <p:stCondLst>
                                            <p:cond delay="0"/>
                                          </p:stCondLst>
                                        </p:cTn>
                                        <p:tgtEl>
                                          <p:spTgt spid="7171">
                                            <p:txEl>
                                              <p:pRg st="4" end="4"/>
                                            </p:txEl>
                                          </p:spTgt>
                                        </p:tgtEl>
                                        <p:attrNameLst>
                                          <p:attrName>style.visibility</p:attrName>
                                        </p:attrNameLst>
                                      </p:cBhvr>
                                      <p:to>
                                        <p:strVal val="visible"/>
                                      </p:to>
                                    </p:set>
                                    <p:animEffect transition="in" filter="fade">
                                      <p:cBhvr>
                                        <p:cTn id="34" dur="500"/>
                                        <p:tgtEl>
                                          <p:spTgt spid="7171">
                                            <p:txEl>
                                              <p:pRg st="4" end="4"/>
                                            </p:txEl>
                                          </p:spTgt>
                                        </p:tgtEl>
                                      </p:cBhvr>
                                    </p:animEffect>
                                    <p:anim calcmode="lin" valueType="num">
                                      <p:cBhvr>
                                        <p:cTn id="35" dur="500" fill="hold"/>
                                        <p:tgtEl>
                                          <p:spTgt spid="7171">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7171">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7171" grpId="0" build="p">
        <p:tmplLst>
          <p:tmpl lvl="1">
            <p:tnLst>
              <p:par>
                <p:cTn presetID="44" presetClass="entr" presetSubtype="0" fill="hold" nodeType="clickEffect">
                  <p:stCondLst>
                    <p:cond delay="0"/>
                  </p:stCondLst>
                  <p:childTnLst>
                    <p:set>
                      <p:cBhvr>
                        <p:cTn dur="1" fill="hold">
                          <p:stCondLst>
                            <p:cond delay="0"/>
                          </p:stCondLst>
                        </p:cTn>
                        <p:tgtEl>
                          <p:spTgt spid="7171"/>
                        </p:tgtEl>
                        <p:attrNameLst>
                          <p:attrName>style.visibility</p:attrName>
                        </p:attrNameLst>
                      </p:cBhvr>
                      <p:to>
                        <p:strVal val="visible"/>
                      </p:to>
                    </p:set>
                    <p:animEffect transition="in" filter="fade">
                      <p:cBhvr>
                        <p:cTn dur="500"/>
                        <p:tgtEl>
                          <p:spTgt spid="7171"/>
                        </p:tgtEl>
                      </p:cBhvr>
                    </p:animEffect>
                    <p:anim calcmode="lin" valueType="num">
                      <p:cBhvr>
                        <p:cTn dur="500" fill="hold"/>
                        <p:tgtEl>
                          <p:spTgt spid="7171"/>
                        </p:tgtEl>
                        <p:attrNameLst>
                          <p:attrName>ppt_x</p:attrName>
                        </p:attrNameLst>
                      </p:cBhvr>
                      <p:tavLst>
                        <p:tav tm="0">
                          <p:val>
                            <p:strVal val="#ppt_x"/>
                          </p:val>
                        </p:tav>
                        <p:tav tm="100000">
                          <p:val>
                            <p:strVal val="#ppt_x"/>
                          </p:val>
                        </p:tav>
                      </p:tavLst>
                    </p:anim>
                    <p:anim calcmode="lin" valueType="num">
                      <p:cBhvr>
                        <p:cTn dur="500" fill="hold"/>
                        <p:tgtEl>
                          <p:spTgt spid="7171"/>
                        </p:tgtEl>
                        <p:attrNameLst>
                          <p:attrName>ppt_y</p:attrName>
                        </p:attrNameLst>
                      </p:cBhvr>
                      <p:tavLst>
                        <p:tav tm="0">
                          <p:val>
                            <p:strVal val="#ppt_y+.05"/>
                          </p:val>
                        </p:tav>
                        <p:tav tm="100000">
                          <p:val>
                            <p:strVal val="#ppt_y"/>
                          </p:val>
                        </p:tav>
                      </p:tavLst>
                    </p:anim>
                  </p:childTnLst>
                </p:cTn>
              </p:par>
            </p:tnLst>
          </p:tmpl>
          <p:tmpl lvl="2">
            <p:tnLst>
              <p:par>
                <p:cTn presetID="44" presetClass="entr" presetSubtype="0" fill="hold" nodeType="withEffect">
                  <p:stCondLst>
                    <p:cond delay="0"/>
                  </p:stCondLst>
                  <p:childTnLst>
                    <p:set>
                      <p:cBhvr>
                        <p:cTn dur="1" fill="hold">
                          <p:stCondLst>
                            <p:cond delay="0"/>
                          </p:stCondLst>
                        </p:cTn>
                        <p:tgtEl>
                          <p:spTgt spid="7171"/>
                        </p:tgtEl>
                        <p:attrNameLst>
                          <p:attrName>style.visibility</p:attrName>
                        </p:attrNameLst>
                      </p:cBhvr>
                      <p:to>
                        <p:strVal val="visible"/>
                      </p:to>
                    </p:set>
                    <p:animEffect transition="in" filter="fade">
                      <p:cBhvr>
                        <p:cTn dur="500"/>
                        <p:tgtEl>
                          <p:spTgt spid="7171"/>
                        </p:tgtEl>
                      </p:cBhvr>
                    </p:animEffect>
                    <p:anim calcmode="lin" valueType="num">
                      <p:cBhvr>
                        <p:cTn dur="500" fill="hold"/>
                        <p:tgtEl>
                          <p:spTgt spid="7171"/>
                        </p:tgtEl>
                        <p:attrNameLst>
                          <p:attrName>ppt_x</p:attrName>
                        </p:attrNameLst>
                      </p:cBhvr>
                      <p:tavLst>
                        <p:tav tm="0">
                          <p:val>
                            <p:strVal val="#ppt_x"/>
                          </p:val>
                        </p:tav>
                        <p:tav tm="100000">
                          <p:val>
                            <p:strVal val="#ppt_x"/>
                          </p:val>
                        </p:tav>
                      </p:tavLst>
                    </p:anim>
                    <p:anim calcmode="lin" valueType="num">
                      <p:cBhvr>
                        <p:cTn dur="500" fill="hold"/>
                        <p:tgtEl>
                          <p:spTgt spid="7171"/>
                        </p:tgtEl>
                        <p:attrNameLst>
                          <p:attrName>ppt_y</p:attrName>
                        </p:attrNameLst>
                      </p:cBhvr>
                      <p:tavLst>
                        <p:tav tm="0">
                          <p:val>
                            <p:strVal val="#ppt_y+.05"/>
                          </p:val>
                        </p:tav>
                        <p:tav tm="100000">
                          <p:val>
                            <p:strVal val="#ppt_y"/>
                          </p:val>
                        </p:tav>
                      </p:tavLst>
                    </p:anim>
                  </p:childTnLst>
                </p:cTn>
              </p:par>
            </p:tnLst>
          </p:tmpl>
          <p:tmpl lvl="3">
            <p:tnLst>
              <p:par>
                <p:cTn presetID="44" presetClass="entr" presetSubtype="0" fill="hold" nodeType="withEffect">
                  <p:stCondLst>
                    <p:cond delay="0"/>
                  </p:stCondLst>
                  <p:childTnLst>
                    <p:set>
                      <p:cBhvr>
                        <p:cTn dur="1" fill="hold">
                          <p:stCondLst>
                            <p:cond delay="0"/>
                          </p:stCondLst>
                        </p:cTn>
                        <p:tgtEl>
                          <p:spTgt spid="7171"/>
                        </p:tgtEl>
                        <p:attrNameLst>
                          <p:attrName>style.visibility</p:attrName>
                        </p:attrNameLst>
                      </p:cBhvr>
                      <p:to>
                        <p:strVal val="visible"/>
                      </p:to>
                    </p:set>
                    <p:animEffect transition="in" filter="fade">
                      <p:cBhvr>
                        <p:cTn dur="500"/>
                        <p:tgtEl>
                          <p:spTgt spid="7171"/>
                        </p:tgtEl>
                      </p:cBhvr>
                    </p:animEffect>
                    <p:anim calcmode="lin" valueType="num">
                      <p:cBhvr>
                        <p:cTn dur="500" fill="hold"/>
                        <p:tgtEl>
                          <p:spTgt spid="7171"/>
                        </p:tgtEl>
                        <p:attrNameLst>
                          <p:attrName>ppt_x</p:attrName>
                        </p:attrNameLst>
                      </p:cBhvr>
                      <p:tavLst>
                        <p:tav tm="0">
                          <p:val>
                            <p:strVal val="#ppt_x"/>
                          </p:val>
                        </p:tav>
                        <p:tav tm="100000">
                          <p:val>
                            <p:strVal val="#ppt_x"/>
                          </p:val>
                        </p:tav>
                      </p:tavLst>
                    </p:anim>
                    <p:anim calcmode="lin" valueType="num">
                      <p:cBhvr>
                        <p:cTn dur="500" fill="hold"/>
                        <p:tgtEl>
                          <p:spTgt spid="7171"/>
                        </p:tgtEl>
                        <p:attrNameLst>
                          <p:attrName>ppt_y</p:attrName>
                        </p:attrNameLst>
                      </p:cBhvr>
                      <p:tavLst>
                        <p:tav tm="0">
                          <p:val>
                            <p:strVal val="#ppt_y+.05"/>
                          </p:val>
                        </p:tav>
                        <p:tav tm="100000">
                          <p:val>
                            <p:strVal val="#ppt_y"/>
                          </p:val>
                        </p:tav>
                      </p:tavLst>
                    </p:anim>
                  </p:childTnLst>
                </p:cTn>
              </p:par>
            </p:tnLst>
          </p:tmpl>
          <p:tmpl lvl="4">
            <p:tnLst>
              <p:par>
                <p:cTn presetID="44" presetClass="entr" presetSubtype="0" fill="hold" nodeType="withEffect">
                  <p:stCondLst>
                    <p:cond delay="0"/>
                  </p:stCondLst>
                  <p:childTnLst>
                    <p:set>
                      <p:cBhvr>
                        <p:cTn dur="1" fill="hold">
                          <p:stCondLst>
                            <p:cond delay="0"/>
                          </p:stCondLst>
                        </p:cTn>
                        <p:tgtEl>
                          <p:spTgt spid="7171"/>
                        </p:tgtEl>
                        <p:attrNameLst>
                          <p:attrName>style.visibility</p:attrName>
                        </p:attrNameLst>
                      </p:cBhvr>
                      <p:to>
                        <p:strVal val="visible"/>
                      </p:to>
                    </p:set>
                    <p:animEffect transition="in" filter="fade">
                      <p:cBhvr>
                        <p:cTn dur="500"/>
                        <p:tgtEl>
                          <p:spTgt spid="7171"/>
                        </p:tgtEl>
                      </p:cBhvr>
                    </p:animEffect>
                    <p:anim calcmode="lin" valueType="num">
                      <p:cBhvr>
                        <p:cTn dur="500" fill="hold"/>
                        <p:tgtEl>
                          <p:spTgt spid="7171"/>
                        </p:tgtEl>
                        <p:attrNameLst>
                          <p:attrName>ppt_x</p:attrName>
                        </p:attrNameLst>
                      </p:cBhvr>
                      <p:tavLst>
                        <p:tav tm="0">
                          <p:val>
                            <p:strVal val="#ppt_x"/>
                          </p:val>
                        </p:tav>
                        <p:tav tm="100000">
                          <p:val>
                            <p:strVal val="#ppt_x"/>
                          </p:val>
                        </p:tav>
                      </p:tavLst>
                    </p:anim>
                    <p:anim calcmode="lin" valueType="num">
                      <p:cBhvr>
                        <p:cTn dur="500" fill="hold"/>
                        <p:tgtEl>
                          <p:spTgt spid="7171"/>
                        </p:tgtEl>
                        <p:attrNameLst>
                          <p:attrName>ppt_y</p:attrName>
                        </p:attrNameLst>
                      </p:cBhvr>
                      <p:tavLst>
                        <p:tav tm="0">
                          <p:val>
                            <p:strVal val="#ppt_y+.05"/>
                          </p:val>
                        </p:tav>
                        <p:tav tm="100000">
                          <p:val>
                            <p:strVal val="#ppt_y"/>
                          </p:val>
                        </p:tav>
                      </p:tavLst>
                    </p:anim>
                  </p:childTnLst>
                </p:cTn>
              </p:par>
            </p:tnLst>
          </p:tmpl>
          <p:tmpl lvl="5">
            <p:tnLst>
              <p:par>
                <p:cTn presetID="44" presetClass="entr" presetSubtype="0" fill="hold" nodeType="withEffect">
                  <p:stCondLst>
                    <p:cond delay="0"/>
                  </p:stCondLst>
                  <p:childTnLst>
                    <p:set>
                      <p:cBhvr>
                        <p:cTn dur="1" fill="hold">
                          <p:stCondLst>
                            <p:cond delay="0"/>
                          </p:stCondLst>
                        </p:cTn>
                        <p:tgtEl>
                          <p:spTgt spid="7171"/>
                        </p:tgtEl>
                        <p:attrNameLst>
                          <p:attrName>style.visibility</p:attrName>
                        </p:attrNameLst>
                      </p:cBhvr>
                      <p:to>
                        <p:strVal val="visible"/>
                      </p:to>
                    </p:set>
                    <p:animEffect transition="in" filter="fade">
                      <p:cBhvr>
                        <p:cTn dur="500"/>
                        <p:tgtEl>
                          <p:spTgt spid="7171"/>
                        </p:tgtEl>
                      </p:cBhvr>
                    </p:animEffect>
                    <p:anim calcmode="lin" valueType="num">
                      <p:cBhvr>
                        <p:cTn dur="500" fill="hold"/>
                        <p:tgtEl>
                          <p:spTgt spid="7171"/>
                        </p:tgtEl>
                        <p:attrNameLst>
                          <p:attrName>ppt_x</p:attrName>
                        </p:attrNameLst>
                      </p:cBhvr>
                      <p:tavLst>
                        <p:tav tm="0">
                          <p:val>
                            <p:strVal val="#ppt_x"/>
                          </p:val>
                        </p:tav>
                        <p:tav tm="100000">
                          <p:val>
                            <p:strVal val="#ppt_x"/>
                          </p:val>
                        </p:tav>
                      </p:tavLst>
                    </p:anim>
                    <p:anim calcmode="lin" valueType="num">
                      <p:cBhvr>
                        <p:cTn dur="500" fill="hold"/>
                        <p:tgtEl>
                          <p:spTgt spid="7171"/>
                        </p:tgtEl>
                        <p:attrNameLst>
                          <p:attrName>ppt_y</p:attrName>
                        </p:attrNameLst>
                      </p:cBhvr>
                      <p:tavLst>
                        <p:tav tm="0">
                          <p:val>
                            <p:strVal val="#ppt_y+.05"/>
                          </p:val>
                        </p:tav>
                        <p:tav tm="100000">
                          <p:val>
                            <p:strVal val="#ppt_y"/>
                          </p:val>
                        </p:tav>
                      </p:tavLst>
                    </p:anim>
                  </p:childTnLst>
                </p:cTn>
              </p:par>
            </p:tnLst>
          </p:tmpl>
        </p:tmplLst>
      </p:bldP>
    </p:bldLst>
  </p:timing>
  <p:txStyles>
    <p:titleStyle>
      <a:lvl1pPr algn="l" rtl="0" eaLnBrk="1" fontAlgn="base" hangingPunct="1">
        <a:spcBef>
          <a:spcPct val="0"/>
        </a:spcBef>
        <a:spcAft>
          <a:spcPct val="0"/>
        </a:spcAft>
        <a:defRPr sz="4000">
          <a:solidFill>
            <a:schemeClr val="tx2"/>
          </a:solidFill>
          <a:latin typeface="+mj-lt"/>
          <a:ea typeface="+mj-ea"/>
          <a:cs typeface="+mj-cs"/>
        </a:defRPr>
      </a:lvl1pPr>
      <a:lvl2pPr algn="l" rtl="0" eaLnBrk="1" fontAlgn="base" hangingPunct="1">
        <a:spcBef>
          <a:spcPct val="0"/>
        </a:spcBef>
        <a:spcAft>
          <a:spcPct val="0"/>
        </a:spcAft>
        <a:defRPr sz="4000">
          <a:solidFill>
            <a:schemeClr val="tx2"/>
          </a:solidFill>
          <a:latin typeface="Garamond" pitchFamily="28" charset="0"/>
          <a:ea typeface="Osaka" pitchFamily="28" charset="-128"/>
        </a:defRPr>
      </a:lvl2pPr>
      <a:lvl3pPr algn="l" rtl="0" eaLnBrk="1" fontAlgn="base" hangingPunct="1">
        <a:spcBef>
          <a:spcPct val="0"/>
        </a:spcBef>
        <a:spcAft>
          <a:spcPct val="0"/>
        </a:spcAft>
        <a:defRPr sz="4000">
          <a:solidFill>
            <a:schemeClr val="tx2"/>
          </a:solidFill>
          <a:latin typeface="Garamond" pitchFamily="28" charset="0"/>
          <a:ea typeface="Osaka" pitchFamily="28" charset="-128"/>
        </a:defRPr>
      </a:lvl3pPr>
      <a:lvl4pPr algn="l" rtl="0" eaLnBrk="1" fontAlgn="base" hangingPunct="1">
        <a:spcBef>
          <a:spcPct val="0"/>
        </a:spcBef>
        <a:spcAft>
          <a:spcPct val="0"/>
        </a:spcAft>
        <a:defRPr sz="4000">
          <a:solidFill>
            <a:schemeClr val="tx2"/>
          </a:solidFill>
          <a:latin typeface="Garamond" pitchFamily="28" charset="0"/>
          <a:ea typeface="Osaka" pitchFamily="28" charset="-128"/>
        </a:defRPr>
      </a:lvl4pPr>
      <a:lvl5pPr algn="l" rtl="0" eaLnBrk="1" fontAlgn="base" hangingPunct="1">
        <a:spcBef>
          <a:spcPct val="0"/>
        </a:spcBef>
        <a:spcAft>
          <a:spcPct val="0"/>
        </a:spcAft>
        <a:defRPr sz="4000">
          <a:solidFill>
            <a:schemeClr val="tx2"/>
          </a:solidFill>
          <a:latin typeface="Garamond" pitchFamily="28" charset="0"/>
          <a:ea typeface="Osaka" pitchFamily="28" charset="-128"/>
        </a:defRPr>
      </a:lvl5pPr>
      <a:lvl6pPr marL="457200" algn="l" rtl="0" eaLnBrk="1" fontAlgn="base" hangingPunct="1">
        <a:spcBef>
          <a:spcPct val="0"/>
        </a:spcBef>
        <a:spcAft>
          <a:spcPct val="0"/>
        </a:spcAft>
        <a:defRPr sz="4000">
          <a:solidFill>
            <a:schemeClr val="tx2"/>
          </a:solidFill>
          <a:latin typeface="Garamond" pitchFamily="28" charset="0"/>
          <a:ea typeface="Osaka" pitchFamily="28" charset="-128"/>
        </a:defRPr>
      </a:lvl6pPr>
      <a:lvl7pPr marL="914400" algn="l" rtl="0" eaLnBrk="1" fontAlgn="base" hangingPunct="1">
        <a:spcBef>
          <a:spcPct val="0"/>
        </a:spcBef>
        <a:spcAft>
          <a:spcPct val="0"/>
        </a:spcAft>
        <a:defRPr sz="4000">
          <a:solidFill>
            <a:schemeClr val="tx2"/>
          </a:solidFill>
          <a:latin typeface="Garamond" pitchFamily="28" charset="0"/>
          <a:ea typeface="Osaka" pitchFamily="28" charset="-128"/>
        </a:defRPr>
      </a:lvl7pPr>
      <a:lvl8pPr marL="1371600" algn="l" rtl="0" eaLnBrk="1" fontAlgn="base" hangingPunct="1">
        <a:spcBef>
          <a:spcPct val="0"/>
        </a:spcBef>
        <a:spcAft>
          <a:spcPct val="0"/>
        </a:spcAft>
        <a:defRPr sz="4000">
          <a:solidFill>
            <a:schemeClr val="tx2"/>
          </a:solidFill>
          <a:latin typeface="Garamond" pitchFamily="28" charset="0"/>
          <a:ea typeface="Osaka" pitchFamily="28" charset="-128"/>
        </a:defRPr>
      </a:lvl8pPr>
      <a:lvl9pPr marL="1828800" algn="l" rtl="0" eaLnBrk="1" fontAlgn="base" hangingPunct="1">
        <a:spcBef>
          <a:spcPct val="0"/>
        </a:spcBef>
        <a:spcAft>
          <a:spcPct val="0"/>
        </a:spcAft>
        <a:defRPr sz="4000">
          <a:solidFill>
            <a:schemeClr val="tx2"/>
          </a:solidFill>
          <a:latin typeface="Garamond" pitchFamily="28" charset="0"/>
          <a:ea typeface="Osaka" pitchFamily="28" charset="-128"/>
        </a:defRPr>
      </a:lvl9pPr>
    </p:titleStyle>
    <p:bodyStyle>
      <a:lvl1pPr marL="342900" indent="-342900" algn="l" rtl="0" eaLnBrk="1" fontAlgn="base" hangingPunct="1">
        <a:lnSpc>
          <a:spcPct val="120000"/>
        </a:lnSpc>
        <a:spcBef>
          <a:spcPct val="20000"/>
        </a:spcBef>
        <a:spcAft>
          <a:spcPct val="0"/>
        </a:spcAft>
        <a:buClr>
          <a:schemeClr val="tx2"/>
        </a:buClr>
        <a:buFont typeface="Times" pitchFamily="28" charset="0"/>
        <a:buChar char="•"/>
        <a:defRPr sz="2400">
          <a:solidFill>
            <a:schemeClr val="bg1"/>
          </a:solidFill>
          <a:latin typeface="+mn-lt"/>
          <a:ea typeface="+mn-ea"/>
          <a:cs typeface="+mn-cs"/>
        </a:defRPr>
      </a:lvl1pPr>
      <a:lvl2pPr marL="742950" indent="-285750" algn="l" rtl="0" eaLnBrk="1" fontAlgn="base" hangingPunct="1">
        <a:lnSpc>
          <a:spcPct val="120000"/>
        </a:lnSpc>
        <a:spcBef>
          <a:spcPct val="20000"/>
        </a:spcBef>
        <a:spcAft>
          <a:spcPct val="0"/>
        </a:spcAft>
        <a:buClr>
          <a:schemeClr val="tx2"/>
        </a:buClr>
        <a:buFont typeface="Times" pitchFamily="28" charset="0"/>
        <a:buChar char="•"/>
        <a:defRPr sz="2400">
          <a:solidFill>
            <a:schemeClr val="bg1"/>
          </a:solidFill>
          <a:latin typeface="+mn-lt"/>
          <a:ea typeface="+mn-ea"/>
        </a:defRPr>
      </a:lvl2pPr>
      <a:lvl3pPr marL="1143000" indent="-228600" algn="l" rtl="0" eaLnBrk="1" fontAlgn="base" hangingPunct="1">
        <a:lnSpc>
          <a:spcPct val="120000"/>
        </a:lnSpc>
        <a:spcBef>
          <a:spcPct val="20000"/>
        </a:spcBef>
        <a:spcAft>
          <a:spcPct val="0"/>
        </a:spcAft>
        <a:buClr>
          <a:schemeClr val="tx2"/>
        </a:buClr>
        <a:buFont typeface="Times" pitchFamily="28" charset="0"/>
        <a:buChar char="•"/>
        <a:defRPr sz="2400">
          <a:solidFill>
            <a:schemeClr val="bg1"/>
          </a:solidFill>
          <a:latin typeface="+mn-lt"/>
          <a:ea typeface="+mn-ea"/>
        </a:defRPr>
      </a:lvl3pPr>
      <a:lvl4pPr marL="1600200" indent="-228600" algn="l" rtl="0" eaLnBrk="1" fontAlgn="base" hangingPunct="1">
        <a:lnSpc>
          <a:spcPct val="120000"/>
        </a:lnSpc>
        <a:spcBef>
          <a:spcPct val="20000"/>
        </a:spcBef>
        <a:spcAft>
          <a:spcPct val="0"/>
        </a:spcAft>
        <a:buClr>
          <a:schemeClr val="tx2"/>
        </a:buClr>
        <a:buFont typeface="Times" pitchFamily="28" charset="0"/>
        <a:buChar char="•"/>
        <a:defRPr sz="2400">
          <a:solidFill>
            <a:schemeClr val="bg1"/>
          </a:solidFill>
          <a:latin typeface="+mn-lt"/>
          <a:ea typeface="+mn-ea"/>
        </a:defRPr>
      </a:lvl4pPr>
      <a:lvl5pPr marL="2057400" indent="-228600" algn="l" rtl="0" eaLnBrk="1" fontAlgn="base" hangingPunct="1">
        <a:lnSpc>
          <a:spcPct val="120000"/>
        </a:lnSpc>
        <a:spcBef>
          <a:spcPct val="20000"/>
        </a:spcBef>
        <a:spcAft>
          <a:spcPct val="0"/>
        </a:spcAft>
        <a:buClr>
          <a:schemeClr val="tx2"/>
        </a:buClr>
        <a:buFont typeface="Times" pitchFamily="28" charset="0"/>
        <a:buChar char="•"/>
        <a:defRPr sz="2400">
          <a:solidFill>
            <a:schemeClr val="bg1"/>
          </a:solidFill>
          <a:latin typeface="+mn-lt"/>
          <a:ea typeface="+mn-ea"/>
        </a:defRPr>
      </a:lvl5pPr>
      <a:lvl6pPr marL="2514600" indent="-228600" algn="l" rtl="0" eaLnBrk="1" fontAlgn="base" hangingPunct="1">
        <a:lnSpc>
          <a:spcPct val="120000"/>
        </a:lnSpc>
        <a:spcBef>
          <a:spcPct val="20000"/>
        </a:spcBef>
        <a:spcAft>
          <a:spcPct val="0"/>
        </a:spcAft>
        <a:buClr>
          <a:schemeClr val="tx2"/>
        </a:buClr>
        <a:buFont typeface="Times" pitchFamily="28" charset="0"/>
        <a:buChar char="•"/>
        <a:defRPr sz="2400">
          <a:solidFill>
            <a:schemeClr val="bg1"/>
          </a:solidFill>
          <a:latin typeface="+mn-lt"/>
          <a:ea typeface="+mn-ea"/>
        </a:defRPr>
      </a:lvl6pPr>
      <a:lvl7pPr marL="2971800" indent="-228600" algn="l" rtl="0" eaLnBrk="1" fontAlgn="base" hangingPunct="1">
        <a:lnSpc>
          <a:spcPct val="120000"/>
        </a:lnSpc>
        <a:spcBef>
          <a:spcPct val="20000"/>
        </a:spcBef>
        <a:spcAft>
          <a:spcPct val="0"/>
        </a:spcAft>
        <a:buClr>
          <a:schemeClr val="tx2"/>
        </a:buClr>
        <a:buFont typeface="Times" pitchFamily="28" charset="0"/>
        <a:buChar char="•"/>
        <a:defRPr sz="2400">
          <a:solidFill>
            <a:schemeClr val="bg1"/>
          </a:solidFill>
          <a:latin typeface="+mn-lt"/>
          <a:ea typeface="+mn-ea"/>
        </a:defRPr>
      </a:lvl7pPr>
      <a:lvl8pPr marL="3429000" indent="-228600" algn="l" rtl="0" eaLnBrk="1" fontAlgn="base" hangingPunct="1">
        <a:lnSpc>
          <a:spcPct val="120000"/>
        </a:lnSpc>
        <a:spcBef>
          <a:spcPct val="20000"/>
        </a:spcBef>
        <a:spcAft>
          <a:spcPct val="0"/>
        </a:spcAft>
        <a:buClr>
          <a:schemeClr val="tx2"/>
        </a:buClr>
        <a:buFont typeface="Times" pitchFamily="28" charset="0"/>
        <a:buChar char="•"/>
        <a:defRPr sz="2400">
          <a:solidFill>
            <a:schemeClr val="bg1"/>
          </a:solidFill>
          <a:latin typeface="+mn-lt"/>
          <a:ea typeface="+mn-ea"/>
        </a:defRPr>
      </a:lvl8pPr>
      <a:lvl9pPr marL="3886200" indent="-228600" algn="l" rtl="0" eaLnBrk="1" fontAlgn="base" hangingPunct="1">
        <a:lnSpc>
          <a:spcPct val="120000"/>
        </a:lnSpc>
        <a:spcBef>
          <a:spcPct val="20000"/>
        </a:spcBef>
        <a:spcAft>
          <a:spcPct val="0"/>
        </a:spcAft>
        <a:buClr>
          <a:schemeClr val="tx2"/>
        </a:buClr>
        <a:buFont typeface="Times" pitchFamily="28" charset="0"/>
        <a:buChar char="•"/>
        <a:defRPr sz="2400">
          <a:solidFill>
            <a:schemeClr val="bg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Export Controls</a:t>
            </a:r>
            <a:endParaRPr lang="en-US" dirty="0"/>
          </a:p>
        </p:txBody>
      </p:sp>
      <p:sp>
        <p:nvSpPr>
          <p:cNvPr id="3" name="Subtitle 2"/>
          <p:cNvSpPr>
            <a:spLocks noGrp="1"/>
          </p:cNvSpPr>
          <p:nvPr>
            <p:ph type="subTitle" idx="1"/>
          </p:nvPr>
        </p:nvSpPr>
        <p:spPr/>
        <p:txBody>
          <a:bodyPr/>
          <a:lstStyle/>
          <a:p>
            <a:r>
              <a:rPr lang="en-US" sz="1400" dirty="0" smtClean="0"/>
              <a:t>  Michael Reeves</a:t>
            </a:r>
            <a:endParaRPr lang="en-US" sz="1400" dirty="0"/>
          </a:p>
          <a:p>
            <a:r>
              <a:rPr lang="en-US" sz="1400" dirty="0" smtClean="0"/>
              <a:t>Export Control Officer</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Exclusions</a:t>
            </a:r>
            <a:endParaRPr lang="en-US" dirty="0"/>
          </a:p>
        </p:txBody>
      </p:sp>
      <p:sp>
        <p:nvSpPr>
          <p:cNvPr id="3" name="Content Placeholder 2"/>
          <p:cNvSpPr>
            <a:spLocks noGrp="1"/>
          </p:cNvSpPr>
          <p:nvPr>
            <p:ph idx="1"/>
          </p:nvPr>
        </p:nvSpPr>
        <p:spPr/>
        <p:txBody>
          <a:bodyPr/>
          <a:lstStyle/>
          <a:p>
            <a:r>
              <a:rPr lang="en-US" dirty="0" smtClean="0"/>
              <a:t>Fundamental Research (15 CFR 734.8) </a:t>
            </a:r>
          </a:p>
          <a:p>
            <a:r>
              <a:rPr lang="en-US" dirty="0" smtClean="0"/>
              <a:t>Educational (15 CFR 734.9)</a:t>
            </a:r>
          </a:p>
          <a:p>
            <a:r>
              <a:rPr lang="en-US" dirty="0" smtClean="0"/>
              <a:t>Public Domain (15 CFR 734.7 and 734.10)</a:t>
            </a:r>
          </a:p>
          <a:p>
            <a:r>
              <a:rPr lang="en-US" dirty="0" smtClean="0"/>
              <a:t>Bona Fide Employee (15 CFR 125.4.b.10)</a:t>
            </a:r>
            <a:endParaRPr lang="en-US" dirty="0"/>
          </a:p>
        </p:txBody>
      </p:sp>
    </p:spTree>
    <p:extLst>
      <p:ext uri="{BB962C8B-B14F-4D97-AF65-F5344CB8AC3E}">
        <p14:creationId xmlns:p14="http://schemas.microsoft.com/office/powerpoint/2010/main" val="3905261090"/>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Fundamental Research Exclusion</a:t>
            </a:r>
            <a:endParaRPr lang="en-US" dirty="0"/>
          </a:p>
        </p:txBody>
      </p:sp>
      <p:sp>
        <p:nvSpPr>
          <p:cNvPr id="3" name="Content Placeholder 2"/>
          <p:cNvSpPr>
            <a:spLocks noGrp="1"/>
          </p:cNvSpPr>
          <p:nvPr>
            <p:ph idx="1"/>
          </p:nvPr>
        </p:nvSpPr>
        <p:spPr/>
        <p:txBody>
          <a:bodyPr/>
          <a:lstStyle/>
          <a:p>
            <a:pPr lvl="0">
              <a:buNone/>
            </a:pPr>
            <a:endParaRPr lang="en-US" dirty="0" smtClean="0"/>
          </a:p>
          <a:p>
            <a:pPr lvl="0"/>
            <a:r>
              <a:rPr lang="en-US" dirty="0" smtClean="0"/>
              <a:t>Ordinarily published and shared broadly within the scientific community</a:t>
            </a:r>
          </a:p>
          <a:p>
            <a:pPr lvl="0"/>
            <a:r>
              <a:rPr lang="en-US" dirty="0" smtClean="0"/>
              <a:t>Generally accessible to the interested public in any form</a:t>
            </a:r>
          </a:p>
          <a:p>
            <a:pPr lvl="0"/>
            <a:r>
              <a:rPr lang="en-US" dirty="0" smtClean="0"/>
              <a:t>Applies only to information, not tangible goods</a:t>
            </a:r>
          </a:p>
          <a:p>
            <a:endParaRPr lang="en-US"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Educational </a:t>
            </a:r>
            <a:endParaRPr lang="en-US" dirty="0"/>
          </a:p>
        </p:txBody>
      </p:sp>
      <p:sp>
        <p:nvSpPr>
          <p:cNvPr id="3" name="Content Placeholder 2"/>
          <p:cNvSpPr>
            <a:spLocks noGrp="1"/>
          </p:cNvSpPr>
          <p:nvPr>
            <p:ph idx="1"/>
          </p:nvPr>
        </p:nvSpPr>
        <p:spPr/>
        <p:txBody>
          <a:bodyPr/>
          <a:lstStyle/>
          <a:p>
            <a:r>
              <a:rPr lang="en-US" dirty="0" smtClean="0"/>
              <a:t>General science, math and engineering commonly taught at schools and universities (ITAR)</a:t>
            </a:r>
          </a:p>
          <a:p>
            <a:endParaRPr lang="en-US" dirty="0"/>
          </a:p>
          <a:p>
            <a:r>
              <a:rPr lang="en-US" dirty="0" smtClean="0"/>
              <a:t>Information conveyed in courses listed in course catalogues and in their associated teaching labs of any academic institution (EAR) </a:t>
            </a:r>
            <a:endParaRPr lang="en-US" dirty="0"/>
          </a:p>
        </p:txBody>
      </p:sp>
    </p:spTree>
    <p:extLst>
      <p:ext uri="{BB962C8B-B14F-4D97-AF65-F5344CB8AC3E}">
        <p14:creationId xmlns:p14="http://schemas.microsoft.com/office/powerpoint/2010/main" val="687473194"/>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Bona Fide Employee</a:t>
            </a:r>
            <a:endParaRPr lang="en-US" dirty="0"/>
          </a:p>
        </p:txBody>
      </p:sp>
      <p:sp>
        <p:nvSpPr>
          <p:cNvPr id="3" name="Content Placeholder 2"/>
          <p:cNvSpPr>
            <a:spLocks noGrp="1"/>
          </p:cNvSpPr>
          <p:nvPr>
            <p:ph idx="1"/>
          </p:nvPr>
        </p:nvSpPr>
        <p:spPr/>
        <p:txBody>
          <a:bodyPr/>
          <a:lstStyle/>
          <a:p>
            <a:r>
              <a:rPr lang="en-US" dirty="0" smtClean="0"/>
              <a:t>Is a full-time, bona fide employee;</a:t>
            </a:r>
          </a:p>
          <a:p>
            <a:r>
              <a:rPr lang="en-US" dirty="0" smtClean="0"/>
              <a:t>Is not a national of certain countries;</a:t>
            </a:r>
          </a:p>
          <a:p>
            <a:r>
              <a:rPr lang="en-US" dirty="0" smtClean="0"/>
              <a:t>Has a permanent  residence in the US while employed; and </a:t>
            </a:r>
          </a:p>
          <a:p>
            <a:r>
              <a:rPr lang="en-US" dirty="0" smtClean="0"/>
              <a:t>Is advised in writing not to share covered technical data with foreign nationals. </a:t>
            </a:r>
          </a:p>
          <a:p>
            <a:endParaRPr lang="en-US" dirty="0" smtClean="0"/>
          </a:p>
          <a:p>
            <a:endParaRPr lang="en-US" dirty="0"/>
          </a:p>
        </p:txBody>
      </p:sp>
    </p:spTree>
    <p:extLst>
      <p:ext uri="{BB962C8B-B14F-4D97-AF65-F5344CB8AC3E}">
        <p14:creationId xmlns:p14="http://schemas.microsoft.com/office/powerpoint/2010/main" val="2833897296"/>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Licenses	</a:t>
            </a:r>
            <a:endParaRPr lang="en-US" dirty="0"/>
          </a:p>
        </p:txBody>
      </p:sp>
      <p:sp>
        <p:nvSpPr>
          <p:cNvPr id="3" name="Content Placeholder 2"/>
          <p:cNvSpPr>
            <a:spLocks noGrp="1"/>
          </p:cNvSpPr>
          <p:nvPr>
            <p:ph idx="1"/>
          </p:nvPr>
        </p:nvSpPr>
        <p:spPr/>
        <p:txBody>
          <a:bodyPr/>
          <a:lstStyle/>
          <a:p>
            <a:pPr marL="0" indent="0">
              <a:buNone/>
            </a:pPr>
            <a:r>
              <a:rPr lang="en-US" dirty="0" smtClean="0"/>
              <a:t>Current process requires us to seek license for highest level of restriction; </a:t>
            </a:r>
          </a:p>
          <a:p>
            <a:pPr>
              <a:buFont typeface="Arial" panose="020B0604020202020204" pitchFamily="34" charset="0"/>
              <a:buChar char="•"/>
            </a:pPr>
            <a:r>
              <a:rPr lang="en-US" dirty="0" smtClean="0"/>
              <a:t>ITAR </a:t>
            </a:r>
          </a:p>
          <a:p>
            <a:pPr>
              <a:buFont typeface="Arial" panose="020B0604020202020204" pitchFamily="34" charset="0"/>
              <a:buChar char="•"/>
            </a:pPr>
            <a:r>
              <a:rPr lang="en-US" dirty="0" smtClean="0"/>
              <a:t>EAR</a:t>
            </a:r>
          </a:p>
          <a:p>
            <a:pPr>
              <a:buFont typeface="Arial" panose="020B0604020202020204" pitchFamily="34" charset="0"/>
              <a:buChar char="•"/>
            </a:pPr>
            <a:r>
              <a:rPr lang="en-US" dirty="0" smtClean="0"/>
              <a:t>OFAC-Travel to all T-5 and most D-1 countries</a:t>
            </a:r>
          </a:p>
          <a:p>
            <a:pPr marL="0" indent="0">
              <a:buNone/>
            </a:pPr>
            <a:endParaRPr lang="en-US" dirty="0"/>
          </a:p>
        </p:txBody>
      </p:sp>
    </p:spTree>
    <p:extLst>
      <p:ext uri="{BB962C8B-B14F-4D97-AF65-F5344CB8AC3E}">
        <p14:creationId xmlns:p14="http://schemas.microsoft.com/office/powerpoint/2010/main" val="2894433071"/>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Areas of Concern for SLU </a:t>
            </a:r>
            <a:endParaRPr lang="en-US" dirty="0"/>
          </a:p>
        </p:txBody>
      </p:sp>
      <p:sp>
        <p:nvSpPr>
          <p:cNvPr id="3" name="Content Placeholder 2"/>
          <p:cNvSpPr>
            <a:spLocks noGrp="1"/>
          </p:cNvSpPr>
          <p:nvPr>
            <p:ph idx="1"/>
          </p:nvPr>
        </p:nvSpPr>
        <p:spPr/>
        <p:txBody>
          <a:bodyPr/>
          <a:lstStyle/>
          <a:p>
            <a:r>
              <a:rPr lang="en-US" dirty="0" smtClean="0"/>
              <a:t>Downloading software on a restricted computer</a:t>
            </a:r>
            <a:endParaRPr lang="en-US" dirty="0"/>
          </a:p>
          <a:p>
            <a:r>
              <a:rPr lang="en-US" dirty="0" smtClean="0"/>
              <a:t>Providing technology/technical </a:t>
            </a:r>
            <a:r>
              <a:rPr lang="en-US" dirty="0"/>
              <a:t>data via email, fax or during a </a:t>
            </a:r>
            <a:r>
              <a:rPr lang="en-US" dirty="0" smtClean="0"/>
              <a:t>phone </a:t>
            </a:r>
            <a:r>
              <a:rPr lang="en-US" dirty="0"/>
              <a:t>conversation or a </a:t>
            </a:r>
            <a:r>
              <a:rPr lang="en-US" dirty="0" smtClean="0"/>
              <a:t>meeting to a foreign national</a:t>
            </a:r>
            <a:endParaRPr lang="en-US" dirty="0"/>
          </a:p>
          <a:p>
            <a:r>
              <a:rPr lang="en-US" dirty="0" smtClean="0"/>
              <a:t>Google Drive</a:t>
            </a:r>
            <a:endParaRPr lang="en-US" dirty="0"/>
          </a:p>
          <a:p>
            <a:r>
              <a:rPr lang="en-US" dirty="0"/>
              <a:t>Re-export </a:t>
            </a:r>
            <a:endParaRPr lang="en-US" dirty="0" smtClean="0"/>
          </a:p>
          <a:p>
            <a:r>
              <a:rPr lang="en-US" dirty="0" smtClean="0"/>
              <a:t>Shadowing into restricted spaces</a:t>
            </a:r>
            <a:endParaRPr lang="en-US"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8153400" cy="990600"/>
          </a:xfrm>
        </p:spPr>
        <p:txBody>
          <a:bodyPr/>
          <a:lstStyle/>
          <a:p>
            <a:pPr algn="ctr"/>
            <a:r>
              <a:rPr lang="en-US" dirty="0" smtClean="0"/>
              <a:t>Travel </a:t>
            </a:r>
            <a:endParaRPr lang="en-US" dirty="0"/>
          </a:p>
        </p:txBody>
      </p:sp>
      <p:sp>
        <p:nvSpPr>
          <p:cNvPr id="3" name="Content Placeholder 2"/>
          <p:cNvSpPr>
            <a:spLocks noGrp="1"/>
          </p:cNvSpPr>
          <p:nvPr>
            <p:ph idx="1"/>
          </p:nvPr>
        </p:nvSpPr>
        <p:spPr>
          <a:xfrm>
            <a:off x="609600" y="1676400"/>
            <a:ext cx="8153400" cy="3886200"/>
          </a:xfrm>
        </p:spPr>
        <p:txBody>
          <a:bodyPr/>
          <a:lstStyle/>
          <a:p>
            <a:r>
              <a:rPr lang="en-US" dirty="0" smtClean="0"/>
              <a:t>Traveling with SLU equipment</a:t>
            </a:r>
          </a:p>
          <a:p>
            <a:pPr lvl="1"/>
            <a:r>
              <a:rPr lang="en-US" dirty="0" smtClean="0"/>
              <a:t>Temporary Export Certificate</a:t>
            </a:r>
          </a:p>
          <a:p>
            <a:pPr lvl="1"/>
            <a:r>
              <a:rPr lang="en-US" dirty="0" smtClean="0"/>
              <a:t>Clean computer</a:t>
            </a:r>
          </a:p>
          <a:p>
            <a:pPr>
              <a:buFont typeface="Arial" panose="020B0604020202020204" pitchFamily="34" charset="0"/>
              <a:buChar char="•"/>
            </a:pPr>
            <a:r>
              <a:rPr lang="en-US" dirty="0" smtClean="0"/>
              <a:t>Traveling with personal technology</a:t>
            </a:r>
          </a:p>
          <a:p>
            <a:pPr lvl="1">
              <a:buFont typeface="Arial" panose="020B0604020202020204" pitchFamily="34" charset="0"/>
              <a:buChar char="•"/>
            </a:pPr>
            <a:r>
              <a:rPr lang="en-US" dirty="0" smtClean="0"/>
              <a:t>All technology is on CCL </a:t>
            </a:r>
          </a:p>
          <a:p>
            <a:pPr lvl="1">
              <a:buFont typeface="Arial" panose="020B0604020202020204" pitchFamily="34" charset="0"/>
              <a:buChar char="•"/>
            </a:pPr>
            <a:r>
              <a:rPr lang="en-US" dirty="0" smtClean="0"/>
              <a:t>No research on personal devices while traveling</a:t>
            </a:r>
          </a:p>
          <a:p>
            <a:pPr lvl="1">
              <a:buFont typeface="Arial" panose="020B0604020202020204" pitchFamily="34" charset="0"/>
              <a:buChar char="•"/>
            </a:pPr>
            <a:endParaRPr lang="en-US"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Penalties for Violations</a:t>
            </a:r>
            <a:endParaRPr lang="en-US" dirty="0"/>
          </a:p>
        </p:txBody>
      </p:sp>
      <p:sp>
        <p:nvSpPr>
          <p:cNvPr id="3" name="Content Placeholder 2"/>
          <p:cNvSpPr>
            <a:spLocks noGrp="1"/>
          </p:cNvSpPr>
          <p:nvPr>
            <p:ph idx="1"/>
          </p:nvPr>
        </p:nvSpPr>
        <p:spPr/>
        <p:txBody>
          <a:bodyPr>
            <a:normAutofit fontScale="85000" lnSpcReduction="10000"/>
          </a:bodyPr>
          <a:lstStyle/>
          <a:p>
            <a:pPr lvl="0"/>
            <a:r>
              <a:rPr lang="en-US" dirty="0" smtClean="0"/>
              <a:t>ITAR: Civil Penalties-Up to $</a:t>
            </a:r>
            <a:r>
              <a:rPr lang="en-US" dirty="0"/>
              <a:t>5</a:t>
            </a:r>
            <a:r>
              <a:rPr lang="en-US" dirty="0" smtClean="0"/>
              <a:t>00,000 fine</a:t>
            </a:r>
          </a:p>
          <a:p>
            <a:pPr lvl="0"/>
            <a:r>
              <a:rPr lang="en-US" dirty="0" smtClean="0"/>
              <a:t>ITAR: Criminal Penalties-Up to $1 million fine, up to 10 years in prison</a:t>
            </a:r>
          </a:p>
          <a:p>
            <a:pPr lvl="0"/>
            <a:endParaRPr lang="en-US" dirty="0"/>
          </a:p>
          <a:p>
            <a:pPr lvl="0"/>
            <a:r>
              <a:rPr lang="en-US" dirty="0" smtClean="0"/>
              <a:t>EAR: Civil Penalties-Up to $250,000 fine</a:t>
            </a:r>
          </a:p>
          <a:p>
            <a:pPr lvl="0"/>
            <a:r>
              <a:rPr lang="en-US" dirty="0" smtClean="0"/>
              <a:t>EAR: Criminal Penalties-Up to $1 million fine, 20 years in prison. </a:t>
            </a:r>
          </a:p>
          <a:p>
            <a:pPr lvl="0"/>
            <a:endParaRPr lang="en-US" dirty="0"/>
          </a:p>
          <a:p>
            <a:pPr lvl="0"/>
            <a:r>
              <a:rPr lang="en-US" dirty="0" smtClean="0"/>
              <a:t>OFAC: Civil Penalties-Up to $250,000 fine</a:t>
            </a:r>
          </a:p>
          <a:p>
            <a:pPr lvl="0"/>
            <a:r>
              <a:rPr lang="en-US" dirty="0" smtClean="0"/>
              <a:t>OFAC: Criminal Violations-Up to $1 million fine, 10 years in prison. </a:t>
            </a:r>
          </a:p>
          <a:p>
            <a:pPr marL="0" lvl="0" indent="0">
              <a:buNone/>
            </a:pPr>
            <a:r>
              <a:rPr lang="en-US" dirty="0"/>
              <a:t>	</a:t>
            </a:r>
            <a:r>
              <a:rPr lang="en-US" dirty="0" smtClean="0"/>
              <a:t>	</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Examples of Violations</a:t>
            </a:r>
            <a:endParaRPr lang="en-US" dirty="0"/>
          </a:p>
        </p:txBody>
      </p:sp>
      <p:sp>
        <p:nvSpPr>
          <p:cNvPr id="3" name="Content Placeholder 2"/>
          <p:cNvSpPr>
            <a:spLocks noGrp="1"/>
          </p:cNvSpPr>
          <p:nvPr>
            <p:ph idx="1"/>
          </p:nvPr>
        </p:nvSpPr>
        <p:spPr>
          <a:xfrm>
            <a:off x="762000" y="1676400"/>
            <a:ext cx="8153400" cy="3733800"/>
          </a:xfrm>
        </p:spPr>
        <p:txBody>
          <a:bodyPr/>
          <a:lstStyle/>
          <a:p>
            <a:r>
              <a:rPr lang="en-US" dirty="0" smtClean="0"/>
              <a:t>Professor J. Reece Roth, University of Tennessee</a:t>
            </a:r>
          </a:p>
          <a:p>
            <a:pPr lvl="1"/>
            <a:r>
              <a:rPr lang="en-US" dirty="0" smtClean="0"/>
              <a:t>Guilty of 18 counts of conspiracy, fraud, and violating the Arms Export Control Act</a:t>
            </a:r>
          </a:p>
          <a:p>
            <a:pPr lvl="1"/>
            <a:r>
              <a:rPr lang="en-US" dirty="0" smtClean="0"/>
              <a:t>Sentenced to 48 months</a:t>
            </a:r>
          </a:p>
          <a:p>
            <a:pPr lvl="1"/>
            <a:r>
              <a:rPr lang="en-US" dirty="0" smtClean="0"/>
              <a:t>UT escaped fine because of cooperation and policy</a:t>
            </a:r>
          </a:p>
          <a:p>
            <a:r>
              <a:rPr lang="en-US" dirty="0" smtClean="0"/>
              <a:t>UM-Lowell- Failed to screen company- $100,000 fine. </a:t>
            </a:r>
          </a:p>
          <a:p>
            <a:pPr marL="0" lvl="1"/>
            <a:r>
              <a:rPr lang="en-US" dirty="0" smtClean="0"/>
              <a:t>ITT-leading producer of night vision goggles -$100 million fine</a:t>
            </a:r>
          </a:p>
          <a:p>
            <a:pPr marL="0" lvl="1"/>
            <a:r>
              <a:rPr lang="en-US" dirty="0" smtClean="0"/>
              <a:t>Boeing $4.2 million and $15 million fines</a:t>
            </a:r>
          </a:p>
          <a:p>
            <a:pPr marL="0" lvl="1" indent="0">
              <a:buNone/>
            </a:pPr>
            <a:endParaRPr lang="en-US" dirty="0" smtClean="0"/>
          </a:p>
          <a:p>
            <a:pPr lvl="1">
              <a:buNone/>
            </a:pPr>
            <a:endParaRPr lang="en-US" dirty="0" smtClean="0"/>
          </a:p>
          <a:p>
            <a:pPr lvl="1"/>
            <a:endParaRPr lang="en-US"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Contact information</a:t>
            </a:r>
            <a:endParaRPr lang="en-US" dirty="0"/>
          </a:p>
        </p:txBody>
      </p:sp>
      <p:sp>
        <p:nvSpPr>
          <p:cNvPr id="3" name="Content Placeholder 2"/>
          <p:cNvSpPr>
            <a:spLocks noGrp="1"/>
          </p:cNvSpPr>
          <p:nvPr>
            <p:ph idx="1"/>
          </p:nvPr>
        </p:nvSpPr>
        <p:spPr/>
        <p:txBody>
          <a:bodyPr/>
          <a:lstStyle/>
          <a:p>
            <a:r>
              <a:rPr lang="en-US" dirty="0" smtClean="0"/>
              <a:t>Michael Reeves, University Export Control Officer </a:t>
            </a:r>
          </a:p>
          <a:p>
            <a:pPr marL="0" indent="0">
              <a:buNone/>
            </a:pPr>
            <a:r>
              <a:rPr lang="en-US" dirty="0"/>
              <a:t>	</a:t>
            </a:r>
            <a:r>
              <a:rPr lang="en-US" dirty="0" smtClean="0"/>
              <a:t>mreeves8@slu.edu, 977-5880</a:t>
            </a:r>
          </a:p>
          <a:p>
            <a:pPr marL="0" indent="0">
              <a:buNone/>
            </a:pPr>
            <a:endParaRPr lang="en-US" dirty="0" smtClean="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95600" y="2895600"/>
            <a:ext cx="2772515" cy="3038856"/>
          </a:xfrm>
          <a:prstGeom prst="rect">
            <a:avLst/>
          </a:prstGeom>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Export Controls</a:t>
            </a:r>
            <a:endParaRPr lang="en-US" dirty="0"/>
          </a:p>
        </p:txBody>
      </p:sp>
      <p:sp>
        <p:nvSpPr>
          <p:cNvPr id="3" name="Content Placeholder 2"/>
          <p:cNvSpPr>
            <a:spLocks noGrp="1"/>
          </p:cNvSpPr>
          <p:nvPr>
            <p:ph idx="1"/>
          </p:nvPr>
        </p:nvSpPr>
        <p:spPr/>
        <p:txBody>
          <a:bodyPr/>
          <a:lstStyle/>
          <a:p>
            <a:pPr>
              <a:buNone/>
            </a:pPr>
            <a:r>
              <a:rPr lang="en-US" dirty="0" smtClean="0"/>
              <a:t>	Federal Export Control regulations restrict the following exports: </a:t>
            </a:r>
          </a:p>
          <a:p>
            <a:r>
              <a:rPr lang="en-US" dirty="0" smtClean="0"/>
              <a:t>Tangible goods: technology, letters, software, or packages</a:t>
            </a:r>
          </a:p>
          <a:p>
            <a:r>
              <a:rPr lang="en-US" dirty="0" smtClean="0"/>
              <a:t>Communication: email and phone conversations</a:t>
            </a:r>
          </a:p>
          <a:p>
            <a:r>
              <a:rPr lang="en-US" dirty="0" smtClean="0"/>
              <a:t>International travel</a:t>
            </a:r>
          </a:p>
          <a:p>
            <a:endParaRPr lang="en-US" dirty="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590800"/>
            <a:ext cx="8229600" cy="1143000"/>
          </a:xfrm>
        </p:spPr>
        <p:txBody>
          <a:bodyPr/>
          <a:lstStyle/>
          <a:p>
            <a:pPr algn="ctr"/>
            <a:r>
              <a:rPr lang="en-US" dirty="0" smtClean="0"/>
              <a:t>Questions? </a:t>
            </a:r>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153400" cy="1143000"/>
          </a:xfrm>
        </p:spPr>
        <p:txBody>
          <a:bodyPr/>
          <a:lstStyle/>
          <a:p>
            <a:pPr algn="ctr"/>
            <a:r>
              <a:rPr lang="en-US" dirty="0" smtClean="0"/>
              <a:t>Definitions</a:t>
            </a:r>
            <a:endParaRPr lang="en-US" dirty="0"/>
          </a:p>
        </p:txBody>
      </p:sp>
      <p:sp>
        <p:nvSpPr>
          <p:cNvPr id="3" name="Content Placeholder 2"/>
          <p:cNvSpPr>
            <a:spLocks noGrp="1"/>
          </p:cNvSpPr>
          <p:nvPr>
            <p:ph idx="1"/>
          </p:nvPr>
        </p:nvSpPr>
        <p:spPr/>
        <p:txBody>
          <a:bodyPr/>
          <a:lstStyle/>
          <a:p>
            <a:pPr marL="342900" lvl="1" indent="-342900"/>
            <a:r>
              <a:rPr lang="en-US" dirty="0" smtClean="0"/>
              <a:t>“U.S. Person”-Any person who is a citizen of the United States, a lawful permanent resident alien of the United States, a refugee or someone here under amnesty.</a:t>
            </a:r>
          </a:p>
          <a:p>
            <a:r>
              <a:rPr lang="en-US" dirty="0" smtClean="0"/>
              <a:t>“Foreign National”- Any individual or organization that is not a U.S. person. </a:t>
            </a:r>
          </a:p>
          <a:p>
            <a:r>
              <a:rPr lang="en-US" dirty="0" smtClean="0"/>
              <a:t>“Technology Control Plan”-Plan used to manage Export Control restrictions during research project. </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“Deemed Export”</a:t>
            </a:r>
            <a:endParaRPr lang="en-US" dirty="0"/>
          </a:p>
        </p:txBody>
      </p:sp>
      <p:sp>
        <p:nvSpPr>
          <p:cNvPr id="3" name="Content Placeholder 2"/>
          <p:cNvSpPr>
            <a:spLocks noGrp="1"/>
          </p:cNvSpPr>
          <p:nvPr>
            <p:ph idx="1"/>
          </p:nvPr>
        </p:nvSpPr>
        <p:spPr>
          <a:xfrm>
            <a:off x="533400" y="1905000"/>
            <a:ext cx="8153400" cy="3733800"/>
          </a:xfrm>
        </p:spPr>
        <p:txBody>
          <a:bodyPr/>
          <a:lstStyle/>
          <a:p>
            <a:r>
              <a:rPr lang="en-US" dirty="0" smtClean="0"/>
              <a:t>“Deemed Export”- Discussion with a “Foreign National” or providing them access to controlled research within the borders of the United States. </a:t>
            </a:r>
          </a:p>
          <a:p>
            <a:pPr lvl="1">
              <a:buNone/>
            </a:pPr>
            <a:endParaRPr lang="en-US" dirty="0" smtClean="0"/>
          </a:p>
          <a:p>
            <a:pPr>
              <a:buNone/>
            </a:pPr>
            <a:endParaRPr lang="en-US" dirty="0" smtClean="0"/>
          </a:p>
          <a:p>
            <a:pPr>
              <a:buNone/>
            </a:pPr>
            <a:endParaRPr lang="en-US" dirty="0" smtClean="0"/>
          </a:p>
          <a:p>
            <a:endParaRPr lang="en-US" dirty="0" smtClean="0"/>
          </a:p>
          <a:p>
            <a:endParaRPr lang="en-US" dirty="0" smtClean="0"/>
          </a:p>
          <a:p>
            <a:endParaRPr lang="en-US"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Regulated by 3 federal agencies:</a:t>
            </a:r>
            <a:endParaRPr lang="en-US" dirty="0"/>
          </a:p>
        </p:txBody>
      </p:sp>
      <p:sp>
        <p:nvSpPr>
          <p:cNvPr id="3" name="Content Placeholder 2"/>
          <p:cNvSpPr>
            <a:spLocks noGrp="1"/>
          </p:cNvSpPr>
          <p:nvPr>
            <p:ph idx="1"/>
          </p:nvPr>
        </p:nvSpPr>
        <p:spPr/>
        <p:txBody>
          <a:bodyPr>
            <a:normAutofit fontScale="92500" lnSpcReduction="10000"/>
          </a:bodyPr>
          <a:lstStyle/>
          <a:p>
            <a:r>
              <a:rPr lang="en-US" sz="4000" dirty="0" smtClean="0"/>
              <a:t>Department of Commerce </a:t>
            </a:r>
          </a:p>
          <a:p>
            <a:pPr>
              <a:buNone/>
            </a:pPr>
            <a:endParaRPr lang="en-US" sz="4000" dirty="0" smtClean="0"/>
          </a:p>
          <a:p>
            <a:r>
              <a:rPr lang="en-US" sz="4000" dirty="0" smtClean="0"/>
              <a:t>Department of State</a:t>
            </a:r>
          </a:p>
          <a:p>
            <a:pPr>
              <a:buNone/>
            </a:pPr>
            <a:endParaRPr lang="en-US" sz="4000" dirty="0" smtClean="0"/>
          </a:p>
          <a:p>
            <a:r>
              <a:rPr lang="en-US" sz="4000" dirty="0" smtClean="0"/>
              <a:t>Department of the Treasury </a:t>
            </a:r>
            <a:endParaRPr lang="en-US" sz="4000"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Department of Commerce</a:t>
            </a:r>
            <a:endParaRPr lang="en-US" dirty="0"/>
          </a:p>
        </p:txBody>
      </p:sp>
      <p:sp>
        <p:nvSpPr>
          <p:cNvPr id="3" name="Content Placeholder 2"/>
          <p:cNvSpPr>
            <a:spLocks noGrp="1"/>
          </p:cNvSpPr>
          <p:nvPr>
            <p:ph idx="1"/>
          </p:nvPr>
        </p:nvSpPr>
        <p:spPr/>
        <p:txBody>
          <a:bodyPr/>
          <a:lstStyle/>
          <a:p>
            <a:r>
              <a:rPr lang="en-US" dirty="0" smtClean="0"/>
              <a:t>Export Administration Regulations (EAR) </a:t>
            </a:r>
          </a:p>
          <a:p>
            <a:r>
              <a:rPr lang="en-US" dirty="0" smtClean="0"/>
              <a:t>15 CFR 730-774</a:t>
            </a:r>
          </a:p>
          <a:p>
            <a:r>
              <a:rPr lang="en-US" dirty="0" smtClean="0"/>
              <a:t>“Dual-use” items- commercial goods, services, and technologies that also have military or proliferation possibilities. (i.e. GPS, UAV) </a:t>
            </a:r>
          </a:p>
          <a:p>
            <a:r>
              <a:rPr lang="en-US" dirty="0" smtClean="0"/>
              <a:t>Maintain Commerce Control List</a:t>
            </a:r>
            <a:endParaRPr 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Department of State </a:t>
            </a:r>
            <a:endParaRPr lang="en-US" dirty="0"/>
          </a:p>
        </p:txBody>
      </p:sp>
      <p:sp>
        <p:nvSpPr>
          <p:cNvPr id="3" name="Content Placeholder 2"/>
          <p:cNvSpPr>
            <a:spLocks noGrp="1"/>
          </p:cNvSpPr>
          <p:nvPr>
            <p:ph idx="1"/>
          </p:nvPr>
        </p:nvSpPr>
        <p:spPr/>
        <p:txBody>
          <a:bodyPr/>
          <a:lstStyle/>
          <a:p>
            <a:r>
              <a:rPr lang="en-US" dirty="0" smtClean="0"/>
              <a:t>International Traffic in Arms Regulations (ITAR) </a:t>
            </a:r>
          </a:p>
          <a:p>
            <a:r>
              <a:rPr lang="en-US" dirty="0" smtClean="0"/>
              <a:t>22 CFR 120-130</a:t>
            </a:r>
          </a:p>
          <a:p>
            <a:r>
              <a:rPr lang="en-US" dirty="0" smtClean="0"/>
              <a:t>Defense items-products specifically designed for military applications (i.e. missiles)</a:t>
            </a:r>
          </a:p>
          <a:p>
            <a:r>
              <a:rPr lang="en-US" dirty="0" smtClean="0"/>
              <a:t>Maintain Munitions list</a:t>
            </a:r>
          </a:p>
          <a:p>
            <a:pPr lvl="1"/>
            <a:r>
              <a:rPr lang="en-US" dirty="0" smtClean="0"/>
              <a:t>Recently updated category XV</a:t>
            </a:r>
          </a:p>
          <a:p>
            <a:pPr>
              <a:buFont typeface="Arial" panose="020B0604020202020204" pitchFamily="34" charset="0"/>
              <a:buChar char="•"/>
            </a:pPr>
            <a:r>
              <a:rPr lang="en-US" dirty="0" smtClean="0"/>
              <a:t>“Defense Services” </a:t>
            </a:r>
            <a:endParaRPr lang="en-US"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Department of the Treasury</a:t>
            </a:r>
            <a:endParaRPr lang="en-US" dirty="0"/>
          </a:p>
        </p:txBody>
      </p:sp>
      <p:sp>
        <p:nvSpPr>
          <p:cNvPr id="3" name="Content Placeholder 2"/>
          <p:cNvSpPr>
            <a:spLocks noGrp="1"/>
          </p:cNvSpPr>
          <p:nvPr>
            <p:ph idx="1"/>
          </p:nvPr>
        </p:nvSpPr>
        <p:spPr>
          <a:xfrm>
            <a:off x="609600" y="1905000"/>
            <a:ext cx="8153400" cy="3733800"/>
          </a:xfrm>
        </p:spPr>
        <p:txBody>
          <a:bodyPr/>
          <a:lstStyle/>
          <a:p>
            <a:r>
              <a:rPr lang="en-US" dirty="0" smtClean="0"/>
              <a:t>Office of Foreign Assets Control (OFAC) </a:t>
            </a:r>
          </a:p>
          <a:p>
            <a:pPr lvl="0"/>
            <a:r>
              <a:rPr lang="en-US" dirty="0" smtClean="0"/>
              <a:t>31 CFR 500-599</a:t>
            </a:r>
          </a:p>
          <a:p>
            <a:r>
              <a:rPr lang="en-US" dirty="0" smtClean="0"/>
              <a:t>Regulates countries, organizations, and individuals. Targets terrorists, drug traffickers, WMD proliferators, human rights violators, anti-boycott and narcotics (i.e.  Marion, IL golf course, )   </a:t>
            </a:r>
          </a:p>
          <a:p>
            <a:r>
              <a:rPr lang="en-US" dirty="0" smtClean="0"/>
              <a:t>Maintain sanction lists for the above groups </a:t>
            </a:r>
            <a:endParaRPr lang="en-US"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Export restricted and embargoed countries</a:t>
            </a:r>
            <a:endParaRPr lang="en-US" dirty="0"/>
          </a:p>
        </p:txBody>
      </p:sp>
      <p:sp>
        <p:nvSpPr>
          <p:cNvPr id="3" name="Content Placeholder 2"/>
          <p:cNvSpPr>
            <a:spLocks noGrp="1"/>
          </p:cNvSpPr>
          <p:nvPr>
            <p:ph idx="1"/>
          </p:nvPr>
        </p:nvSpPr>
        <p:spPr/>
        <p:txBody>
          <a:bodyPr>
            <a:normAutofit/>
          </a:bodyPr>
          <a:lstStyle/>
          <a:p>
            <a:r>
              <a:rPr lang="en-US" dirty="0" smtClean="0"/>
              <a:t>All three federal agencies maintain lists of restricted and embargoed countries </a:t>
            </a:r>
          </a:p>
          <a:p>
            <a:r>
              <a:rPr lang="en-US" dirty="0" smtClean="0"/>
              <a:t>Comprehensive Sanctioned Countries T-5 (Cuba, Iran,, N. Korea, Syria, Sudan) </a:t>
            </a:r>
          </a:p>
          <a:p>
            <a:r>
              <a:rPr lang="en-US" dirty="0" smtClean="0"/>
              <a:t>Most countries have commodity or information exchange specially restricted (i.e. China, Russia) </a:t>
            </a:r>
          </a:p>
          <a:p>
            <a:pPr>
              <a:buNone/>
            </a:pPr>
            <a:endParaRPr lang="en-US" dirty="0" smtClean="0"/>
          </a:p>
          <a:p>
            <a:endParaRPr lang="en-US"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3">
      <a:dk1>
        <a:srgbClr val="FFFFFF"/>
      </a:dk1>
      <a:lt1>
        <a:srgbClr val="FFFFFF"/>
      </a:lt1>
      <a:dk2>
        <a:srgbClr val="FFD000"/>
      </a:dk2>
      <a:lt2>
        <a:srgbClr val="002765"/>
      </a:lt2>
      <a:accent1>
        <a:srgbClr val="1B9AD5"/>
      </a:accent1>
      <a:accent2>
        <a:srgbClr val="002765"/>
      </a:accent2>
      <a:accent3>
        <a:srgbClr val="FFFFFF"/>
      </a:accent3>
      <a:accent4>
        <a:srgbClr val="DADADA"/>
      </a:accent4>
      <a:accent5>
        <a:srgbClr val="ABCAE7"/>
      </a:accent5>
      <a:accent6>
        <a:srgbClr val="00225B"/>
      </a:accent6>
      <a:hlink>
        <a:srgbClr val="004B97"/>
      </a:hlink>
      <a:folHlink>
        <a:srgbClr val="BCAC9F"/>
      </a:folHlink>
    </a:clrScheme>
    <a:fontScheme name="Blank Presentation">
      <a:majorFont>
        <a:latin typeface="Garamond"/>
        <a:ea typeface="Osaka"/>
        <a:cs typeface=""/>
      </a:majorFont>
      <a:minorFont>
        <a:latin typeface="Garamond"/>
        <a:ea typeface="Osaka"/>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Helvetica" pitchFamily="28" charset="0"/>
            <a:ea typeface="ＭＳ Ｐゴシック" pitchFamily="2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Helvetica" pitchFamily="28" charset="0"/>
            <a:ea typeface="ＭＳ Ｐゴシック" pitchFamily="28"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FFFFFF"/>
        </a:dk1>
        <a:lt1>
          <a:srgbClr val="FFFFFF"/>
        </a:lt1>
        <a:dk2>
          <a:srgbClr val="FFD000"/>
        </a:dk2>
        <a:lt2>
          <a:srgbClr val="002765"/>
        </a:lt2>
        <a:accent1>
          <a:srgbClr val="1B9AD5"/>
        </a:accent1>
        <a:accent2>
          <a:srgbClr val="002765"/>
        </a:accent2>
        <a:accent3>
          <a:srgbClr val="FFFFFF"/>
        </a:accent3>
        <a:accent4>
          <a:srgbClr val="DADADA"/>
        </a:accent4>
        <a:accent5>
          <a:srgbClr val="ABCAE7"/>
        </a:accent5>
        <a:accent6>
          <a:srgbClr val="00225B"/>
        </a:accent6>
        <a:hlink>
          <a:srgbClr val="004B97"/>
        </a:hlink>
        <a:folHlink>
          <a:srgbClr val="BCAC9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HorzBlend - PC[1]</Template>
  <TotalTime>7820</TotalTime>
  <Words>774</Words>
  <Application>Microsoft Office PowerPoint</Application>
  <PresentationFormat>On-screen Show (4:3)</PresentationFormat>
  <Paragraphs>113</Paragraphs>
  <Slides>20</Slides>
  <Notes>5</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Blank Presentation</vt:lpstr>
      <vt:lpstr>Export Controls</vt:lpstr>
      <vt:lpstr>Export Controls</vt:lpstr>
      <vt:lpstr>Definitions</vt:lpstr>
      <vt:lpstr>“Deemed Export”</vt:lpstr>
      <vt:lpstr>Regulated by 3 federal agencies:</vt:lpstr>
      <vt:lpstr>Department of Commerce</vt:lpstr>
      <vt:lpstr>Department of State </vt:lpstr>
      <vt:lpstr>Department of the Treasury</vt:lpstr>
      <vt:lpstr>Export restricted and embargoed countries</vt:lpstr>
      <vt:lpstr>Exclusions</vt:lpstr>
      <vt:lpstr>Fundamental Research Exclusion</vt:lpstr>
      <vt:lpstr>Educational </vt:lpstr>
      <vt:lpstr>Bona Fide Employee</vt:lpstr>
      <vt:lpstr>Licenses </vt:lpstr>
      <vt:lpstr>Areas of Concern for SLU </vt:lpstr>
      <vt:lpstr>Travel </vt:lpstr>
      <vt:lpstr>Penalties for Violations</vt:lpstr>
      <vt:lpstr>Examples of Violations</vt:lpstr>
      <vt:lpstr>Contact information</vt:lpstr>
      <vt:lpstr>Questions? </vt:lpstr>
    </vt:vector>
  </TitlesOfParts>
  <Company>Saint Louis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Export Controls</dc:title>
  <dc:creator>mreeves8</dc:creator>
  <cp:lastModifiedBy>Michael A. Reeves</cp:lastModifiedBy>
  <cp:revision>417</cp:revision>
  <dcterms:created xsi:type="dcterms:W3CDTF">2010-02-12T15:25:54Z</dcterms:created>
  <dcterms:modified xsi:type="dcterms:W3CDTF">2014-08-06T13:32:17Z</dcterms:modified>
</cp:coreProperties>
</file>