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74" r:id="rId2"/>
    <p:sldMasterId id="2147483722" r:id="rId3"/>
    <p:sldMasterId id="2147483770" r:id="rId4"/>
    <p:sldMasterId id="2147483782" r:id="rId5"/>
  </p:sldMasterIdLst>
  <p:notesMasterIdLst>
    <p:notesMasterId r:id="rId54"/>
  </p:notesMasterIdLst>
  <p:handoutMasterIdLst>
    <p:handoutMasterId r:id="rId55"/>
  </p:handoutMasterIdLst>
  <p:sldIdLst>
    <p:sldId id="314" r:id="rId6"/>
    <p:sldId id="310" r:id="rId7"/>
    <p:sldId id="324" r:id="rId8"/>
    <p:sldId id="326" r:id="rId9"/>
    <p:sldId id="354" r:id="rId10"/>
    <p:sldId id="355" r:id="rId11"/>
    <p:sldId id="346" r:id="rId12"/>
    <p:sldId id="347" r:id="rId13"/>
    <p:sldId id="348" r:id="rId14"/>
    <p:sldId id="349" r:id="rId15"/>
    <p:sldId id="350" r:id="rId16"/>
    <p:sldId id="330" r:id="rId17"/>
    <p:sldId id="332" r:id="rId18"/>
    <p:sldId id="333" r:id="rId19"/>
    <p:sldId id="334" r:id="rId20"/>
    <p:sldId id="335" r:id="rId21"/>
    <p:sldId id="336" r:id="rId22"/>
    <p:sldId id="356" r:id="rId23"/>
    <p:sldId id="323" r:id="rId24"/>
    <p:sldId id="318" r:id="rId25"/>
    <p:sldId id="320" r:id="rId26"/>
    <p:sldId id="321" r:id="rId27"/>
    <p:sldId id="322" r:id="rId28"/>
    <p:sldId id="317" r:id="rId29"/>
    <p:sldId id="328" r:id="rId30"/>
    <p:sldId id="316" r:id="rId31"/>
    <p:sldId id="337" r:id="rId32"/>
    <p:sldId id="338" r:id="rId33"/>
    <p:sldId id="339" r:id="rId34"/>
    <p:sldId id="340" r:id="rId35"/>
    <p:sldId id="341" r:id="rId36"/>
    <p:sldId id="342" r:id="rId37"/>
    <p:sldId id="343" r:id="rId38"/>
    <p:sldId id="344" r:id="rId39"/>
    <p:sldId id="345" r:id="rId40"/>
    <p:sldId id="327" r:id="rId41"/>
    <p:sldId id="365" r:id="rId42"/>
    <p:sldId id="366" r:id="rId43"/>
    <p:sldId id="361" r:id="rId44"/>
    <p:sldId id="364" r:id="rId45"/>
    <p:sldId id="363" r:id="rId46"/>
    <p:sldId id="362" r:id="rId47"/>
    <p:sldId id="357" r:id="rId48"/>
    <p:sldId id="256" r:id="rId49"/>
    <p:sldId id="360" r:id="rId50"/>
    <p:sldId id="358" r:id="rId51"/>
    <p:sldId id="359" r:id="rId52"/>
    <p:sldId id="315" r:id="rId53"/>
  </p:sldIdLst>
  <p:sldSz cx="9144000" cy="6858000" type="screen4x3"/>
  <p:notesSz cx="69738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AA4D41-048F-A94C-A321-8E33C40A0504}">
          <p14:sldIdLst>
            <p14:sldId id="314"/>
            <p14:sldId id="310"/>
            <p14:sldId id="324"/>
            <p14:sldId id="326"/>
            <p14:sldId id="354"/>
            <p14:sldId id="355"/>
            <p14:sldId id="346"/>
            <p14:sldId id="347"/>
            <p14:sldId id="348"/>
            <p14:sldId id="349"/>
            <p14:sldId id="350"/>
            <p14:sldId id="330"/>
            <p14:sldId id="332"/>
            <p14:sldId id="333"/>
            <p14:sldId id="334"/>
            <p14:sldId id="335"/>
            <p14:sldId id="336"/>
            <p14:sldId id="356"/>
            <p14:sldId id="323"/>
            <p14:sldId id="318"/>
            <p14:sldId id="320"/>
            <p14:sldId id="321"/>
            <p14:sldId id="322"/>
            <p14:sldId id="317"/>
            <p14:sldId id="328"/>
            <p14:sldId id="316"/>
            <p14:sldId id="337"/>
            <p14:sldId id="338"/>
            <p14:sldId id="339"/>
            <p14:sldId id="340"/>
            <p14:sldId id="341"/>
            <p14:sldId id="342"/>
            <p14:sldId id="343"/>
            <p14:sldId id="344"/>
            <p14:sldId id="345"/>
            <p14:sldId id="327"/>
            <p14:sldId id="365"/>
            <p14:sldId id="366"/>
            <p14:sldId id="361"/>
            <p14:sldId id="364"/>
            <p14:sldId id="363"/>
            <p14:sldId id="362"/>
            <p14:sldId id="357"/>
            <p14:sldId id="256"/>
            <p14:sldId id="360"/>
            <p14:sldId id="358"/>
            <p14:sldId id="359"/>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Winet-Fleer" initials="JWF" lastIdx="3" clrIdx="0">
    <p:extLst>
      <p:ext uri="{19B8F6BF-5375-455C-9EA6-DF929625EA0E}">
        <p15:presenceInfo xmlns:p15="http://schemas.microsoft.com/office/powerpoint/2012/main" userId="S::jessica.winetfleer@slu.edu::d2d81a49-845d-409e-99d1-d324c3c851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369" autoAdjust="0"/>
  </p:normalViewPr>
  <p:slideViewPr>
    <p:cSldViewPr snapToGrid="0" snapToObjects="1">
      <p:cViewPr varScale="1">
        <p:scale>
          <a:sx n="95" d="100"/>
          <a:sy n="95" d="100"/>
        </p:scale>
        <p:origin x="942"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6" d="100"/>
          <a:sy n="56"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8T14:09:39.991" idx="2">
    <p:pos x="10" y="10"/>
    <p:text>Tammy will share screen at the end of this slide.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600" cy="461963"/>
          </a:xfrm>
          <a:prstGeom prst="rect">
            <a:avLst/>
          </a:prstGeom>
        </p:spPr>
        <p:txBody>
          <a:bodyPr vert="horz" lIns="91404" tIns="45702" rIns="91404" bIns="45702" rtlCol="0"/>
          <a:lstStyle>
            <a:lvl1pPr algn="l">
              <a:defRPr sz="1200"/>
            </a:lvl1pPr>
          </a:lstStyle>
          <a:p>
            <a:endParaRPr lang="en-US" dirty="0"/>
          </a:p>
        </p:txBody>
      </p:sp>
      <p:sp>
        <p:nvSpPr>
          <p:cNvPr id="3" name="Date Placeholder 2"/>
          <p:cNvSpPr>
            <a:spLocks noGrp="1"/>
          </p:cNvSpPr>
          <p:nvPr>
            <p:ph type="dt" sz="quarter" idx="1"/>
          </p:nvPr>
        </p:nvSpPr>
        <p:spPr>
          <a:xfrm>
            <a:off x="3949701" y="0"/>
            <a:ext cx="3022600" cy="461963"/>
          </a:xfrm>
          <a:prstGeom prst="rect">
            <a:avLst/>
          </a:prstGeom>
        </p:spPr>
        <p:txBody>
          <a:bodyPr vert="horz" lIns="91404" tIns="45702" rIns="91404" bIns="45702" rtlCol="0"/>
          <a:lstStyle>
            <a:lvl1pPr algn="r">
              <a:defRPr sz="1200"/>
            </a:lvl1pPr>
          </a:lstStyle>
          <a:p>
            <a:fld id="{A61B9FC3-8090-44C8-9344-1323B4B056BE}" type="datetimeFigureOut">
              <a:rPr lang="en-US" smtClean="0"/>
              <a:t>9/9/2021</a:t>
            </a:fld>
            <a:endParaRPr lang="en-US" dirty="0"/>
          </a:p>
        </p:txBody>
      </p:sp>
      <p:sp>
        <p:nvSpPr>
          <p:cNvPr id="4" name="Footer Placeholder 3"/>
          <p:cNvSpPr>
            <a:spLocks noGrp="1"/>
          </p:cNvSpPr>
          <p:nvPr>
            <p:ph type="ftr" sz="quarter" idx="2"/>
          </p:nvPr>
        </p:nvSpPr>
        <p:spPr>
          <a:xfrm>
            <a:off x="0" y="8772525"/>
            <a:ext cx="3022600" cy="461963"/>
          </a:xfrm>
          <a:prstGeom prst="rect">
            <a:avLst/>
          </a:prstGeom>
        </p:spPr>
        <p:txBody>
          <a:bodyPr vert="horz" lIns="91404" tIns="45702" rIns="91404" bIns="45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49701" y="8772525"/>
            <a:ext cx="3022600" cy="461963"/>
          </a:xfrm>
          <a:prstGeom prst="rect">
            <a:avLst/>
          </a:prstGeom>
        </p:spPr>
        <p:txBody>
          <a:bodyPr vert="horz" lIns="91404" tIns="45702" rIns="91404" bIns="45702" rtlCol="0" anchor="b"/>
          <a:lstStyle>
            <a:lvl1pPr algn="r">
              <a:defRPr sz="1200"/>
            </a:lvl1pPr>
          </a:lstStyle>
          <a:p>
            <a:fld id="{6961EA72-637A-4450-A889-C384243319D0}" type="slidenum">
              <a:rPr lang="en-US" smtClean="0"/>
              <a:t>‹#›</a:t>
            </a:fld>
            <a:endParaRPr lang="en-US" dirty="0"/>
          </a:p>
        </p:txBody>
      </p:sp>
    </p:spTree>
    <p:extLst>
      <p:ext uri="{BB962C8B-B14F-4D97-AF65-F5344CB8AC3E}">
        <p14:creationId xmlns:p14="http://schemas.microsoft.com/office/powerpoint/2010/main" val="383875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553" tIns="46278" rIns="92553" bIns="46278" rtlCol="0"/>
          <a:lstStyle>
            <a:lvl1pPr algn="l">
              <a:defRPr sz="1200"/>
            </a:lvl1pPr>
          </a:lstStyle>
          <a:p>
            <a:endParaRPr lang="en-US" dirty="0"/>
          </a:p>
        </p:txBody>
      </p:sp>
      <p:sp>
        <p:nvSpPr>
          <p:cNvPr id="3" name="Date Placeholder 2"/>
          <p:cNvSpPr>
            <a:spLocks noGrp="1"/>
          </p:cNvSpPr>
          <p:nvPr>
            <p:ph type="dt" idx="1"/>
          </p:nvPr>
        </p:nvSpPr>
        <p:spPr>
          <a:xfrm>
            <a:off x="3950257" y="0"/>
            <a:ext cx="3022018" cy="461804"/>
          </a:xfrm>
          <a:prstGeom prst="rect">
            <a:avLst/>
          </a:prstGeom>
        </p:spPr>
        <p:txBody>
          <a:bodyPr vert="horz" lIns="92553" tIns="46278" rIns="92553" bIns="46278" rtlCol="0"/>
          <a:lstStyle>
            <a:lvl1pPr algn="r">
              <a:defRPr sz="1200"/>
            </a:lvl1pPr>
          </a:lstStyle>
          <a:p>
            <a:fld id="{D2160CCA-A444-4468-99BC-CE254823CE38}" type="datetimeFigureOut">
              <a:rPr lang="en-US" smtClean="0"/>
              <a:t>9/9/2021</a:t>
            </a:fld>
            <a:endParaRPr lang="en-US" dirty="0"/>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553" tIns="46278" rIns="92553" bIns="46278" rtlCol="0" anchor="ctr"/>
          <a:lstStyle/>
          <a:p>
            <a:endParaRPr lang="en-US" dirty="0"/>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553" tIns="46278" rIns="92553" bIns="462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22018" cy="461804"/>
          </a:xfrm>
          <a:prstGeom prst="rect">
            <a:avLst/>
          </a:prstGeom>
        </p:spPr>
        <p:txBody>
          <a:bodyPr vert="horz" lIns="92553" tIns="46278" rIns="92553" bIns="462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0257" y="8772668"/>
            <a:ext cx="3022018" cy="461804"/>
          </a:xfrm>
          <a:prstGeom prst="rect">
            <a:avLst/>
          </a:prstGeom>
        </p:spPr>
        <p:txBody>
          <a:bodyPr vert="horz" lIns="92553" tIns="46278" rIns="92553" bIns="46278" rtlCol="0" anchor="b"/>
          <a:lstStyle>
            <a:lvl1pPr algn="r">
              <a:defRPr sz="1200"/>
            </a:lvl1pPr>
          </a:lstStyle>
          <a:p>
            <a:fld id="{15343B63-0310-4AA6-AB64-7BEBC5828A71}" type="slidenum">
              <a:rPr lang="en-US" smtClean="0"/>
              <a:t>‹#›</a:t>
            </a:fld>
            <a:endParaRPr lang="en-US" dirty="0"/>
          </a:p>
        </p:txBody>
      </p:sp>
    </p:spTree>
    <p:extLst>
      <p:ext uri="{BB962C8B-B14F-4D97-AF65-F5344CB8AC3E}">
        <p14:creationId xmlns:p14="http://schemas.microsoft.com/office/powerpoint/2010/main" val="367618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0390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86671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2494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1712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6890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7153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8057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6318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5933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5644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19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8710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42392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735343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84772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34442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7551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54237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0447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37267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871166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50961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29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1516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02685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7889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60647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57811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29246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54625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29191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7753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73131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13969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39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1740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16816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74222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21267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224663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01567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04438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06814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55975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48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9543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6167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2389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8043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7070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692150"/>
            <a:ext cx="4618038" cy="3463925"/>
          </a:xfrm>
        </p:spPr>
      </p:sp>
      <p:sp>
        <p:nvSpPr>
          <p:cNvPr id="4" name="Slide Number Placeholder 3"/>
          <p:cNvSpPr>
            <a:spLocks noGrp="1"/>
          </p:cNvSpPr>
          <p:nvPr>
            <p:ph type="sldNum" sz="quarter" idx="10"/>
          </p:nvPr>
        </p:nvSpPr>
        <p:spPr/>
        <p:txBody>
          <a:bodyPr/>
          <a:lstStyle/>
          <a:p>
            <a:fld id="{15343B63-0310-4AA6-AB64-7BEBC5828A71}" type="slidenum">
              <a:rPr lang="en-US" smtClean="0">
                <a:solidFill>
                  <a:prstClr val="black"/>
                </a:solidFill>
              </a:rPr>
              <a:pPr/>
              <a:t>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0666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0CD135-7791-4D72-82AD-097595220CB6}"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97249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FF3667-4977-4F33-842E-E8FAF3E4C5D5}"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14415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B4DD9-2EDE-4C3A-9F96-F483A38E257D}"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36615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D6BAC3-9846-4C7C-B547-1FFC207F46E7}"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439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BEB85-81D9-4C86-A948-E769799E2A6F}"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64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F4864-3D6A-426C-91BE-0DEFFF2C858D}"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880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4B557-E306-437D-AF5F-D9FF61755E54}"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55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3ACFC9-1BA0-4319-82B3-F1AB1D1F2F20}" type="datetime1">
              <a:rPr lang="en-US" smtClean="0">
                <a:solidFill>
                  <a:prstClr val="black">
                    <a:tint val="75000"/>
                  </a:prstClr>
                </a:solidFill>
              </a:rPr>
              <a:t>9/9/2021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370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44E13-0DA9-4625-9A9F-BE634CCA2F95}" type="datetime1">
              <a:rPr lang="en-US" smtClean="0">
                <a:solidFill>
                  <a:prstClr val="black">
                    <a:tint val="75000"/>
                  </a:prstClr>
                </a:solidFill>
              </a:rPr>
              <a:t>9/9/2021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1580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850F2-8E20-4E06-88B0-296AE1BBF6E8}" type="datetime1">
              <a:rPr lang="en-US" smtClean="0">
                <a:solidFill>
                  <a:prstClr val="black">
                    <a:tint val="75000"/>
                  </a:prstClr>
                </a:solidFill>
              </a:rPr>
              <a:t>9/9/2021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2892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B721DC-F4B9-4FA8-8618-9E1F677934EA}"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781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E3DB6-DA1D-419C-B2F8-79DD1201C3DB}"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53823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75F9B-4A4A-42F5-993C-6821E20CA2BF}"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117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6C5C8-5A5F-43EC-9BC6-C2B42AC3E790}"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92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4D928-E533-4795-96BE-3A16E41A3993}"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422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B2B614-1577-4F8C-8127-6BEF12061C0C}"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0686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EB693-4777-4197-A5B5-38D94E429C4B}"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595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E3946-C0EA-4957-A02E-94BDFC354A22}"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8585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457968-F811-42E8-8483-542834CF5909}"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367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3B9DA9-1E35-4C53-BB79-26FD155E12FD}" type="datetime1">
              <a:rPr lang="en-US" smtClean="0">
                <a:solidFill>
                  <a:prstClr val="black">
                    <a:tint val="75000"/>
                  </a:prstClr>
                </a:solidFill>
              </a:rPr>
              <a:t>9/9/2021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4328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6A5B27-E8D4-4CF4-84EF-ABC452EFE209}" type="datetime1">
              <a:rPr lang="en-US" smtClean="0">
                <a:solidFill>
                  <a:prstClr val="black">
                    <a:tint val="75000"/>
                  </a:prstClr>
                </a:solidFill>
              </a:rPr>
              <a:t>9/9/2021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144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BE389-18D7-4D2D-8B03-F2C872CEE956}" type="datetime1">
              <a:rPr lang="en-US" smtClean="0">
                <a:solidFill>
                  <a:prstClr val="black">
                    <a:tint val="75000"/>
                  </a:prstClr>
                </a:solidFill>
              </a:rPr>
              <a:t>9/9/2021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86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A5DE6-2F86-4A2F-AC7A-E4A678BB2060}" type="datetime1">
              <a:rPr lang="en-US" smtClean="0"/>
              <a:t>9/9/2021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3932440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A9EA7F-48CA-40D0-BD32-80FAB0B7D4C1}"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7834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6D33A9-FCA0-4E91-95EC-D28776EDA5FF}"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1035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602722-CD3A-4503-9D6C-5C25930BB258}"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9467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C0686-5217-4498-B74E-A4A1837DC5F4}"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346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AFF677-F51D-4781-A56E-73B19697D600}"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0166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81486-5DC9-4F4B-8B40-F2F79A5F8428}"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203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58F6E-11B0-4EC6-9DCD-03E7DD78100E}"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23950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1D28DD-C8CB-4209-8F39-591813AA5DB3}"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1537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DBEDA7-AE47-4501-BCAA-601D9E7480CE}" type="datetime1">
              <a:rPr lang="en-US" smtClean="0">
                <a:solidFill>
                  <a:prstClr val="black">
                    <a:tint val="75000"/>
                  </a:prstClr>
                </a:solidFill>
              </a:rPr>
              <a:t>9/9/2021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955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A3267A-AB2F-4CAF-83EB-A59EAFF166A7}" type="datetime1">
              <a:rPr lang="en-US" smtClean="0">
                <a:solidFill>
                  <a:prstClr val="black">
                    <a:tint val="75000"/>
                  </a:prstClr>
                </a:solidFill>
              </a:rPr>
              <a:t>9/9/2021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89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27C7C3-7DA4-42B8-8632-00629D477F7A}"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236622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DCC10-E192-4087-8728-B823338168C7}" type="datetime1">
              <a:rPr lang="en-US" smtClean="0">
                <a:solidFill>
                  <a:prstClr val="black">
                    <a:tint val="75000"/>
                  </a:prstClr>
                </a:solidFill>
              </a:rPr>
              <a:t>9/9/2021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868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CD99BC-CED8-4315-909E-D73F0BB234E6}"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0533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76428-1D6A-45C6-B5DF-1ACED6DD4F0D}"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2669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4BDBBF-AB7F-4B24-BE7D-2946BEFC7D96}"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018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43E94-4085-422C-B98D-365813C970F8}"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120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D56F3D-F758-4E79-8355-0E17F2970E9A}"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596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8657F4-B33E-4F59-BC0B-AB2D5DB8BA60}"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73759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CAA22-65BD-4EA7-9D69-00168072BA2F}"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0582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A24635-F4F6-4D8A-8BDD-F6CFDC8484D5}"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1685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864B50-3FDF-4809-8C68-9003425331F1}" type="datetime1">
              <a:rPr lang="en-US" smtClean="0">
                <a:solidFill>
                  <a:prstClr val="black">
                    <a:tint val="75000"/>
                  </a:prstClr>
                </a:solidFill>
              </a:rPr>
              <a:t>9/9/2021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499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5A097-C3CF-4FF5-AC27-C76068076696}" type="datetime1">
              <a:rPr lang="en-US" smtClean="0"/>
              <a:t>9/9/2021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773961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F2A0BB-0A9A-4407-BFFE-03AFB858E644}" type="datetime1">
              <a:rPr lang="en-US" smtClean="0">
                <a:solidFill>
                  <a:prstClr val="black">
                    <a:tint val="75000"/>
                  </a:prstClr>
                </a:solidFill>
              </a:rPr>
              <a:t>9/9/2021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1652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EDC03-E92B-4B16-A519-0323DAC22E68}" type="datetime1">
              <a:rPr lang="en-US" smtClean="0">
                <a:solidFill>
                  <a:prstClr val="black">
                    <a:tint val="75000"/>
                  </a:prstClr>
                </a:solidFill>
              </a:rPr>
              <a:t>9/9/2021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007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295B75-F786-4AE7-B920-0E734C3FDD43}"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225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6C2FF0-C23B-40C8-BA51-4FB03AB8D976}" type="datetime1">
              <a:rPr lang="en-US" smtClean="0">
                <a:solidFill>
                  <a:prstClr val="black">
                    <a:tint val="75000"/>
                  </a:prstClr>
                </a:solidFill>
              </a:rPr>
              <a:t>9/9/2021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7408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56F9DA-F565-46AD-9538-D33F839224E8}"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5332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CB1622-8E6A-4D5E-A761-5B7E44FF233F}"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2020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chemeClr val="tx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solidFill>
                <a:schemeClr val="tx2"/>
              </a:solidFill>
            </a:endParaRPr>
          </a:p>
        </p:txBody>
      </p:sp>
      <p:sp>
        <p:nvSpPr>
          <p:cNvPr id="11" name="Rectangle 10"/>
          <p:cNvSpPr/>
          <p:nvPr/>
        </p:nvSpPr>
        <p:spPr>
          <a:xfrm>
            <a:off x="76200" y="6044184"/>
            <a:ext cx="89916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Subtitle 8"/>
          <p:cNvSpPr>
            <a:spLocks noGrp="1"/>
          </p:cNvSpPr>
          <p:nvPr>
            <p:ph type="subTitle" idx="1" hasCustomPrompt="1"/>
          </p:nvPr>
        </p:nvSpPr>
        <p:spPr>
          <a:xfrm>
            <a:off x="190500" y="6050040"/>
            <a:ext cx="8763000" cy="707379"/>
          </a:xfrm>
        </p:spPr>
        <p:txBody>
          <a:bodyPr anchor="ctr">
            <a:normAutofit/>
          </a:bodyPr>
          <a:lstStyle>
            <a:lvl1pPr marL="0" indent="0" algn="ctr">
              <a:buNone/>
              <a:defRPr sz="1950" baseline="0">
                <a:solidFill>
                  <a:schemeClr val="bg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dirty="0"/>
              <a:t>Click to Add your College/School/Division Name here</a:t>
            </a:r>
          </a:p>
        </p:txBody>
      </p:sp>
      <p:sp>
        <p:nvSpPr>
          <p:cNvPr id="28" name="Date Placeholder 27"/>
          <p:cNvSpPr>
            <a:spLocks noGrp="1"/>
          </p:cNvSpPr>
          <p:nvPr>
            <p:ph type="dt" sz="half" idx="10"/>
          </p:nvPr>
        </p:nvSpPr>
        <p:spPr>
          <a:xfrm>
            <a:off x="22609" y="228600"/>
            <a:ext cx="2057400" cy="381000"/>
          </a:xfrm>
        </p:spPr>
        <p:txBody>
          <a:bodyPr>
            <a:noAutofit/>
          </a:bodyPr>
          <a:lstStyle>
            <a:lvl1pPr algn="ctr">
              <a:defRPr sz="1500">
                <a:solidFill>
                  <a:srgbClr val="FFFFFF"/>
                </a:solidFill>
              </a:defRPr>
            </a:lvl1pPr>
          </a:lstStyle>
          <a:p>
            <a:fld id="{14F458C0-E4B4-48EF-B63B-418732D9FBA4}" type="datetime1">
              <a:rPr lang="en-US" smtClean="0"/>
              <a:t>9/9/2021</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8FED79B7-7455-4ACD-BD0B-CC77A402785D}" type="slidenum">
              <a:rPr lang="en-US" smtClean="0"/>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6138" y="1371600"/>
            <a:ext cx="2371725" cy="2743200"/>
          </a:xfrm>
          <a:prstGeom prst="rect">
            <a:avLst/>
          </a:prstGeom>
        </p:spPr>
      </p:pic>
    </p:spTree>
    <p:extLst>
      <p:ext uri="{BB962C8B-B14F-4D97-AF65-F5344CB8AC3E}">
        <p14:creationId xmlns:p14="http://schemas.microsoft.com/office/powerpoint/2010/main" val="18128721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803A28-C4FD-440B-8BA8-9174F5609CEE}" type="datetime1">
              <a:rPr lang="en-US" smtClean="0"/>
              <a:t>9/9/2021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82963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898EB-D84F-4D83-927F-777DA0ACE044}" type="datetime1">
              <a:rPr lang="en-US" smtClean="0"/>
              <a:t>9/9/2021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1807617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A396DE-713F-46F1-B1D8-07C42674772A}"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26461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E9249-C81D-4A54-BF11-14B476B6469C}" type="datetime1">
              <a:rPr lang="en-US" smtClean="0"/>
              <a:t>9/9/2021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85298A-5451-C54F-BBDA-CE0945AD835D}" type="slidenum">
              <a:rPr lang="en-US" smtClean="0"/>
              <a:t>‹#›</a:t>
            </a:fld>
            <a:endParaRPr lang="en-US" dirty="0"/>
          </a:p>
        </p:txBody>
      </p:sp>
    </p:spTree>
    <p:extLst>
      <p:ext uri="{BB962C8B-B14F-4D97-AF65-F5344CB8AC3E}">
        <p14:creationId xmlns:p14="http://schemas.microsoft.com/office/powerpoint/2010/main" val="72052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64353-2F07-4BE5-8838-EC6F1E4AF9D5}" type="datetime1">
              <a:rPr lang="en-US" smtClean="0"/>
              <a:t>9/9/2021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t>‹#›</a:t>
            </a:fld>
            <a:endParaRPr lang="en-US" dirty="0"/>
          </a:p>
        </p:txBody>
      </p:sp>
    </p:spTree>
    <p:extLst>
      <p:ext uri="{BB962C8B-B14F-4D97-AF65-F5344CB8AC3E}">
        <p14:creationId xmlns:p14="http://schemas.microsoft.com/office/powerpoint/2010/main" val="35449435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020-96E6-4D65-A79F-7A9E936DF99F}"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3857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7BFE7-2AD5-4823-9CA4-C50123DE220B}"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04933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8E8B0-0EB4-4B3B-9DDB-06EF2E2E8649}"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35834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9EF19-A70B-465A-B3CB-DCFD100861B0}" type="datetime1">
              <a:rPr lang="en-US" smtClean="0">
                <a:solidFill>
                  <a:prstClr val="black">
                    <a:tint val="75000"/>
                  </a:prstClr>
                </a:solidFill>
              </a:rPr>
              <a:t>9/9/2021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5298A-5451-C54F-BBDA-CE0945AD83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355443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hyperlink" Target="https://sites.google.com/slu.edu/slu-hr-recruitment/home" TargetMode="External"/><Relationship Id="rId5" Type="http://schemas.openxmlformats.org/officeDocument/2006/relationships/hyperlink" Target="https://drive.google.com/file/d/13YWkrFw2ERoUjtgLCQul0fBh8c4e8q5D/view" TargetMode="External"/><Relationship Id="rId4" Type="http://schemas.openxmlformats.org/officeDocument/2006/relationships/hyperlink" Target="https://drive.google.com/file/d/16hZdWQQQ_bXldzYu9STzpsmzhUF1CBrk/vi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hyperlink" Target="https://www.slu.edu/business-finance/policies-procedures.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hyperlink" Target="mailto:budgetoffice@slu.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hyperlink" Target="mailto:budgetoffice@slu.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hyperlink" Target="mailto:wdfinance@slu.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realid.ilsos.gov/" TargetMode="External"/><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hyperlink" Target="https://dor.mo.gov/driver-license/issuance/real-id/" TargetMode="External"/><Relationship Id="rId5" Type="http://schemas.openxmlformats.org/officeDocument/2006/relationships/hyperlink" Target="https://travel.state.gov/content/travel/en/traveladvisories/traveladvisories.html/" TargetMode="External"/><Relationship Id="rId4" Type="http://schemas.openxmlformats.org/officeDocument/2006/relationships/hyperlink" Target="https://slu.policystat.com/policy/token_access/91462341-f074-4b80-b991-6af96246a62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46.xml"/><Relationship Id="rId4" Type="http://schemas.openxmlformats.org/officeDocument/2006/relationships/hyperlink" Target="mailto:univtravel@slu.ed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46.xml"/><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hyperlink" Target="https://www.powerofvitality.com/vitality/logi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lu.edu/human-resources/benefits/index.php" TargetMode="External"/><Relationship Id="rId13" Type="http://schemas.openxmlformats.org/officeDocument/2006/relationships/hyperlink" Target="https://docs.google.com/forms/d/e/1FAIpQLScFY__79joUlJIxkS7jwqBi4Ff8OGQyCTsaT5z0ANOiHmn2fQ/viewform" TargetMode="External"/><Relationship Id="rId3" Type="http://schemas.openxmlformats.org/officeDocument/2006/relationships/image" Target="../media/image2.jpg"/><Relationship Id="rId7" Type="http://schemas.openxmlformats.org/officeDocument/2006/relationships/hyperlink" Target="https://docs.google.com/forms/d/e/1FAIpQLSeTDm0CIBU0XMMhoMkkghWb8Og1Zl0nbIFY0aYfDd7PYWZPjw/viewform" TargetMode="External"/><Relationship Id="rId12" Type="http://schemas.openxmlformats.org/officeDocument/2006/relationships/hyperlink" Target="mailto:HRIS@slu.edu" TargetMode="External"/><Relationship Id="rId2" Type="http://schemas.openxmlformats.org/officeDocument/2006/relationships/notesSlide" Target="../notesSlides/notesSlide6.xml"/><Relationship Id="rId16" Type="http://schemas.openxmlformats.org/officeDocument/2006/relationships/hyperlink" Target="http://www.fmlasource.com/" TargetMode="External"/><Relationship Id="rId1" Type="http://schemas.openxmlformats.org/officeDocument/2006/relationships/slideLayout" Target="../slideLayouts/slideLayout46.xml"/><Relationship Id="rId6" Type="http://schemas.openxmlformats.org/officeDocument/2006/relationships/hyperlink" Target="https://www.slu.edu/human-resources/policies.php" TargetMode="External"/><Relationship Id="rId11" Type="http://schemas.openxmlformats.org/officeDocument/2006/relationships/hyperlink" Target="mailto:Comp@slu.edu" TargetMode="External"/><Relationship Id="rId5" Type="http://schemas.openxmlformats.org/officeDocument/2006/relationships/hyperlink" Target="mailto:HR@slu.edu" TargetMode="External"/><Relationship Id="rId15" Type="http://schemas.openxmlformats.org/officeDocument/2006/relationships/hyperlink" Target="mailto:fmla@slu.edu" TargetMode="External"/><Relationship Id="rId10" Type="http://schemas.openxmlformats.org/officeDocument/2006/relationships/hyperlink" Target="mailto:Payroll@list.slu.edu" TargetMode="External"/><Relationship Id="rId4" Type="http://schemas.openxmlformats.org/officeDocument/2006/relationships/hyperlink" Target="https://wd5.myworkday.com/slu/d/inst/13102!CK5mGhEKBggDEMenAhIHCgUI1A0QQw~~/cacheable-task/23748$1.htmld#TABINDEX=0" TargetMode="External"/><Relationship Id="rId9" Type="http://schemas.openxmlformats.org/officeDocument/2006/relationships/hyperlink" Target="mailto:benefits@slu.edu" TargetMode="External"/><Relationship Id="rId14" Type="http://schemas.openxmlformats.org/officeDocument/2006/relationships/hyperlink" Target="mailto:Training@sl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51B63D5-65DA-4DF9-93E9-8E5635ED3C09}"/>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Business Manager Meeting</a:t>
            </a:r>
          </a:p>
        </p:txBody>
      </p:sp>
      <p:sp>
        <p:nvSpPr>
          <p:cNvPr id="14" name="Subtitle 13">
            <a:extLst>
              <a:ext uri="{FF2B5EF4-FFF2-40B4-BE49-F238E27FC236}">
                <a16:creationId xmlns:a16="http://schemas.microsoft.com/office/drawing/2014/main" id="{DFE80AB5-F619-48D8-BC5B-D906120C3611}"/>
              </a:ext>
            </a:extLst>
          </p:cNvPr>
          <p:cNvSpPr>
            <a:spLocks noGrp="1"/>
          </p:cNvSpPr>
          <p:nvPr>
            <p:ph type="subTitle"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September 9, 2021</a:t>
            </a: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06890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Thoughtful Candidate Dispositioning</a:t>
            </a:r>
          </a:p>
        </p:txBody>
      </p:sp>
      <p:sp>
        <p:nvSpPr>
          <p:cNvPr id="8" name="Content Placeholder 7"/>
          <p:cNvSpPr>
            <a:spLocks noGrp="1"/>
          </p:cNvSpPr>
          <p:nvPr>
            <p:ph idx="1"/>
          </p:nvPr>
        </p:nvSpPr>
        <p:spPr>
          <a:xfrm>
            <a:off x="457200" y="1550505"/>
            <a:ext cx="8229600" cy="4128398"/>
          </a:xfrm>
        </p:spPr>
        <p:txBody>
          <a:bodyPr>
            <a:normAutofit fontScale="70000" lnSpcReduction="20000"/>
          </a:bodyPr>
          <a:lstStyle/>
          <a:p>
            <a:pPr>
              <a:buFont typeface="Wingdings" panose="05000000000000000000" pitchFamily="2" charset="2"/>
              <a:buChar char="Ø"/>
            </a:pPr>
            <a:r>
              <a:rPr lang="en-US" dirty="0"/>
              <a:t> </a:t>
            </a:r>
            <a:r>
              <a:rPr lang="en-US" dirty="0">
                <a:latin typeface="Times New Roman" panose="02020603050405020304" pitchFamily="18" charset="0"/>
                <a:cs typeface="Times New Roman" panose="02020603050405020304" pitchFamily="18" charset="0"/>
              </a:rPr>
              <a:t>Preselecting an applicant and refusing to interview other qualified applicants may constitute a violation of OFCCP guidelines.  Steer away from 1:1 hiring.</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If there are multiple qualified applicants, it will never be appropriate to proceed with hiring a candidate without interviewing other applicants.  </a:t>
            </a: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As a reminder, all job requisitions must be posted for a minimum of three days.  If you feel you have an adequate pool of applicants after this timeframe, please request that the position be unposted so that you do not continue to gather additional applications in your applicant pool.</a:t>
            </a: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45401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Resources</a:t>
            </a:r>
          </a:p>
        </p:txBody>
      </p:sp>
      <p:sp>
        <p:nvSpPr>
          <p:cNvPr id="8" name="Content Placeholder 7"/>
          <p:cNvSpPr>
            <a:spLocks noGrp="1"/>
          </p:cNvSpPr>
          <p:nvPr>
            <p:ph idx="1"/>
          </p:nvPr>
        </p:nvSpPr>
        <p:spPr>
          <a:xfrm>
            <a:off x="457200" y="1550505"/>
            <a:ext cx="8229600" cy="4128398"/>
          </a:xfrm>
        </p:spPr>
        <p:txBody>
          <a:bodyPr>
            <a:normAutofit/>
          </a:bodyPr>
          <a:lstStyle/>
          <a:p>
            <a:pPr>
              <a:buFont typeface="Wingdings" panose="05000000000000000000" pitchFamily="2" charset="2"/>
              <a:buChar char="Ø"/>
            </a:pPr>
            <a:r>
              <a:rPr lang="en-US" dirty="0"/>
              <a:t> </a:t>
            </a:r>
            <a:r>
              <a:rPr lang="en-US" dirty="0">
                <a:latin typeface="Times New Roman" panose="02020603050405020304" pitchFamily="18" charset="0"/>
                <a:cs typeface="Times New Roman" panose="02020603050405020304" pitchFamily="18" charset="0"/>
                <a:hlinkClick r:id="rId4"/>
              </a:rPr>
              <a:t>Recruiting: Disposition Video</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hlinkClick r:id="rId5"/>
              </a:rPr>
              <a:t>Recruiting: Manage and Disposition Job Aid</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hlinkClick r:id="rId6"/>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hlinkClick r:id="rId6"/>
              </a:rPr>
              <a:t>Recruiting Google Site</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58540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700768"/>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Labor Reallocation Process Improvements</a:t>
            </a:r>
          </a:p>
        </p:txBody>
      </p:sp>
      <p:sp>
        <p:nvSpPr>
          <p:cNvPr id="8" name="Content Placeholder 7"/>
          <p:cNvSpPr>
            <a:spLocks noGrp="1"/>
          </p:cNvSpPr>
          <p:nvPr>
            <p:ph idx="1"/>
          </p:nvPr>
        </p:nvSpPr>
        <p:spPr>
          <a:xfrm>
            <a:off x="457200" y="3110220"/>
            <a:ext cx="8229600" cy="2661407"/>
          </a:xfrm>
        </p:spPr>
        <p:txBody>
          <a:bodyPr>
            <a:normAutofit/>
          </a:bodyPr>
          <a:lstStyle/>
          <a:p>
            <a:pPr marL="457200" lvl="1" indent="0">
              <a:buNone/>
            </a:pPr>
            <a:endParaRPr lang="en-US" dirty="0"/>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Presented by Tammy Grant, MBA, Business Manager</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IM-IDAI &amp; Center for Vaccine Development</a:t>
            </a: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92908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Key Changes</a:t>
            </a:r>
          </a:p>
        </p:txBody>
      </p:sp>
      <p:sp>
        <p:nvSpPr>
          <p:cNvPr id="8" name="Content Placeholder 7"/>
          <p:cNvSpPr>
            <a:spLocks noGrp="1"/>
          </p:cNvSpPr>
          <p:nvPr>
            <p:ph idx="1"/>
          </p:nvPr>
        </p:nvSpPr>
        <p:spPr/>
        <p:txBody>
          <a:bodyPr>
            <a:normAutofit/>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Unique LR# generated by the originator.</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University-wide log to track forms through the approval process.</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LR information housed within the same file.</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Approvals and routing via e-mail only.</a:t>
            </a:r>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43890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Updates</a:t>
            </a:r>
          </a:p>
        </p:txBody>
      </p:sp>
      <p:sp>
        <p:nvSpPr>
          <p:cNvPr id="8" name="Content Placeholder 7"/>
          <p:cNvSpPr>
            <a:spLocks noGrp="1"/>
          </p:cNvSpPr>
          <p:nvPr>
            <p:ph idx="1"/>
          </p:nvPr>
        </p:nvSpPr>
        <p:spPr/>
        <p:txBody>
          <a:bodyPr>
            <a:normAutofit/>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LRs will no longer be accepted on paper, or as PDFs-too difficult to read/update.</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Include the LR# and employee’s last name in the subject line of the approval e-mail.</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Save the file the same way LR#_Last Name.</a:t>
            </a:r>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63855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LR Approvals</a:t>
            </a:r>
          </a:p>
        </p:txBody>
      </p:sp>
      <p:sp>
        <p:nvSpPr>
          <p:cNvPr id="8" name="Content Placeholder 7"/>
          <p:cNvSpPr>
            <a:spLocks noGrp="1"/>
          </p:cNvSpPr>
          <p:nvPr>
            <p:ph idx="1"/>
          </p:nvPr>
        </p:nvSpPr>
        <p:spPr/>
        <p:txBody>
          <a:bodyPr>
            <a:normAutofit lnSpcReduction="10000"/>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No changes to </a:t>
            </a:r>
            <a:r>
              <a:rPr lang="en-US" i="1" dirty="0">
                <a:latin typeface="Times New Roman" panose="02020603050405020304" pitchFamily="18" charset="0"/>
                <a:cs typeface="Times New Roman" panose="02020603050405020304" pitchFamily="18" charset="0"/>
              </a:rPr>
              <a:t>who</a:t>
            </a:r>
            <a:r>
              <a:rPr lang="en-US" dirty="0">
                <a:latin typeface="Times New Roman" panose="02020603050405020304" pitchFamily="18" charset="0"/>
                <a:cs typeface="Times New Roman" panose="02020603050405020304" pitchFamily="18" charset="0"/>
              </a:rPr>
              <a:t> needs to approve, just </a:t>
            </a:r>
            <a:r>
              <a:rPr lang="en-US" i="1" dirty="0">
                <a:latin typeface="Times New Roman" panose="02020603050405020304" pitchFamily="18" charset="0"/>
                <a:cs typeface="Times New Roman" panose="02020603050405020304" pitchFamily="18" charset="0"/>
              </a:rPr>
              <a:t>how</a:t>
            </a:r>
            <a:r>
              <a:rPr lang="en-US" dirty="0">
                <a:latin typeface="Times New Roman" panose="02020603050405020304" pitchFamily="18" charset="0"/>
                <a:cs typeface="Times New Roman" panose="02020603050405020304" pitchFamily="18" charset="0"/>
              </a:rPr>
              <a:t>.</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P.I. (Principal Investigator) approval needed on grant funds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Other P.I./other dept. approvals needed when there is a cross departmental collaboration</a:t>
            </a:r>
          </a:p>
          <a:p>
            <a:pPr marL="914400" lvl="2"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Approvers need to remember to note “I approve” in the e-mail before forwarding on.</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Only send to next approval step, not all, and cc the originator.</a:t>
            </a:r>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10129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Reminders</a:t>
            </a:r>
          </a:p>
        </p:txBody>
      </p:sp>
      <p:sp>
        <p:nvSpPr>
          <p:cNvPr id="8" name="Content Placeholder 7"/>
          <p:cNvSpPr>
            <a:spLocks noGrp="1"/>
          </p:cNvSpPr>
          <p:nvPr>
            <p:ph idx="1"/>
          </p:nvPr>
        </p:nvSpPr>
        <p:spPr>
          <a:xfrm>
            <a:off x="457200" y="1440809"/>
            <a:ext cx="8229600" cy="4525963"/>
          </a:xfrm>
        </p:spPr>
        <p:txBody>
          <a:bodyPr>
            <a:normAutofit fontScale="92500" lnSpcReduction="20000"/>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When routing to the P.I. for approval, make sure you clarify the purpose for the transfer/the resultant changes in % effort.</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Remember to include a justification (i.e., how the incorrect entry happened in the first place, how expense relates to grant being charged, how future errors will be avoided).</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LRs tied to a single event (i.e., fixing an overspent award) should be attached to the same e-mail along with closeout calculations.</a:t>
            </a:r>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620726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a:bodyPr>
          <a:lstStyle/>
          <a:p>
            <a:pPr lvl="1">
              <a:buFont typeface="Arial" panose="020B0604020202020204" pitchFamily="34" charset="0"/>
              <a:buChar char="•"/>
            </a:pPr>
            <a:endParaRPr lang="en-US" dirty="0"/>
          </a:p>
          <a:p>
            <a:pPr marL="57150" indent="0">
              <a:buNone/>
            </a:pPr>
            <a:endParaRPr lang="en-US" dirty="0"/>
          </a:p>
          <a:p>
            <a:pPr marL="0" indent="0">
              <a:buNone/>
            </a:pPr>
            <a:endParaRPr lang="en-US" dirty="0"/>
          </a:p>
        </p:txBody>
      </p:sp>
      <p:sp>
        <p:nvSpPr>
          <p:cNvPr id="2" name="Content Placeholder 1">
            <a:extLst>
              <a:ext uri="{FF2B5EF4-FFF2-40B4-BE49-F238E27FC236}">
                <a16:creationId xmlns:a16="http://schemas.microsoft.com/office/drawing/2014/main" id="{0646698B-E67B-4DE8-BF34-3B6A56509FC0}"/>
              </a:ext>
            </a:extLst>
          </p:cNvPr>
          <p:cNvSpPr>
            <a:spLocks noGrp="1"/>
          </p:cNvSpPr>
          <p:nvPr>
            <p:ph sz="half" idx="2"/>
          </p:nvPr>
        </p:nvSpPr>
        <p:spPr>
          <a:xfrm>
            <a:off x="4648199" y="1207925"/>
            <a:ext cx="4038600" cy="4525963"/>
          </a:xfrm>
        </p:spPr>
        <p:txBody>
          <a:bodyPr>
            <a:normAutofit/>
          </a:bodyPr>
          <a:lstStyle/>
          <a:p>
            <a:pPr marL="0" indent="0" algn="ctr">
              <a:buNone/>
            </a:pPr>
            <a:endParaRPr lang="en-US" dirty="0"/>
          </a:p>
          <a:p>
            <a:pPr marL="0" indent="0" algn="ctr">
              <a:buNone/>
            </a:pPr>
            <a:endParaRPr lang="en-US" dirty="0"/>
          </a:p>
          <a:p>
            <a:pPr marL="0" indent="0" algn="ctr">
              <a:buNone/>
            </a:pPr>
            <a:r>
              <a:rPr lang="en-US" sz="3200" b="1" dirty="0">
                <a:latin typeface="Times New Roman" panose="02020603050405020304" pitchFamily="18" charset="0"/>
                <a:cs typeface="Times New Roman" panose="02020603050405020304" pitchFamily="18" charset="0"/>
              </a:rPr>
              <a:t>Any Questions?</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Thank you to all who assisted with this process improvement</a:t>
            </a: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17</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5B398CE7-C4D7-48AC-8CF1-B65E2E07BC84}"/>
              </a:ext>
            </a:extLst>
          </p:cNvPr>
          <p:cNvPicPr>
            <a:picLocks noChangeAspect="1"/>
          </p:cNvPicPr>
          <p:nvPr/>
        </p:nvPicPr>
        <p:blipFill>
          <a:blip r:embed="rId4">
            <a:duotone>
              <a:prstClr val="black"/>
              <a:schemeClr val="accent1">
                <a:tint val="45000"/>
                <a:satMod val="400000"/>
              </a:schemeClr>
            </a:duotone>
          </a:blip>
          <a:stretch>
            <a:fillRect/>
          </a:stretch>
        </p:blipFill>
        <p:spPr>
          <a:xfrm>
            <a:off x="457201" y="1207925"/>
            <a:ext cx="4038599" cy="4442149"/>
          </a:xfrm>
          <a:prstGeom prst="rect">
            <a:avLst/>
          </a:prstGeom>
        </p:spPr>
      </p:pic>
    </p:spTree>
    <p:extLst>
      <p:ext uri="{BB962C8B-B14F-4D97-AF65-F5344CB8AC3E}">
        <p14:creationId xmlns:p14="http://schemas.microsoft.com/office/powerpoint/2010/main" val="288868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457200" lvl="1" indent="0">
              <a:buNone/>
            </a:pPr>
            <a:endParaRPr lang="en-US" dirty="0"/>
          </a:p>
          <a:p>
            <a:pPr marL="57150" indent="0">
              <a:buNone/>
            </a:pPr>
            <a:endParaRPr lang="en-US" dirty="0"/>
          </a:p>
          <a:p>
            <a:pPr marL="0" indent="0" algn="ctr">
              <a:buNone/>
            </a:pPr>
            <a:r>
              <a:rPr lang="en-US" sz="5400" dirty="0">
                <a:latin typeface="Times New Roman" panose="02020603050405020304" pitchFamily="18" charset="0"/>
                <a:cs typeface="Times New Roman" panose="02020603050405020304" pitchFamily="18" charset="0"/>
              </a:rPr>
              <a:t>Business &amp; Finance</a:t>
            </a: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89580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Budget Amendment Policy</a:t>
            </a:r>
          </a:p>
        </p:txBody>
      </p:sp>
      <p:sp>
        <p:nvSpPr>
          <p:cNvPr id="8" name="Content Placeholder 7"/>
          <p:cNvSpPr>
            <a:spLocks noGrp="1"/>
          </p:cNvSpPr>
          <p:nvPr>
            <p:ph idx="1"/>
          </p:nvPr>
        </p:nvSpPr>
        <p:spPr>
          <a:xfrm>
            <a:off x="457200" y="1366743"/>
            <a:ext cx="8229600" cy="4525963"/>
          </a:xfrm>
        </p:spPr>
        <p:txBody>
          <a:bodyPr>
            <a:normAutofit fontScale="92500" lnSpcReduction="10000"/>
          </a:bodyPr>
          <a:lstStyle/>
          <a:p>
            <a:pPr marL="457200" lvl="1" indent="0">
              <a:buNone/>
            </a:pPr>
            <a:r>
              <a:rPr lang="en-US" dirty="0">
                <a:latin typeface="Times New Roman" panose="02020603050405020304" pitchFamily="18" charset="0"/>
                <a:cs typeface="Times New Roman" panose="02020603050405020304" pitchFamily="18" charset="0"/>
              </a:rPr>
              <a:t>Located at:  </a:t>
            </a:r>
          </a:p>
          <a:p>
            <a:pPr marL="457200" lvl="1" indent="0">
              <a:buNone/>
            </a:pPr>
            <a:r>
              <a:rPr lang="en-US" dirty="0">
                <a:latin typeface="Times New Roman" panose="02020603050405020304" pitchFamily="18" charset="0"/>
                <a:cs typeface="Times New Roman" panose="02020603050405020304" pitchFamily="18" charset="0"/>
                <a:hlinkClick r:id="rId4"/>
              </a:rPr>
              <a:t>https://www.slu.edu/business-finance/policies-procedures.php</a:t>
            </a: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Purpose:  </a:t>
            </a: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Provide guidelines to correct overdrawn personnel or general expense pools in the ‘11 Operating Fund.’</a:t>
            </a:r>
          </a:p>
          <a:p>
            <a:pPr marL="971550"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dirty="0">
                <a:latin typeface="Times New Roman" panose="02020603050405020304" pitchFamily="18" charset="0"/>
                <a:cs typeface="Times New Roman" panose="02020603050405020304" pitchFamily="18" charset="0"/>
              </a:rPr>
              <a:t>Move funding from Spend Categories (SC) or Spend Category Hierarchies (SCH) with available budget to SC or SCH with deficits.</a:t>
            </a:r>
          </a:p>
          <a:p>
            <a:pPr marL="457200" lvl="1" indent="0">
              <a:buNone/>
            </a:pPr>
            <a:endParaRPr lang="en-US" dirty="0"/>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59692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Announcements</a:t>
            </a:r>
          </a:p>
        </p:txBody>
      </p:sp>
      <p:sp>
        <p:nvSpPr>
          <p:cNvPr id="8" name="Content Placeholder 7"/>
          <p:cNvSpPr>
            <a:spLocks noGrp="1"/>
          </p:cNvSpPr>
          <p:nvPr>
            <p:ph idx="1"/>
          </p:nvPr>
        </p:nvSpPr>
        <p:spPr/>
        <p:txBody>
          <a:bodyPr>
            <a:normAutofit/>
          </a:bodyPr>
          <a:lstStyle/>
          <a:p>
            <a:pPr lvl="2">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Future Business Manager Meetings</a:t>
            </a:r>
          </a:p>
          <a:p>
            <a:pPr lvl="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Submit topics of interest to </a:t>
            </a:r>
            <a:r>
              <a:rPr lang="en-US" dirty="0">
                <a:latin typeface="Times New Roman" panose="02020603050405020304" pitchFamily="18" charset="0"/>
                <a:cs typeface="Times New Roman" panose="02020603050405020304" pitchFamily="18" charset="0"/>
                <a:hlinkClick r:id="rId4"/>
              </a:rPr>
              <a:t>budgetoffice@slu.edu</a:t>
            </a:r>
            <a:endParaRPr lang="en-US" dirty="0">
              <a:latin typeface="Times New Roman" panose="02020603050405020304" pitchFamily="18" charset="0"/>
              <a:cs typeface="Times New Roman" panose="02020603050405020304" pitchFamily="18" charset="0"/>
            </a:endParaRPr>
          </a:p>
          <a:p>
            <a:pPr lvl="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December 9, 2021</a:t>
            </a:r>
          </a:p>
          <a:p>
            <a:pPr marL="1371600" lvl="3" indent="0">
              <a:buNone/>
            </a:pPr>
            <a:endParaRPr lang="en-US"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Women’s Commission Virtual Auction</a:t>
            </a:r>
          </a:p>
          <a:p>
            <a:pPr lvl="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Support the Sister Shirley Kolmer Memorial Grant</a:t>
            </a:r>
          </a:p>
          <a:p>
            <a:pPr lvl="3">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Monday, September 13 through Friday, September 17</a:t>
            </a:r>
          </a:p>
          <a:p>
            <a:pPr lvl="2">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06012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Budget Amendment Policy</a:t>
            </a:r>
          </a:p>
        </p:txBody>
      </p:sp>
      <p:sp>
        <p:nvSpPr>
          <p:cNvPr id="8" name="Content Placeholder 7"/>
          <p:cNvSpPr>
            <a:spLocks noGrp="1"/>
          </p:cNvSpPr>
          <p:nvPr>
            <p:ph idx="1"/>
          </p:nvPr>
        </p:nvSpPr>
        <p:spPr>
          <a:xfrm>
            <a:off x="457200" y="1473736"/>
            <a:ext cx="8229600" cy="4525963"/>
          </a:xfrm>
        </p:spPr>
        <p:txBody>
          <a:bodyPr>
            <a:normAutofit fontScale="92500" lnSpcReduction="10000"/>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Initiated at the Cost Center by the Cost Center Manager (i.e., the Business Manager in most cases).</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Revised ‘Create Budget Amendment for Organization’ job aid can be found in Workday.</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Budget Amendments should be rounded to whole dollars.</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documentation/backup should be attached to the Budget Amendment in Workday. </a:t>
            </a:r>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02220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Budget Amendment Policy</a:t>
            </a:r>
          </a:p>
        </p:txBody>
      </p:sp>
      <p:sp>
        <p:nvSpPr>
          <p:cNvPr id="8" name="Content Placeholder 7"/>
          <p:cNvSpPr>
            <a:spLocks noGrp="1"/>
          </p:cNvSpPr>
          <p:nvPr>
            <p:ph idx="1"/>
          </p:nvPr>
        </p:nvSpPr>
        <p:spPr>
          <a:xfrm>
            <a:off x="457200" y="1532104"/>
            <a:ext cx="8229600" cy="4525963"/>
          </a:xfrm>
        </p:spPr>
        <p:txBody>
          <a:bodyPr>
            <a:normAutofit fontScale="92500" lnSpcReduction="10000"/>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Any new budget added (i.e., a one-sided amendment) or budget moving between executive levels/colleges/schools needs to be initiated by the Office of Financial Planning &amp; Budget.  Please email these requests to </a:t>
            </a:r>
            <a:r>
              <a:rPr lang="en-US" dirty="0">
                <a:latin typeface="Times New Roman" panose="02020603050405020304" pitchFamily="18" charset="0"/>
                <a:cs typeface="Times New Roman" panose="02020603050405020304" pitchFamily="18" charset="0"/>
                <a:hlinkClick r:id="rId4"/>
              </a:rPr>
              <a:t>budgetoffice@slu.edu</a:t>
            </a:r>
            <a:r>
              <a:rPr lang="en-US" dirty="0">
                <a:latin typeface="Times New Roman" panose="02020603050405020304" pitchFamily="18" charset="0"/>
                <a:cs typeface="Times New Roman" panose="02020603050405020304" pitchFamily="18" charset="0"/>
              </a:rPr>
              <a:t>.</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Cost Center Managers should not adjust revenues (i.e., Revenue Categories or Revenue Category Hierarchies).  These requests need to go through the Office of Financial Planning &amp; Budget with approval from the CFO or President.</a:t>
            </a:r>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56824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Budget Amendment Policy</a:t>
            </a:r>
          </a:p>
        </p:txBody>
      </p:sp>
      <p:sp>
        <p:nvSpPr>
          <p:cNvPr id="8" name="Content Placeholder 7"/>
          <p:cNvSpPr>
            <a:spLocks noGrp="1"/>
          </p:cNvSpPr>
          <p:nvPr>
            <p:ph idx="1"/>
          </p:nvPr>
        </p:nvSpPr>
        <p:spPr>
          <a:xfrm>
            <a:off x="457200" y="1600201"/>
            <a:ext cx="8229600" cy="4333672"/>
          </a:xfrm>
        </p:spPr>
        <p:txBody>
          <a:bodyPr>
            <a:normAutofit/>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Budget is not permitted to move between an ‘ll Operating Fund’ and any other fund type (e.g., ‘24 Designated Unrestricted Fund’).</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Budget is not permitted to move between personnel and general expense SC or SCH unless previously approved and documentation is attached to the Budget Amendment.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19657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Budget Amendment Policy</a:t>
            </a:r>
          </a:p>
        </p:txBody>
      </p:sp>
      <p:sp>
        <p:nvSpPr>
          <p:cNvPr id="8" name="Content Placeholder 7"/>
          <p:cNvSpPr>
            <a:spLocks noGrp="1"/>
          </p:cNvSpPr>
          <p:nvPr>
            <p:ph idx="1"/>
          </p:nvPr>
        </p:nvSpPr>
        <p:spPr>
          <a:xfrm>
            <a:off x="457200" y="1366728"/>
            <a:ext cx="8229600" cy="4525963"/>
          </a:xfrm>
        </p:spPr>
        <p:txBody>
          <a:bodyPr>
            <a:normAutofit/>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Full-Time and Part-Time personnel Budget Amendments are to have the corresponding fringe benefit entry. </a:t>
            </a:r>
          </a:p>
          <a:p>
            <a:pPr marL="914400" lvl="2" indent="0">
              <a:buNone/>
            </a:pPr>
            <a:r>
              <a:rPr lang="en-US" dirty="0">
                <a:latin typeface="Times New Roman" panose="02020603050405020304" pitchFamily="18" charset="0"/>
                <a:cs typeface="Times New Roman" panose="02020603050405020304" pitchFamily="18" charset="0"/>
              </a:rPr>
              <a:t>For example: A $10,000 increase to a FT Staff SC also requires a fringe benefit increase of $3,325, or 33.25% of $10,000, to the Fringe Benefits Allocated SC. </a:t>
            </a:r>
          </a:p>
          <a:p>
            <a:pPr marL="457200" lvl="1" indent="0">
              <a:buNone/>
            </a:pP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Types: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Permanent = ongoing need</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Temporary = only pertains to current fiscal year</a:t>
            </a:r>
          </a:p>
          <a:p>
            <a:pPr lvl="1">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092479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Revised Job Aid</a:t>
            </a:r>
          </a:p>
        </p:txBody>
      </p:sp>
      <p:sp>
        <p:nvSpPr>
          <p:cNvPr id="8" name="Content Placeholder 7"/>
          <p:cNvSpPr>
            <a:spLocks noGrp="1"/>
          </p:cNvSpPr>
          <p:nvPr>
            <p:ph idx="1"/>
          </p:nvPr>
        </p:nvSpPr>
        <p:spPr/>
        <p:txBody>
          <a:bodyPr>
            <a:normAutofit fontScale="70000" lnSpcReduction="20000"/>
          </a:bodyPr>
          <a:lstStyle/>
          <a:p>
            <a:pPr marL="457200" lvl="1" indent="0">
              <a:buNone/>
            </a:pPr>
            <a:endParaRPr lang="en-US" dirty="0"/>
          </a:p>
          <a:p>
            <a:pPr marL="571500" indent="-5143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‘Create Budget Amendment for Organization’</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Finalizing the Ledger Account/Summary to Spend or Revenue Category/Hierarchy Crosswalk before it is placed in the library.</a:t>
            </a:r>
          </a:p>
          <a:p>
            <a:pPr marL="57150" indent="0">
              <a:buNone/>
            </a:pPr>
            <a:endParaRPr lang="en-US" dirty="0">
              <a:latin typeface="Times New Roman" panose="02020603050405020304" pitchFamily="18" charset="0"/>
              <a:cs typeface="Times New Roman" panose="02020603050405020304" pitchFamily="18" charset="0"/>
            </a:endParaRPr>
          </a:p>
          <a:p>
            <a:pPr marL="571500" indent="-5143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Applies only to the University Operational Plan which is the ‘11 Operating Fund’.</a:t>
            </a:r>
          </a:p>
          <a:p>
            <a:pPr marL="514350" indent="-4572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571500" indent="-5143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‘Create </a:t>
            </a:r>
            <a:r>
              <a:rPr lang="en-US" u="sng" dirty="0">
                <a:latin typeface="Times New Roman" panose="02020603050405020304" pitchFamily="18" charset="0"/>
                <a:cs typeface="Times New Roman" panose="02020603050405020304" pitchFamily="18" charset="0"/>
              </a:rPr>
              <a:t>Position</a:t>
            </a:r>
            <a:r>
              <a:rPr lang="en-US" dirty="0">
                <a:latin typeface="Times New Roman" panose="02020603050405020304" pitchFamily="18" charset="0"/>
                <a:cs typeface="Times New Roman" panose="02020603050405020304" pitchFamily="18" charset="0"/>
              </a:rPr>
              <a:t> Budget Amendment for Organization’ is no longer relevant.</a:t>
            </a:r>
          </a:p>
          <a:p>
            <a:pPr marL="514350" indent="-4572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571500" indent="-5143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Fringe Benefits do not automatically calculate and will require manual entry.</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911812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Revised Job Aid</a:t>
            </a:r>
          </a:p>
        </p:txBody>
      </p:sp>
      <p:sp>
        <p:nvSpPr>
          <p:cNvPr id="8" name="Content Placeholder 7"/>
          <p:cNvSpPr>
            <a:spLocks noGrp="1"/>
          </p:cNvSpPr>
          <p:nvPr>
            <p:ph idx="1"/>
          </p:nvPr>
        </p:nvSpPr>
        <p:spPr/>
        <p:txBody>
          <a:bodyPr>
            <a:normAutofit fontScale="85000" lnSpcReduction="20000"/>
          </a:bodyPr>
          <a:lstStyle/>
          <a:p>
            <a:pPr marL="457200" lvl="1" indent="0">
              <a:buNone/>
            </a:pPr>
            <a:endParaRPr lang="en-US" dirty="0"/>
          </a:p>
          <a:p>
            <a:pPr marL="571500" indent="-5143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‘Populate Existing Budget Lines</a:t>
            </a:r>
          </a:p>
          <a:p>
            <a:pPr lvl="2">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Worktags field – Enter Cost Center(s) to adjust</a:t>
            </a:r>
          </a:p>
          <a:p>
            <a:pPr lvl="2">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Eliminates need to ensure Ledger Account/Summary and correct corresponding SC or SCH are chosen</a:t>
            </a:r>
          </a:p>
          <a:p>
            <a:pPr lvl="1">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571500" indent="-5143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Cost Center Managers can only enter Balanced Amendments</a:t>
            </a:r>
          </a:p>
          <a:p>
            <a:pPr marL="571500" indent="-5143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571500" indent="-5143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Katelyn will walk you through an example that adjusts the personnel budget between two Cost Centers</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696743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Workday Report Updates</a:t>
            </a:r>
          </a:p>
        </p:txBody>
      </p:sp>
      <p:sp>
        <p:nvSpPr>
          <p:cNvPr id="8" name="Content Placeholder 7"/>
          <p:cNvSpPr>
            <a:spLocks noGrp="1"/>
          </p:cNvSpPr>
          <p:nvPr>
            <p:ph idx="1"/>
          </p:nvPr>
        </p:nvSpPr>
        <p:spPr>
          <a:xfrm>
            <a:off x="457200" y="1560444"/>
            <a:ext cx="8229600" cy="4525963"/>
          </a:xfrm>
        </p:spPr>
        <p:txBody>
          <a:bodyPr>
            <a:normAutofit fontScale="92500" lnSpcReduction="10000"/>
          </a:bodyPr>
          <a:lstStyle/>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Structured by Ledger Accounts (NEW)</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 – FIN – Budget vs Actuals by Org</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 – FIN – Budget vs Actuals by Org – SLUCare</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 – FIN – Statement of Account</a:t>
            </a:r>
          </a:p>
          <a:p>
            <a:pPr marL="0" indent="0">
              <a:buNone/>
            </a:pPr>
            <a:endParaRPr lang="en-US" sz="2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Structured by Revenue and Spend Categories/Hierarchies</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 – FIN – Budget vs Actuals by Org FY21</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 – FIN – Budget vs Actuals by Org – SLUCare FY21</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CR – FIN – Statement of Account FY21</a:t>
            </a:r>
          </a:p>
          <a:p>
            <a:pPr marL="457200" lvl="1" indent="0">
              <a:buNone/>
            </a:pPr>
            <a:endParaRPr lang="en-US" sz="2200" dirty="0">
              <a:latin typeface="Times New Roman" panose="02020603050405020304" pitchFamily="18" charset="0"/>
              <a:cs typeface="Times New Roman" panose="02020603050405020304" pitchFamily="18" charset="0"/>
            </a:endParaRPr>
          </a:p>
          <a:p>
            <a:pPr marL="457200" lvl="1" indent="0">
              <a:buNone/>
            </a:pPr>
            <a:r>
              <a:rPr lang="en-US" sz="2200" i="1" dirty="0">
                <a:latin typeface="Times New Roman" panose="02020603050405020304" pitchFamily="18" charset="0"/>
                <a:cs typeface="Times New Roman" panose="02020603050405020304" pitchFamily="18" charset="0"/>
              </a:rPr>
              <a:t>Note:  For all reports you should be able to use the default Plan Structure and Plan Name.  If you are having any issues and/or reports are not meeting your needs, please contact </a:t>
            </a:r>
            <a:r>
              <a:rPr lang="en-US" sz="2200" i="1" dirty="0">
                <a:latin typeface="Times New Roman" panose="02020603050405020304" pitchFamily="18" charset="0"/>
                <a:cs typeface="Times New Roman" panose="02020603050405020304" pitchFamily="18" charset="0"/>
                <a:hlinkClick r:id="rId4"/>
              </a:rPr>
              <a:t>wdfinance@slu.edu</a:t>
            </a:r>
            <a:r>
              <a:rPr lang="en-US" sz="2200" i="1" dirty="0">
                <a:latin typeface="Times New Roman" panose="02020603050405020304" pitchFamily="18" charset="0"/>
                <a:cs typeface="Times New Roman" panose="02020603050405020304" pitchFamily="18" charset="0"/>
              </a:rPr>
              <a:t>. </a:t>
            </a:r>
            <a:endParaRPr lang="en-US" i="1"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072711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51B63D5-65DA-4DF9-93E9-8E5635ED3C09}"/>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Travel Updates</a:t>
            </a: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95703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Interim Travel Policy</a:t>
            </a:r>
          </a:p>
        </p:txBody>
      </p:sp>
      <p:sp>
        <p:nvSpPr>
          <p:cNvPr id="8" name="Content Placeholder 7"/>
          <p:cNvSpPr>
            <a:spLocks noGrp="1"/>
          </p:cNvSpPr>
          <p:nvPr>
            <p:ph idx="1"/>
          </p:nvPr>
        </p:nvSpPr>
        <p:spPr>
          <a:xfrm>
            <a:off x="457200" y="1560444"/>
            <a:ext cx="8229600" cy="4525963"/>
          </a:xfrm>
        </p:spPr>
        <p:txBody>
          <a:bodyPr>
            <a:norm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Effective July 1st, SLU approved an update to the interim travel policy, initially adopted in 2020 in response to COVID-19, which had suspended all non-essential University-sponsored travel including educational and professional conferences.</a:t>
            </a:r>
          </a:p>
          <a:p>
            <a:pPr marL="0" indent="0">
              <a:buNone/>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update is intended to align with current guidance from the Centers for Disease Control and U.S. Department of State. </a:t>
            </a:r>
          </a:p>
          <a:p>
            <a:pPr marL="514350" indent="-4572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83373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Interim Travel Policy Update</a:t>
            </a:r>
          </a:p>
        </p:txBody>
      </p:sp>
      <p:sp>
        <p:nvSpPr>
          <p:cNvPr id="8" name="Content Placeholder 7"/>
          <p:cNvSpPr>
            <a:spLocks noGrp="1"/>
          </p:cNvSpPr>
          <p:nvPr>
            <p:ph idx="1"/>
          </p:nvPr>
        </p:nvSpPr>
        <p:spPr>
          <a:xfrm>
            <a:off x="457200" y="1560444"/>
            <a:ext cx="8229600" cy="4525963"/>
          </a:xfrm>
        </p:spPr>
        <p:txBody>
          <a:bodyPr>
            <a:normAutofit/>
          </a:bodyPr>
          <a:lstStyle/>
          <a:p>
            <a:pPr marL="57150" indent="0">
              <a:buNone/>
            </a:pPr>
            <a:r>
              <a:rPr lang="en-US" b="1" dirty="0">
                <a:latin typeface="Times New Roman" panose="02020603050405020304" pitchFamily="18" charset="0"/>
                <a:cs typeface="Times New Roman" panose="02020603050405020304" pitchFamily="18" charset="0"/>
              </a:rPr>
              <a:t>Policy Scope</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Applies to all operating units of Saint Louis University including all faculty, staff, students, and trainees. </a:t>
            </a:r>
          </a:p>
          <a:p>
            <a:pP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Does not apply to NCAA sport programs that travel for practice or competition.</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66849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Agenda</a:t>
            </a:r>
          </a:p>
        </p:txBody>
      </p:sp>
      <p:sp>
        <p:nvSpPr>
          <p:cNvPr id="8" name="Content Placeholder 7"/>
          <p:cNvSpPr>
            <a:spLocks noGrp="1"/>
          </p:cNvSpPr>
          <p:nvPr>
            <p:ph idx="1"/>
          </p:nvPr>
        </p:nvSpPr>
        <p:spPr>
          <a:xfrm>
            <a:off x="457200" y="1335160"/>
            <a:ext cx="8229600" cy="4694579"/>
          </a:xfrm>
        </p:spPr>
        <p:txBody>
          <a:bodyPr>
            <a:normAutofit fontScale="85000" lnSpcReduction="20000"/>
          </a:bodyPr>
          <a:lstStyle/>
          <a:p>
            <a:pPr lvl="1">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Human Resources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Vitality Discontinuation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Contacting HR/Workday Support</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Department of Labor Compliance – Candidate Dispositioning in Job Requisitions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Labor Reallocation Form Submission Process</a:t>
            </a:r>
          </a:p>
          <a:p>
            <a:pPr lvl="1">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Business &amp; Finance</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Budget Amendment Policy and Job Aid</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Personnel Budget Amendment Example</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Workday Report Changes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Travel Updates</a:t>
            </a:r>
          </a:p>
          <a:p>
            <a:pPr lvl="1">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ITS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NEW Information Security Awareness Program</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Windows 7-10 Migration &amp; Dell Ordering</a:t>
            </a:r>
          </a:p>
          <a:p>
            <a:pPr lvl="2">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endParaRPr lang="en-US" dirty="0"/>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289756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Interim Travel Policy Update</a:t>
            </a:r>
          </a:p>
        </p:txBody>
      </p:sp>
      <p:sp>
        <p:nvSpPr>
          <p:cNvPr id="8" name="Content Placeholder 7"/>
          <p:cNvSpPr>
            <a:spLocks noGrp="1"/>
          </p:cNvSpPr>
          <p:nvPr>
            <p:ph idx="1"/>
          </p:nvPr>
        </p:nvSpPr>
        <p:spPr>
          <a:xfrm>
            <a:off x="457200" y="1560444"/>
            <a:ext cx="8229600" cy="4525963"/>
          </a:xfrm>
        </p:spPr>
        <p:txBody>
          <a:bodyPr>
            <a:normAutofit lnSpcReduction="10000"/>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only remaining prohibition is University-sponsored travel to locations that fall under the U.S. Department of State’s Level 4:  Do Not Travel advisory.  </a:t>
            </a:r>
          </a:p>
          <a:p>
            <a:pPr marL="0" indent="0">
              <a:buNone/>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University-sponsored travelers must attest that they have been vaccinated against COVID-19 or will quarantine upon their return. Attestation messages have been built into the Workday and Concur travel processes.</a:t>
            </a:r>
            <a:endParaRPr lang="en-US" sz="2800" b="1" dirty="0">
              <a:solidFill>
                <a:schemeClr val="bg2"/>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50000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Interim Travel Policy Update</a:t>
            </a:r>
          </a:p>
        </p:txBody>
      </p:sp>
      <p:sp>
        <p:nvSpPr>
          <p:cNvPr id="8" name="Content Placeholder 7"/>
          <p:cNvSpPr>
            <a:spLocks noGrp="1"/>
          </p:cNvSpPr>
          <p:nvPr>
            <p:ph idx="1"/>
          </p:nvPr>
        </p:nvSpPr>
        <p:spPr>
          <a:xfrm>
            <a:off x="411982" y="1439131"/>
            <a:ext cx="8229600" cy="4525963"/>
          </a:xfrm>
        </p:spPr>
        <p:txBody>
          <a:bodyPr>
            <a:normAutofit fontScale="70000" lnSpcReduction="20000"/>
          </a:bodyPr>
          <a:lstStyle/>
          <a:p>
            <a:pPr marL="63501" indent="0">
              <a:buNone/>
            </a:pPr>
            <a:r>
              <a:rPr lang="en-US" sz="4000" b="1" dirty="0">
                <a:latin typeface="Times New Roman" panose="02020603050405020304" pitchFamily="18" charset="0"/>
                <a:cs typeface="Times New Roman" panose="02020603050405020304" pitchFamily="18" charset="0"/>
              </a:rPr>
              <a:t>What is considered University sponsored travel?</a:t>
            </a: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An individual will be representing the university.</a:t>
            </a:r>
          </a:p>
          <a:p>
            <a:pPr marL="0" indent="0">
              <a:buNone/>
            </a:pP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trip is organized on behalf of a registered university organization, including, but not limited to </a:t>
            </a:r>
            <a:r>
              <a:rPr lang="en-US"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tudent organizations, religious groups, sports clubs, varsity teams, civic engagement organizations, academic or administrative departments.</a:t>
            </a:r>
          </a:p>
          <a:p>
            <a:pPr marL="0" indent="0">
              <a:buNone/>
            </a:pP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 university account contributes funds, or money is held and disbursed through a university account.</a:t>
            </a:r>
          </a:p>
          <a:p>
            <a:pPr marL="0" indent="0">
              <a:buNone/>
            </a:pP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trip is organized by a university faculty or staff member. </a:t>
            </a:r>
          </a:p>
          <a:p>
            <a:pPr marL="0" indent="0">
              <a:buNone/>
            </a:pP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work will be considered for academic credit.</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165504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REAL ID</a:t>
            </a:r>
          </a:p>
        </p:txBody>
      </p:sp>
      <p:sp>
        <p:nvSpPr>
          <p:cNvPr id="8" name="Content Placeholder 7"/>
          <p:cNvSpPr>
            <a:spLocks noGrp="1"/>
          </p:cNvSpPr>
          <p:nvPr>
            <p:ph idx="1"/>
          </p:nvPr>
        </p:nvSpPr>
        <p:spPr>
          <a:xfrm>
            <a:off x="411982" y="1581744"/>
            <a:ext cx="8229600" cy="4525963"/>
          </a:xfrm>
        </p:spPr>
        <p:txBody>
          <a:bodyPr>
            <a:normAutofit lnSpcReduction="10000"/>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Beginning May 3, 2023, residents of every U.S. state and territory will be required to present a REAL ID-compliant drivers license or ID card, or U.S. Passport, to board federally regulated domestic flights.</a:t>
            </a:r>
          </a:p>
          <a:p>
            <a:pP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All states are now able to issue REAL IDs.  Apply early to avoid delays.</a:t>
            </a:r>
          </a:p>
          <a:p>
            <a:pPr>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Additional documentation is required to apply for REAL IDs versus regular license or ID.</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505734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TravelPlex-SLU Account Rep</a:t>
            </a:r>
          </a:p>
        </p:txBody>
      </p:sp>
      <p:sp>
        <p:nvSpPr>
          <p:cNvPr id="8" name="Content Placeholder 7"/>
          <p:cNvSpPr>
            <a:spLocks noGrp="1"/>
          </p:cNvSpPr>
          <p:nvPr>
            <p:ph idx="1"/>
          </p:nvPr>
        </p:nvSpPr>
        <p:spPr>
          <a:xfrm>
            <a:off x="411982" y="1690801"/>
            <a:ext cx="8229600" cy="4525963"/>
          </a:xfrm>
        </p:spPr>
        <p:txBody>
          <a:bodyPr>
            <a:normAutofit/>
          </a:bodyPr>
          <a:lstStyle/>
          <a:p>
            <a:pPr marL="0" indent="0" algn="ctr">
              <a:buNone/>
            </a:pPr>
            <a:endParaRPr lang="en-US" dirty="0"/>
          </a:p>
          <a:p>
            <a:pPr marL="0" indent="0" algn="ctr">
              <a:buNone/>
            </a:pPr>
            <a:endParaRPr lang="en-US" dirty="0"/>
          </a:p>
          <a:p>
            <a:pPr marL="0" indent="0" algn="ctr">
              <a:buNone/>
            </a:pPr>
            <a:r>
              <a:rPr lang="en-US" dirty="0">
                <a:latin typeface="Times New Roman" panose="02020603050405020304" pitchFamily="18" charset="0"/>
                <a:cs typeface="Times New Roman" panose="02020603050405020304" pitchFamily="18" charset="0"/>
              </a:rPr>
              <a:t>Kathleen Altepeter</a:t>
            </a:r>
          </a:p>
          <a:p>
            <a:pPr marL="0" indent="0" algn="ctr">
              <a:buNone/>
            </a:pPr>
            <a:r>
              <a:rPr lang="en-US" dirty="0">
                <a:latin typeface="Times New Roman" panose="02020603050405020304" pitchFamily="18" charset="0"/>
                <a:cs typeface="Times New Roman" panose="02020603050405020304" pitchFamily="18" charset="0"/>
              </a:rPr>
              <a:t>314-569-1900</a:t>
            </a: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163826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Helpful Links</a:t>
            </a:r>
          </a:p>
        </p:txBody>
      </p:sp>
      <p:sp>
        <p:nvSpPr>
          <p:cNvPr id="8" name="Content Placeholder 7"/>
          <p:cNvSpPr>
            <a:spLocks noGrp="1"/>
          </p:cNvSpPr>
          <p:nvPr>
            <p:ph idx="1"/>
          </p:nvPr>
        </p:nvSpPr>
        <p:spPr>
          <a:xfrm>
            <a:off x="411982" y="1690801"/>
            <a:ext cx="8229600" cy="4525963"/>
          </a:xfrm>
        </p:spPr>
        <p:txBody>
          <a:bodyPr>
            <a:normAutofit fontScale="55000" lnSpcReduction="20000"/>
          </a:bodyPr>
          <a:lstStyle/>
          <a:p>
            <a:pPr marL="63501" indent="0">
              <a:buNone/>
            </a:pPr>
            <a:r>
              <a:rPr lang="en-US" sz="4300" b="1" dirty="0">
                <a:latin typeface="Times New Roman" panose="02020603050405020304" pitchFamily="18" charset="0"/>
                <a:cs typeface="Times New Roman" panose="02020603050405020304" pitchFamily="18" charset="0"/>
              </a:rPr>
              <a:t>Interim Travel Policy Update</a:t>
            </a:r>
            <a:r>
              <a:rPr lang="en-US" sz="4300" dirty="0">
                <a:latin typeface="Times New Roman" panose="02020603050405020304" pitchFamily="18" charset="0"/>
                <a:cs typeface="Times New Roman" panose="02020603050405020304" pitchFamily="18" charset="0"/>
              </a:rPr>
              <a:t>:</a:t>
            </a:r>
          </a:p>
          <a:p>
            <a:pPr marL="63501" indent="0">
              <a:buNone/>
            </a:pPr>
            <a:r>
              <a:rPr lang="en-US" sz="4300" dirty="0">
                <a:solidFill>
                  <a:schemeClr val="bg2"/>
                </a:solidFill>
                <a:latin typeface="Times New Roman" panose="02020603050405020304" pitchFamily="18" charset="0"/>
                <a:cs typeface="Times New Roman" panose="02020603050405020304" pitchFamily="18" charset="0"/>
                <a:hlinkClick r:id="rId4"/>
              </a:rPr>
              <a:t>https://slu.policystat.com/policy/token_access/91462341-f074-4b80-b991-6af96246a628/</a:t>
            </a:r>
            <a:endParaRPr lang="en-US" sz="4300" dirty="0">
              <a:solidFill>
                <a:schemeClr val="bg2"/>
              </a:solidFill>
              <a:latin typeface="Times New Roman" panose="02020603050405020304" pitchFamily="18" charset="0"/>
              <a:cs typeface="Times New Roman" panose="02020603050405020304" pitchFamily="18" charset="0"/>
            </a:endParaRPr>
          </a:p>
          <a:p>
            <a:pPr marL="63501" indent="0">
              <a:buNone/>
            </a:pPr>
            <a:endParaRPr lang="en-US" sz="4300" b="1" dirty="0">
              <a:solidFill>
                <a:schemeClr val="bg2"/>
              </a:solidFill>
              <a:latin typeface="Times New Roman" panose="02020603050405020304" pitchFamily="18" charset="0"/>
              <a:cs typeface="Times New Roman" panose="02020603050405020304" pitchFamily="18" charset="0"/>
            </a:endParaRPr>
          </a:p>
          <a:p>
            <a:pPr marL="63501" indent="0">
              <a:buNone/>
            </a:pPr>
            <a:r>
              <a:rPr lang="en-US" sz="4300" b="1" dirty="0">
                <a:latin typeface="Times New Roman" panose="02020603050405020304" pitchFamily="18" charset="0"/>
                <a:cs typeface="Times New Roman" panose="02020603050405020304" pitchFamily="18" charset="0"/>
              </a:rPr>
              <a:t>U.S. Department of State</a:t>
            </a:r>
            <a:r>
              <a:rPr lang="en-US" sz="4300" dirty="0">
                <a:latin typeface="Times New Roman" panose="02020603050405020304" pitchFamily="18" charset="0"/>
                <a:cs typeface="Times New Roman" panose="02020603050405020304" pitchFamily="18" charset="0"/>
              </a:rPr>
              <a:t>:</a:t>
            </a:r>
          </a:p>
          <a:p>
            <a:pPr marL="63501" indent="0">
              <a:buNone/>
            </a:pPr>
            <a:r>
              <a:rPr lang="en-US" sz="4300" dirty="0">
                <a:solidFill>
                  <a:schemeClr val="bg2"/>
                </a:solidFill>
                <a:latin typeface="Times New Roman" panose="02020603050405020304" pitchFamily="18" charset="0"/>
                <a:cs typeface="Times New Roman" panose="02020603050405020304" pitchFamily="18" charset="0"/>
                <a:hlinkClick r:id="rId5"/>
              </a:rPr>
              <a:t>https://travel.state.gov/content/travel/en/traveladvisories/traveladvisories.html/</a:t>
            </a:r>
            <a:endParaRPr lang="en-US" sz="4300" dirty="0">
              <a:solidFill>
                <a:schemeClr val="bg2"/>
              </a:solidFill>
              <a:latin typeface="Times New Roman" panose="02020603050405020304" pitchFamily="18" charset="0"/>
              <a:cs typeface="Times New Roman" panose="02020603050405020304" pitchFamily="18" charset="0"/>
            </a:endParaRPr>
          </a:p>
          <a:p>
            <a:pPr marL="63501" indent="0">
              <a:buNone/>
            </a:pPr>
            <a:endParaRPr lang="en-US" sz="4300" dirty="0">
              <a:solidFill>
                <a:schemeClr val="bg2"/>
              </a:solidFill>
              <a:latin typeface="Times New Roman" panose="02020603050405020304" pitchFamily="18" charset="0"/>
              <a:cs typeface="Times New Roman" panose="02020603050405020304" pitchFamily="18" charset="0"/>
            </a:endParaRPr>
          </a:p>
          <a:p>
            <a:pPr marL="63501" indent="0">
              <a:buNone/>
            </a:pPr>
            <a:r>
              <a:rPr lang="en-US" sz="4300" b="1" dirty="0">
                <a:latin typeface="Times New Roman" panose="02020603050405020304" pitchFamily="18" charset="0"/>
                <a:cs typeface="Times New Roman" panose="02020603050405020304" pitchFamily="18" charset="0"/>
              </a:rPr>
              <a:t>REAL ID</a:t>
            </a:r>
            <a:r>
              <a:rPr lang="en-US" sz="4300" dirty="0">
                <a:latin typeface="Times New Roman" panose="02020603050405020304" pitchFamily="18" charset="0"/>
                <a:cs typeface="Times New Roman" panose="02020603050405020304" pitchFamily="18" charset="0"/>
              </a:rPr>
              <a:t>:</a:t>
            </a:r>
          </a:p>
          <a:p>
            <a:r>
              <a:rPr lang="en-US" sz="4300" dirty="0">
                <a:solidFill>
                  <a:schemeClr val="tx1"/>
                </a:solidFill>
                <a:latin typeface="Times New Roman" panose="02020603050405020304" pitchFamily="18" charset="0"/>
                <a:cs typeface="Times New Roman" panose="02020603050405020304" pitchFamily="18" charset="0"/>
              </a:rPr>
              <a:t>Missouri -  </a:t>
            </a:r>
            <a:r>
              <a:rPr lang="en-US" sz="4300" dirty="0">
                <a:latin typeface="Times New Roman" panose="02020603050405020304" pitchFamily="18" charset="0"/>
                <a:cs typeface="Times New Roman" panose="02020603050405020304" pitchFamily="18" charset="0"/>
                <a:hlinkClick r:id="rId6"/>
              </a:rPr>
              <a:t>https://dor.mo.gov/driver-license/issuance/real-id/</a:t>
            </a:r>
            <a:endParaRPr lang="en-US" sz="4300" dirty="0">
              <a:latin typeface="Times New Roman" panose="02020603050405020304" pitchFamily="18" charset="0"/>
              <a:cs typeface="Times New Roman" panose="02020603050405020304" pitchFamily="18" charset="0"/>
            </a:endParaRPr>
          </a:p>
          <a:p>
            <a:r>
              <a:rPr lang="en-US" sz="4300" dirty="0">
                <a:solidFill>
                  <a:schemeClr val="tx1"/>
                </a:solidFill>
                <a:latin typeface="Times New Roman" panose="02020603050405020304" pitchFamily="18" charset="0"/>
                <a:cs typeface="Times New Roman" panose="02020603050405020304" pitchFamily="18" charset="0"/>
              </a:rPr>
              <a:t>Illinois -  </a:t>
            </a:r>
            <a:r>
              <a:rPr lang="en-US" sz="4300" dirty="0">
                <a:latin typeface="Times New Roman" panose="02020603050405020304" pitchFamily="18" charset="0"/>
                <a:cs typeface="Times New Roman" panose="02020603050405020304" pitchFamily="18" charset="0"/>
                <a:hlinkClick r:id="rId7"/>
              </a:rPr>
              <a:t>https://realid.ilsos.gov/</a:t>
            </a:r>
            <a:endParaRPr lang="en-US" sz="43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40824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Contact</a:t>
            </a:r>
          </a:p>
        </p:txBody>
      </p:sp>
      <p:sp>
        <p:nvSpPr>
          <p:cNvPr id="8" name="Content Placeholder 7"/>
          <p:cNvSpPr>
            <a:spLocks noGrp="1"/>
          </p:cNvSpPr>
          <p:nvPr>
            <p:ph idx="1"/>
          </p:nvPr>
        </p:nvSpPr>
        <p:spPr>
          <a:xfrm>
            <a:off x="411982" y="1690801"/>
            <a:ext cx="8229600" cy="4525963"/>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Questions for all things travel or Concur?</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Contact</a:t>
            </a:r>
          </a:p>
          <a:p>
            <a:pPr marL="0" indent="0" algn="ctr">
              <a:buNone/>
            </a:pPr>
            <a:r>
              <a:rPr lang="en-US" dirty="0">
                <a:latin typeface="Times New Roman" panose="02020603050405020304" pitchFamily="18" charset="0"/>
                <a:cs typeface="Times New Roman" panose="02020603050405020304" pitchFamily="18" charset="0"/>
                <a:hlinkClick r:id="rId4"/>
              </a:rPr>
              <a:t>univtravel@slu.edu</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734567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ITS</a:t>
            </a:r>
          </a:p>
        </p:txBody>
      </p:sp>
      <p:sp>
        <p:nvSpPr>
          <p:cNvPr id="8" name="Content Placeholder 7"/>
          <p:cNvSpPr>
            <a:spLocks noGrp="1"/>
          </p:cNvSpPr>
          <p:nvPr>
            <p:ph idx="1"/>
          </p:nvPr>
        </p:nvSpPr>
        <p:spPr/>
        <p:txBody>
          <a:bodyPr>
            <a:normAutofit/>
          </a:bodyPr>
          <a:lstStyle/>
          <a:p>
            <a:pPr marL="457200" lvl="1" indent="0" algn="ctr">
              <a:buNone/>
            </a:pPr>
            <a:endParaRPr lang="en-US" dirty="0">
              <a:latin typeface="Times New Roman" panose="02020603050405020304" pitchFamily="18" charset="0"/>
              <a:cs typeface="Times New Roman" panose="02020603050405020304" pitchFamily="18" charset="0"/>
            </a:endParaRPr>
          </a:p>
          <a:p>
            <a:pPr marL="457200" lvl="1" indent="0" algn="ctr">
              <a:buNone/>
            </a:pPr>
            <a:endParaRPr lang="en-US" dirty="0">
              <a:latin typeface="Times New Roman" panose="02020603050405020304" pitchFamily="18" charset="0"/>
              <a:cs typeface="Times New Roman" panose="02020603050405020304" pitchFamily="18" charset="0"/>
            </a:endParaRPr>
          </a:p>
          <a:p>
            <a:pPr marL="457200" lvl="1" indent="0" algn="ctr">
              <a:buNone/>
            </a:pPr>
            <a:r>
              <a:rPr lang="en-US" sz="4400" dirty="0">
                <a:latin typeface="Times New Roman" panose="02020603050405020304" pitchFamily="18" charset="0"/>
                <a:cs typeface="Times New Roman" panose="02020603050405020304" pitchFamily="18" charset="0"/>
              </a:rPr>
              <a:t>Cybersecurity Awareness</a:t>
            </a:r>
          </a:p>
          <a:p>
            <a:pPr lvl="1">
              <a:buFont typeface="Arial" panose="020B0604020202020204" pitchFamily="34" charset="0"/>
              <a:buChar char="•"/>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451936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normAutofit/>
          </a:bodyPr>
          <a:lstStyle/>
          <a:p>
            <a:r>
              <a:rPr lang="en-US" dirty="0">
                <a:latin typeface="Times New Roman" panose="02020603050405020304" pitchFamily="18" charset="0"/>
                <a:cs typeface="Times New Roman" panose="02020603050405020304" pitchFamily="18" charset="0"/>
              </a:rPr>
              <a:t>Combating Phishing @ SLU</a:t>
            </a:r>
          </a:p>
        </p:txBody>
      </p:sp>
      <p:sp>
        <p:nvSpPr>
          <p:cNvPr id="8" name="Content Placeholder 7"/>
          <p:cNvSpPr>
            <a:spLocks noGrp="1"/>
          </p:cNvSpPr>
          <p:nvPr>
            <p:ph idx="1"/>
          </p:nvPr>
        </p:nvSpPr>
        <p:spPr>
          <a:xfrm>
            <a:off x="411982" y="1419496"/>
            <a:ext cx="8229600" cy="4525963"/>
          </a:xfrm>
        </p:spPr>
        <p:txBody>
          <a:bodyPr>
            <a:normAutofit/>
          </a:bodyPr>
          <a:lstStyle/>
          <a:p>
            <a:pPr marL="0" indent="0" algn="ctr">
              <a:buNone/>
            </a:pPr>
            <a:endParaRPr lang="en-US" sz="66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37</a:t>
            </a:fld>
            <a:endParaRPr lang="en-US" dirty="0">
              <a:solidFill>
                <a:prstClr val="black">
                  <a:tint val="75000"/>
                </a:prstClr>
              </a:solidFill>
            </a:endParaRPr>
          </a:p>
        </p:txBody>
      </p:sp>
      <p:pic>
        <p:nvPicPr>
          <p:cNvPr id="2" name="Picture 1">
            <a:extLst>
              <a:ext uri="{FF2B5EF4-FFF2-40B4-BE49-F238E27FC236}">
                <a16:creationId xmlns:a16="http://schemas.microsoft.com/office/drawing/2014/main" id="{18F99A43-F9FE-40D4-8B8F-D9DE158563A7}"/>
              </a:ext>
            </a:extLst>
          </p:cNvPr>
          <p:cNvPicPr>
            <a:picLocks noChangeAspect="1"/>
          </p:cNvPicPr>
          <p:nvPr/>
        </p:nvPicPr>
        <p:blipFill>
          <a:blip r:embed="rId4"/>
          <a:stretch>
            <a:fillRect/>
          </a:stretch>
        </p:blipFill>
        <p:spPr>
          <a:xfrm>
            <a:off x="429409" y="2005460"/>
            <a:ext cx="8285182" cy="2847079"/>
          </a:xfrm>
          <a:prstGeom prst="rect">
            <a:avLst/>
          </a:prstGeom>
        </p:spPr>
      </p:pic>
      <p:sp>
        <p:nvSpPr>
          <p:cNvPr id="7" name="TextBox 6">
            <a:extLst>
              <a:ext uri="{FF2B5EF4-FFF2-40B4-BE49-F238E27FC236}">
                <a16:creationId xmlns:a16="http://schemas.microsoft.com/office/drawing/2014/main" id="{0CAB4BEB-6BF4-45B4-9ECA-9226DAD8549A}"/>
              </a:ext>
            </a:extLst>
          </p:cNvPr>
          <p:cNvSpPr txBox="1"/>
          <p:nvPr/>
        </p:nvSpPr>
        <p:spPr>
          <a:xfrm>
            <a:off x="5039653" y="1574186"/>
            <a:ext cx="3320980" cy="307777"/>
          </a:xfrm>
          <a:prstGeom prst="rect">
            <a:avLst/>
          </a:prstGeom>
          <a:noFill/>
        </p:spPr>
        <p:txBody>
          <a:bodyPr wrap="square" rtlCol="0">
            <a:spAutoFit/>
          </a:bodyPr>
          <a:lstStyle/>
          <a:p>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(This is where we need your help)</a:t>
            </a:r>
          </a:p>
        </p:txBody>
      </p:sp>
      <p:pic>
        <p:nvPicPr>
          <p:cNvPr id="9" name="Picture 8">
            <a:extLst>
              <a:ext uri="{FF2B5EF4-FFF2-40B4-BE49-F238E27FC236}">
                <a16:creationId xmlns:a16="http://schemas.microsoft.com/office/drawing/2014/main" id="{1F8E73EC-2BFD-4FDE-A49C-5A39449B6709}"/>
              </a:ext>
            </a:extLst>
          </p:cNvPr>
          <p:cNvPicPr>
            <a:picLocks noChangeAspect="1"/>
          </p:cNvPicPr>
          <p:nvPr/>
        </p:nvPicPr>
        <p:blipFill>
          <a:blip r:embed="rId5"/>
          <a:stretch>
            <a:fillRect/>
          </a:stretch>
        </p:blipFill>
        <p:spPr>
          <a:xfrm>
            <a:off x="7620000" y="1730439"/>
            <a:ext cx="475529" cy="463336"/>
          </a:xfrm>
          <a:prstGeom prst="rect">
            <a:avLst/>
          </a:prstGeom>
        </p:spPr>
      </p:pic>
    </p:spTree>
    <p:extLst>
      <p:ext uri="{BB962C8B-B14F-4D97-AF65-F5344CB8AC3E}">
        <p14:creationId xmlns:p14="http://schemas.microsoft.com/office/powerpoint/2010/main" val="427879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normAutofit/>
          </a:bodyPr>
          <a:lstStyle/>
          <a:p>
            <a:r>
              <a:rPr lang="en-US" dirty="0">
                <a:latin typeface="Times New Roman" panose="02020603050405020304" pitchFamily="18" charset="0"/>
                <a:cs typeface="Times New Roman" panose="02020603050405020304" pitchFamily="18" charset="0"/>
              </a:rPr>
              <a:t>Phishing Attack Targeting SLU</a:t>
            </a:r>
          </a:p>
        </p:txBody>
      </p:sp>
      <p:sp>
        <p:nvSpPr>
          <p:cNvPr id="8" name="Content Placeholder 7"/>
          <p:cNvSpPr>
            <a:spLocks noGrp="1"/>
          </p:cNvSpPr>
          <p:nvPr>
            <p:ph idx="1"/>
          </p:nvPr>
        </p:nvSpPr>
        <p:spPr>
          <a:xfrm>
            <a:off x="411982" y="1419496"/>
            <a:ext cx="8229600" cy="4525963"/>
          </a:xfrm>
        </p:spPr>
        <p:txBody>
          <a:bodyPr>
            <a:normAutofit/>
          </a:bodyPr>
          <a:lstStyle/>
          <a:p>
            <a:pPr marL="0" indent="0" algn="ctr">
              <a:buNone/>
            </a:pPr>
            <a:endParaRPr lang="en-US" sz="66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38</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293DF00C-2529-4DF7-B00D-3D4E217E4F94}"/>
              </a:ext>
            </a:extLst>
          </p:cNvPr>
          <p:cNvPicPr>
            <a:picLocks noChangeAspect="1"/>
          </p:cNvPicPr>
          <p:nvPr/>
        </p:nvPicPr>
        <p:blipFill>
          <a:blip r:embed="rId4"/>
          <a:stretch>
            <a:fillRect/>
          </a:stretch>
        </p:blipFill>
        <p:spPr>
          <a:xfrm>
            <a:off x="157657" y="2057752"/>
            <a:ext cx="4273666" cy="3249450"/>
          </a:xfrm>
          <a:prstGeom prst="rect">
            <a:avLst/>
          </a:prstGeom>
        </p:spPr>
      </p:pic>
      <p:sp>
        <p:nvSpPr>
          <p:cNvPr id="6" name="TextBox 5">
            <a:extLst>
              <a:ext uri="{FF2B5EF4-FFF2-40B4-BE49-F238E27FC236}">
                <a16:creationId xmlns:a16="http://schemas.microsoft.com/office/drawing/2014/main" id="{81CABB54-1F0B-479A-BAB1-1712B73C2A59}"/>
              </a:ext>
            </a:extLst>
          </p:cNvPr>
          <p:cNvSpPr txBox="1"/>
          <p:nvPr/>
        </p:nvSpPr>
        <p:spPr>
          <a:xfrm>
            <a:off x="4711118" y="1316242"/>
            <a:ext cx="4414343" cy="4225516"/>
          </a:xfrm>
          <a:prstGeom prst="rect">
            <a:avLst/>
          </a:prstGeom>
          <a:noFill/>
        </p:spPr>
        <p:txBody>
          <a:bodyPr wrap="square" rtlCol="0">
            <a:spAutoFit/>
          </a:bodyPr>
          <a:lstStyle/>
          <a:p>
            <a:pPr marL="0" marR="0">
              <a:spcBef>
                <a:spcPts val="0"/>
              </a:spcBef>
              <a:spcAft>
                <a:spcPts val="0"/>
              </a:spcAft>
            </a:pPr>
            <a:r>
              <a:rPr lang="en-US" sz="1400" b="1"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Goal of Campaign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Solicit personal bank account info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Tactics to Avoid Detection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Well written/formatted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Sent to limited audience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Sent from multiple “clean” accounts (13)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Included link from well-known source (i.e. Red Herring)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“Tells”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Commodity email addresses (Hotmail, Yahoo)</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Financial enticement – Low Effort, High Reward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Requested recipient’s “alternate” email address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Asked for reply to a different address than sender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Signed by different name than sender</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1400" kern="12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No street address, web site, or phone number provided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2705E39-D4E1-47A2-84FB-8C10EF9CB802}"/>
              </a:ext>
            </a:extLst>
          </p:cNvPr>
          <p:cNvPicPr>
            <a:picLocks noChangeAspect="1"/>
          </p:cNvPicPr>
          <p:nvPr/>
        </p:nvPicPr>
        <p:blipFill>
          <a:blip r:embed="rId5"/>
          <a:stretch>
            <a:fillRect/>
          </a:stretch>
        </p:blipFill>
        <p:spPr>
          <a:xfrm>
            <a:off x="2846226" y="2057752"/>
            <a:ext cx="1585097" cy="1481456"/>
          </a:xfrm>
          <a:prstGeom prst="rect">
            <a:avLst/>
          </a:prstGeom>
        </p:spPr>
      </p:pic>
      <p:pic>
        <p:nvPicPr>
          <p:cNvPr id="11" name="Picture 10">
            <a:extLst>
              <a:ext uri="{FF2B5EF4-FFF2-40B4-BE49-F238E27FC236}">
                <a16:creationId xmlns:a16="http://schemas.microsoft.com/office/drawing/2014/main" id="{73C6560D-52DD-42E7-8CEA-7CB57A307F5B}"/>
              </a:ext>
            </a:extLst>
          </p:cNvPr>
          <p:cNvPicPr>
            <a:picLocks noChangeAspect="1"/>
          </p:cNvPicPr>
          <p:nvPr/>
        </p:nvPicPr>
        <p:blipFill>
          <a:blip r:embed="rId6"/>
          <a:stretch>
            <a:fillRect/>
          </a:stretch>
        </p:blipFill>
        <p:spPr>
          <a:xfrm>
            <a:off x="502418" y="3830036"/>
            <a:ext cx="1682642" cy="1030313"/>
          </a:xfrm>
          <a:prstGeom prst="rect">
            <a:avLst/>
          </a:prstGeom>
        </p:spPr>
      </p:pic>
      <p:pic>
        <p:nvPicPr>
          <p:cNvPr id="12" name="Picture 11">
            <a:extLst>
              <a:ext uri="{FF2B5EF4-FFF2-40B4-BE49-F238E27FC236}">
                <a16:creationId xmlns:a16="http://schemas.microsoft.com/office/drawing/2014/main" id="{438F62FC-4331-475B-8ED7-954F2C68D6A9}"/>
              </a:ext>
            </a:extLst>
          </p:cNvPr>
          <p:cNvPicPr>
            <a:picLocks noChangeAspect="1"/>
          </p:cNvPicPr>
          <p:nvPr/>
        </p:nvPicPr>
        <p:blipFill>
          <a:blip r:embed="rId7"/>
          <a:stretch>
            <a:fillRect/>
          </a:stretch>
        </p:blipFill>
        <p:spPr>
          <a:xfrm>
            <a:off x="2443168" y="4751405"/>
            <a:ext cx="1463167" cy="963251"/>
          </a:xfrm>
          <a:prstGeom prst="rect">
            <a:avLst/>
          </a:prstGeom>
        </p:spPr>
      </p:pic>
      <p:cxnSp>
        <p:nvCxnSpPr>
          <p:cNvPr id="14" name="Straight Arrow Connector 13">
            <a:extLst>
              <a:ext uri="{FF2B5EF4-FFF2-40B4-BE49-F238E27FC236}">
                <a16:creationId xmlns:a16="http://schemas.microsoft.com/office/drawing/2014/main" id="{78B1D35F-D263-4AAF-ADBA-63A852A14D33}"/>
              </a:ext>
            </a:extLst>
          </p:cNvPr>
          <p:cNvCxnSpPr/>
          <p:nvPr/>
        </p:nvCxnSpPr>
        <p:spPr>
          <a:xfrm>
            <a:off x="3815598" y="3490802"/>
            <a:ext cx="986258" cy="8059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B1E2E351-BDF2-4F20-8931-5619FF946294}"/>
              </a:ext>
            </a:extLst>
          </p:cNvPr>
          <p:cNvCxnSpPr/>
          <p:nvPr/>
        </p:nvCxnSpPr>
        <p:spPr>
          <a:xfrm>
            <a:off x="1298521" y="2892918"/>
            <a:ext cx="3514639" cy="16079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8B5CB18-DF4E-48CE-BABB-EF1FAA475A39}"/>
              </a:ext>
            </a:extLst>
          </p:cNvPr>
          <p:cNvCxnSpPr/>
          <p:nvPr/>
        </p:nvCxnSpPr>
        <p:spPr>
          <a:xfrm>
            <a:off x="2173756" y="4049683"/>
            <a:ext cx="2628100" cy="6522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52CCF48F-F069-4574-BF29-EA864682DCB8}"/>
              </a:ext>
            </a:extLst>
          </p:cNvPr>
          <p:cNvCxnSpPr>
            <a:cxnSpLocks/>
          </p:cNvCxnSpPr>
          <p:nvPr/>
        </p:nvCxnSpPr>
        <p:spPr>
          <a:xfrm flipV="1">
            <a:off x="1432916" y="4909799"/>
            <a:ext cx="3368940" cy="2171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B9756D25-B2D3-4559-8830-4309F223D88C}"/>
              </a:ext>
            </a:extLst>
          </p:cNvPr>
          <p:cNvCxnSpPr/>
          <p:nvPr/>
        </p:nvCxnSpPr>
        <p:spPr>
          <a:xfrm flipV="1">
            <a:off x="3583645" y="5151203"/>
            <a:ext cx="1229515" cy="2192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40665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normAutofit/>
          </a:bodyPr>
          <a:lstStyle/>
          <a:p>
            <a:r>
              <a:rPr lang="en-US" dirty="0">
                <a:latin typeface="Times New Roman" panose="02020603050405020304" pitchFamily="18" charset="0"/>
                <a:cs typeface="Times New Roman" panose="02020603050405020304" pitchFamily="18" charset="0"/>
              </a:rPr>
              <a:t>Increased Cyber-Safety Messaging</a:t>
            </a:r>
          </a:p>
        </p:txBody>
      </p:sp>
      <p:sp>
        <p:nvSpPr>
          <p:cNvPr id="8" name="Content Placeholder 7"/>
          <p:cNvSpPr>
            <a:spLocks noGrp="1"/>
          </p:cNvSpPr>
          <p:nvPr>
            <p:ph idx="1"/>
          </p:nvPr>
        </p:nvSpPr>
        <p:spPr>
          <a:xfrm>
            <a:off x="411982" y="1419496"/>
            <a:ext cx="8229600" cy="4525963"/>
          </a:xfrm>
        </p:spPr>
        <p:txBody>
          <a:bodyPr>
            <a:normAutofit/>
          </a:bodyPr>
          <a:lstStyle/>
          <a:p>
            <a:pPr marL="0" indent="0" algn="ctr">
              <a:buNone/>
            </a:pPr>
            <a:endParaRPr lang="en-US" sz="66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39</a:t>
            </a:fld>
            <a:endParaRPr lang="en-US" dirty="0">
              <a:solidFill>
                <a:prstClr val="black">
                  <a:tint val="75000"/>
                </a:prstClr>
              </a:solidFill>
            </a:endParaRPr>
          </a:p>
        </p:txBody>
      </p:sp>
      <p:pic>
        <p:nvPicPr>
          <p:cNvPr id="3" name="Picture 2">
            <a:extLst>
              <a:ext uri="{FF2B5EF4-FFF2-40B4-BE49-F238E27FC236}">
                <a16:creationId xmlns:a16="http://schemas.microsoft.com/office/drawing/2014/main" id="{A4B1C572-4430-4E1D-9251-73EDCA48DE4A}"/>
              </a:ext>
            </a:extLst>
          </p:cNvPr>
          <p:cNvPicPr>
            <a:picLocks noChangeAspect="1"/>
          </p:cNvPicPr>
          <p:nvPr/>
        </p:nvPicPr>
        <p:blipFill>
          <a:blip r:embed="rId4"/>
          <a:stretch>
            <a:fillRect/>
          </a:stretch>
        </p:blipFill>
        <p:spPr>
          <a:xfrm>
            <a:off x="4431323" y="1763917"/>
            <a:ext cx="3481118" cy="3968840"/>
          </a:xfrm>
          <a:prstGeom prst="rect">
            <a:avLst/>
          </a:prstGeom>
        </p:spPr>
      </p:pic>
      <p:pic>
        <p:nvPicPr>
          <p:cNvPr id="6" name="Picture 5">
            <a:extLst>
              <a:ext uri="{FF2B5EF4-FFF2-40B4-BE49-F238E27FC236}">
                <a16:creationId xmlns:a16="http://schemas.microsoft.com/office/drawing/2014/main" id="{8190DBC0-5DA4-481C-A0F2-4170E8D15688}"/>
              </a:ext>
            </a:extLst>
          </p:cNvPr>
          <p:cNvPicPr>
            <a:picLocks noChangeAspect="1"/>
          </p:cNvPicPr>
          <p:nvPr/>
        </p:nvPicPr>
        <p:blipFill>
          <a:blip r:embed="rId5"/>
          <a:stretch>
            <a:fillRect/>
          </a:stretch>
        </p:blipFill>
        <p:spPr>
          <a:xfrm>
            <a:off x="872350" y="2117516"/>
            <a:ext cx="3420152" cy="3261643"/>
          </a:xfrm>
          <a:prstGeom prst="rect">
            <a:avLst/>
          </a:prstGeom>
        </p:spPr>
      </p:pic>
    </p:spTree>
    <p:extLst>
      <p:ext uri="{BB962C8B-B14F-4D97-AF65-F5344CB8AC3E}">
        <p14:creationId xmlns:p14="http://schemas.microsoft.com/office/powerpoint/2010/main" val="30785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457200" lvl="1" indent="0">
              <a:buNone/>
            </a:pPr>
            <a:endParaRPr lang="en-US" dirty="0"/>
          </a:p>
          <a:p>
            <a:pPr marL="57150" indent="0">
              <a:buNone/>
            </a:pPr>
            <a:endParaRPr lang="en-US" dirty="0"/>
          </a:p>
          <a:p>
            <a:pPr marL="0" indent="0" algn="ctr">
              <a:buNone/>
            </a:pPr>
            <a:r>
              <a:rPr lang="en-US" sz="5400" dirty="0">
                <a:latin typeface="Times New Roman" panose="02020603050405020304" pitchFamily="18" charset="0"/>
                <a:cs typeface="Times New Roman" panose="02020603050405020304" pitchFamily="18" charset="0"/>
              </a:rPr>
              <a:t>Human Resources</a:t>
            </a: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459757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normAutofit/>
          </a:bodyPr>
          <a:lstStyle/>
          <a:p>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Coming Soon to Digital Signage Near You</a:t>
            </a:r>
            <a:endParaRPr 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411982" y="1419496"/>
            <a:ext cx="8229600" cy="4525963"/>
          </a:xfrm>
        </p:spPr>
        <p:txBody>
          <a:bodyPr>
            <a:normAutofit/>
          </a:bodyPr>
          <a:lstStyle/>
          <a:p>
            <a:pPr marL="0" indent="0" algn="ctr">
              <a:buNone/>
            </a:pPr>
            <a:endParaRPr lang="en-US" sz="66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40</a:t>
            </a:fld>
            <a:endParaRPr lang="en-US" dirty="0">
              <a:solidFill>
                <a:prstClr val="black">
                  <a:tint val="75000"/>
                </a:prstClr>
              </a:solidFill>
            </a:endParaRPr>
          </a:p>
        </p:txBody>
      </p:sp>
      <p:pic>
        <p:nvPicPr>
          <p:cNvPr id="2" name="Picture 1">
            <a:extLst>
              <a:ext uri="{FF2B5EF4-FFF2-40B4-BE49-F238E27FC236}">
                <a16:creationId xmlns:a16="http://schemas.microsoft.com/office/drawing/2014/main" id="{85E672DD-A84E-4A3A-96AC-D10C91DEFDAB}"/>
              </a:ext>
            </a:extLst>
          </p:cNvPr>
          <p:cNvPicPr>
            <a:picLocks noChangeAspect="1"/>
          </p:cNvPicPr>
          <p:nvPr/>
        </p:nvPicPr>
        <p:blipFill>
          <a:blip r:embed="rId4"/>
          <a:stretch>
            <a:fillRect/>
          </a:stretch>
        </p:blipFill>
        <p:spPr>
          <a:xfrm>
            <a:off x="536744" y="1660962"/>
            <a:ext cx="4279763" cy="2402032"/>
          </a:xfrm>
          <a:prstGeom prst="rect">
            <a:avLst/>
          </a:prstGeom>
        </p:spPr>
      </p:pic>
      <p:pic>
        <p:nvPicPr>
          <p:cNvPr id="7" name="Picture 6">
            <a:extLst>
              <a:ext uri="{FF2B5EF4-FFF2-40B4-BE49-F238E27FC236}">
                <a16:creationId xmlns:a16="http://schemas.microsoft.com/office/drawing/2014/main" id="{7877503B-3BFC-4181-98A3-6ACF60BED6FB}"/>
              </a:ext>
            </a:extLst>
          </p:cNvPr>
          <p:cNvPicPr>
            <a:picLocks noChangeAspect="1"/>
          </p:cNvPicPr>
          <p:nvPr/>
        </p:nvPicPr>
        <p:blipFill>
          <a:blip r:embed="rId5"/>
          <a:stretch>
            <a:fillRect/>
          </a:stretch>
        </p:blipFill>
        <p:spPr>
          <a:xfrm>
            <a:off x="4589163" y="3367618"/>
            <a:ext cx="4279763" cy="2402032"/>
          </a:xfrm>
          <a:prstGeom prst="rect">
            <a:avLst/>
          </a:prstGeom>
        </p:spPr>
      </p:pic>
    </p:spTree>
    <p:extLst>
      <p:ext uri="{BB962C8B-B14F-4D97-AF65-F5344CB8AC3E}">
        <p14:creationId xmlns:p14="http://schemas.microsoft.com/office/powerpoint/2010/main" val="3278295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normAutofit fontScale="90000"/>
          </a:bodyPr>
          <a:lstStyle/>
          <a:p>
            <a:r>
              <a:rPr lang="en-US" sz="4400" dirty="0">
                <a:latin typeface="Times New Roman" panose="02020603050405020304" pitchFamily="18" charset="0"/>
                <a:cs typeface="Times New Roman" panose="02020603050405020304" pitchFamily="18" charset="0"/>
              </a:rPr>
              <a:t>Regis University Cyber Attack (2019)</a:t>
            </a:r>
            <a:endParaRPr 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411982" y="1419496"/>
            <a:ext cx="8229600" cy="4525963"/>
          </a:xfrm>
        </p:spPr>
        <p:txBody>
          <a:bodyPr>
            <a:normAutofit fontScale="40000" lnSpcReduction="20000"/>
          </a:bodyPr>
          <a:lstStyle/>
          <a:p>
            <a:pPr marL="0" indent="0" algn="ctr">
              <a:buNone/>
            </a:pPr>
            <a:endParaRPr lang="en-US" sz="6600" dirty="0">
              <a:solidFill>
                <a:schemeClr val="tx1">
                  <a:lumMod val="75000"/>
                  <a:lumOff val="2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Well Orchestrated Attack - Just Before Classes Started</a:t>
            </a: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Attacked Backups First. Started Encrypting Data Second</a:t>
            </a: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Investigation Unable To Determine Root Cause. Tracks Erased.</a:t>
            </a: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Digital Forensics Determined Nation-State Sponsorship</a:t>
            </a: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Financially Motivated (Ransomware)</a:t>
            </a: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After Months, Determined There Was No Data Breach</a:t>
            </a: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Regis Never Considered Themselves An Attractive Target</a:t>
            </a:r>
          </a:p>
          <a:p>
            <a:pPr>
              <a:buFont typeface="Wingdings" panose="05000000000000000000" pitchFamily="2" charset="2"/>
              <a:buChar char="Ø"/>
            </a:pPr>
            <a:r>
              <a:rPr lang="en-US" sz="6600" dirty="0">
                <a:latin typeface="Times New Roman" panose="02020603050405020304" pitchFamily="18" charset="0"/>
                <a:cs typeface="Times New Roman" panose="02020603050405020304" pitchFamily="18" charset="0"/>
              </a:rPr>
              <a:t>By January, They Had Recovered/Rebuilt 80% Of IT Services</a:t>
            </a:r>
          </a:p>
          <a:p>
            <a:pPr marL="0" indent="0" algn="ctr">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54642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normAutofit/>
          </a:bodyPr>
          <a:lstStyle/>
          <a:p>
            <a:r>
              <a:rPr lang="en-US" dirty="0">
                <a:latin typeface="Times New Roman" panose="02020603050405020304" pitchFamily="18" charset="0"/>
                <a:cs typeface="Times New Roman" panose="02020603050405020304" pitchFamily="18" charset="0"/>
              </a:rPr>
              <a:t>What Can You Do To Help?</a:t>
            </a:r>
          </a:p>
        </p:txBody>
      </p:sp>
      <p:sp>
        <p:nvSpPr>
          <p:cNvPr id="8" name="Content Placeholder 7"/>
          <p:cNvSpPr>
            <a:spLocks noGrp="1"/>
          </p:cNvSpPr>
          <p:nvPr>
            <p:ph idx="1"/>
          </p:nvPr>
        </p:nvSpPr>
        <p:spPr>
          <a:xfrm>
            <a:off x="411982" y="1419496"/>
            <a:ext cx="8229600" cy="4525963"/>
          </a:xfrm>
        </p:spPr>
        <p:txBody>
          <a:bodyPr>
            <a:normAutofit/>
          </a:bodyPr>
          <a:lstStyle/>
          <a:p>
            <a:pPr marL="0" indent="0" algn="ctr">
              <a:buNone/>
            </a:pPr>
            <a:endParaRPr lang="en-US" sz="66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42</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78E303D3-FBD6-4258-99C3-C57CEA2FF19D}"/>
              </a:ext>
            </a:extLst>
          </p:cNvPr>
          <p:cNvSpPr txBox="1"/>
          <p:nvPr/>
        </p:nvSpPr>
        <p:spPr>
          <a:xfrm>
            <a:off x="130628" y="2309384"/>
            <a:ext cx="2421653" cy="923330"/>
          </a:xfrm>
          <a:prstGeom prst="rect">
            <a:avLst/>
          </a:prstGeom>
          <a:noFill/>
        </p:spPr>
        <p:txBody>
          <a:bodyPr wrap="square" rtlCol="0">
            <a:spAutoFit/>
          </a:bodyPr>
          <a:lstStyle/>
          <a:p>
            <a:pPr algn="ctr"/>
            <a:r>
              <a:rPr lang="en-US" sz="1800" b="1" dirty="0">
                <a:solidFill>
                  <a:srgbClr val="1B449C"/>
                </a:solidFill>
                <a:latin typeface="Century Gothic" panose="020B0502020202020204" pitchFamily="34" charset="0"/>
              </a:rPr>
              <a:t>Start A Conversation About Cybersecurity</a:t>
            </a:r>
          </a:p>
        </p:txBody>
      </p:sp>
      <p:sp>
        <p:nvSpPr>
          <p:cNvPr id="9" name="TextBox 8">
            <a:extLst>
              <a:ext uri="{FF2B5EF4-FFF2-40B4-BE49-F238E27FC236}">
                <a16:creationId xmlns:a16="http://schemas.microsoft.com/office/drawing/2014/main" id="{68BBBADF-5DCA-4DFC-BE0C-DAAD6F01C39F}"/>
              </a:ext>
            </a:extLst>
          </p:cNvPr>
          <p:cNvSpPr txBox="1"/>
          <p:nvPr/>
        </p:nvSpPr>
        <p:spPr>
          <a:xfrm>
            <a:off x="2446774" y="2592473"/>
            <a:ext cx="2316145" cy="646331"/>
          </a:xfrm>
          <a:prstGeom prst="rect">
            <a:avLst/>
          </a:prstGeom>
          <a:noFill/>
        </p:spPr>
        <p:txBody>
          <a:bodyPr wrap="square" rtlCol="0">
            <a:spAutoFit/>
          </a:bodyPr>
          <a:lstStyle/>
          <a:p>
            <a:pPr algn="ctr"/>
            <a:r>
              <a:rPr lang="en-US" sz="1800" b="1" dirty="0">
                <a:solidFill>
                  <a:srgbClr val="1B449C"/>
                </a:solidFill>
                <a:latin typeface="Century Gothic" panose="020B0502020202020204" pitchFamily="34" charset="0"/>
              </a:rPr>
              <a:t>Stay Alert &amp; Report Suspicious Activity</a:t>
            </a:r>
          </a:p>
        </p:txBody>
      </p:sp>
      <p:sp>
        <p:nvSpPr>
          <p:cNvPr id="10" name="TextBox 9">
            <a:extLst>
              <a:ext uri="{FF2B5EF4-FFF2-40B4-BE49-F238E27FC236}">
                <a16:creationId xmlns:a16="http://schemas.microsoft.com/office/drawing/2014/main" id="{EA7322AF-4892-47B6-8B33-D746424418B4}"/>
              </a:ext>
            </a:extLst>
          </p:cNvPr>
          <p:cNvSpPr txBox="1"/>
          <p:nvPr/>
        </p:nvSpPr>
        <p:spPr>
          <a:xfrm>
            <a:off x="4657411" y="2562329"/>
            <a:ext cx="2577402" cy="646331"/>
          </a:xfrm>
          <a:prstGeom prst="rect">
            <a:avLst/>
          </a:prstGeom>
          <a:noFill/>
        </p:spPr>
        <p:txBody>
          <a:bodyPr wrap="square" rtlCol="0">
            <a:spAutoFit/>
          </a:bodyPr>
          <a:lstStyle/>
          <a:p>
            <a:pPr algn="ctr"/>
            <a:r>
              <a:rPr lang="en-US" sz="1800" b="1" dirty="0">
                <a:solidFill>
                  <a:srgbClr val="1B449C"/>
                </a:solidFill>
                <a:latin typeface="Century Gothic" panose="020B0502020202020204" pitchFamily="34" charset="0"/>
              </a:rPr>
              <a:t>Participate In Security Awareness</a:t>
            </a:r>
          </a:p>
        </p:txBody>
      </p:sp>
      <p:sp>
        <p:nvSpPr>
          <p:cNvPr id="11" name="TextBox 10">
            <a:extLst>
              <a:ext uri="{FF2B5EF4-FFF2-40B4-BE49-F238E27FC236}">
                <a16:creationId xmlns:a16="http://schemas.microsoft.com/office/drawing/2014/main" id="{9289D3BB-836C-4828-B518-00A2DC6B6CAE}"/>
              </a:ext>
            </a:extLst>
          </p:cNvPr>
          <p:cNvSpPr txBox="1"/>
          <p:nvPr/>
        </p:nvSpPr>
        <p:spPr>
          <a:xfrm>
            <a:off x="7234813" y="2592474"/>
            <a:ext cx="1321358" cy="646331"/>
          </a:xfrm>
          <a:prstGeom prst="rect">
            <a:avLst/>
          </a:prstGeom>
          <a:noFill/>
        </p:spPr>
        <p:txBody>
          <a:bodyPr wrap="square" rtlCol="0">
            <a:spAutoFit/>
          </a:bodyPr>
          <a:lstStyle/>
          <a:p>
            <a:pPr algn="ctr"/>
            <a:r>
              <a:rPr lang="en-US" sz="1800" b="1" dirty="0">
                <a:solidFill>
                  <a:srgbClr val="1B449C"/>
                </a:solidFill>
                <a:latin typeface="Century Gothic" panose="020B0502020202020204" pitchFamily="34" charset="0"/>
              </a:rPr>
              <a:t>Help Us</a:t>
            </a:r>
          </a:p>
          <a:p>
            <a:pPr algn="ctr"/>
            <a:r>
              <a:rPr lang="en-US" sz="1800" b="1" dirty="0">
                <a:solidFill>
                  <a:srgbClr val="1B449C"/>
                </a:solidFill>
                <a:latin typeface="Century Gothic" panose="020B0502020202020204" pitchFamily="34" charset="0"/>
              </a:rPr>
              <a:t>Help You</a:t>
            </a:r>
          </a:p>
        </p:txBody>
      </p:sp>
      <p:pic>
        <p:nvPicPr>
          <p:cNvPr id="12" name="Picture 11" descr="A close up of a sign&#10;&#10;Description automatically generated">
            <a:extLst>
              <a:ext uri="{FF2B5EF4-FFF2-40B4-BE49-F238E27FC236}">
                <a16:creationId xmlns:a16="http://schemas.microsoft.com/office/drawing/2014/main" id="{B0BC046E-A0F6-49EA-946C-6DB54C2F51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44" y="3208660"/>
            <a:ext cx="2057400" cy="20574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6B414B4B-59D9-46D9-9B62-996CDEBEF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774" y="3208660"/>
            <a:ext cx="2057400" cy="2057400"/>
          </a:xfrm>
          <a:prstGeom prst="rect">
            <a:avLst/>
          </a:prstGeom>
        </p:spPr>
      </p:pic>
      <p:pic>
        <p:nvPicPr>
          <p:cNvPr id="14" name="Picture 13" descr="A close up of a sign&#10;&#10;Description automatically generated">
            <a:extLst>
              <a:ext uri="{FF2B5EF4-FFF2-40B4-BE49-F238E27FC236}">
                <a16:creationId xmlns:a16="http://schemas.microsoft.com/office/drawing/2014/main" id="{90FED1FC-AB0E-4868-9DF2-FD6C2A3FA2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1747" y="3274698"/>
            <a:ext cx="2057400" cy="2057400"/>
          </a:xfrm>
          <a:prstGeom prst="rect">
            <a:avLst/>
          </a:prstGeom>
        </p:spPr>
      </p:pic>
      <p:pic>
        <p:nvPicPr>
          <p:cNvPr id="15" name="Picture 14" descr="A picture containing shirt&#10;&#10;Description automatically generated">
            <a:extLst>
              <a:ext uri="{FF2B5EF4-FFF2-40B4-BE49-F238E27FC236}">
                <a16:creationId xmlns:a16="http://schemas.microsoft.com/office/drawing/2014/main" id="{0CE6FB88-3302-4D22-AFF3-410019D430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7331" y="3166040"/>
            <a:ext cx="2057400" cy="2057400"/>
          </a:xfrm>
          <a:prstGeom prst="rect">
            <a:avLst/>
          </a:prstGeom>
        </p:spPr>
      </p:pic>
      <p:sp>
        <p:nvSpPr>
          <p:cNvPr id="16" name="TextBox 15">
            <a:extLst>
              <a:ext uri="{FF2B5EF4-FFF2-40B4-BE49-F238E27FC236}">
                <a16:creationId xmlns:a16="http://schemas.microsoft.com/office/drawing/2014/main" id="{3D1A5243-C8DC-4724-AF5B-5512E1254390}"/>
              </a:ext>
            </a:extLst>
          </p:cNvPr>
          <p:cNvSpPr txBox="1"/>
          <p:nvPr/>
        </p:nvSpPr>
        <p:spPr>
          <a:xfrm>
            <a:off x="3305854" y="5286839"/>
            <a:ext cx="2250937" cy="369332"/>
          </a:xfrm>
          <a:prstGeom prst="rect">
            <a:avLst/>
          </a:prstGeom>
          <a:noFill/>
        </p:spPr>
        <p:txBody>
          <a:bodyPr wrap="none" rtlCol="0">
            <a:spAutoFit/>
          </a:bodyPr>
          <a:lstStyle/>
          <a:p>
            <a:pPr algn="ctr"/>
            <a:r>
              <a:rPr lang="en-US" sz="1800" b="1">
                <a:solidFill>
                  <a:srgbClr val="1B449C"/>
                </a:solidFill>
                <a:latin typeface="Century Gothic" panose="020B0502020202020204" pitchFamily="34" charset="0"/>
              </a:rPr>
              <a:t>SLUAware@slu.edu</a:t>
            </a:r>
            <a:endParaRPr lang="en-US" sz="1800" b="1" dirty="0">
              <a:solidFill>
                <a:srgbClr val="1B449C"/>
              </a:solidFill>
              <a:latin typeface="Century Gothic" panose="020B0502020202020204" pitchFamily="34" charset="0"/>
            </a:endParaRPr>
          </a:p>
        </p:txBody>
      </p:sp>
    </p:spTree>
    <p:extLst>
      <p:ext uri="{BB962C8B-B14F-4D97-AF65-F5344CB8AC3E}">
        <p14:creationId xmlns:p14="http://schemas.microsoft.com/office/powerpoint/2010/main" val="1616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411982" y="1690801"/>
            <a:ext cx="8229600" cy="4525963"/>
          </a:xfrm>
        </p:spPr>
        <p:txBody>
          <a:bodyPr>
            <a:normAutofit/>
          </a:bodyPr>
          <a:lstStyle/>
          <a:p>
            <a:pPr marL="0" indent="0" algn="ctr">
              <a:buNone/>
            </a:pPr>
            <a:endParaRPr lang="en-US" sz="66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0" indent="0" algn="ctr">
              <a:buNone/>
            </a:pPr>
            <a:r>
              <a:rPr lang="en-US" sz="6600" dirty="0">
                <a:solidFill>
                  <a:schemeClr val="tx1">
                    <a:lumMod val="75000"/>
                    <a:lumOff val="25000"/>
                  </a:schemeClr>
                </a:solidFill>
                <a:latin typeface="Times New Roman" panose="02020603050405020304" pitchFamily="18" charset="0"/>
                <a:cs typeface="Times New Roman" panose="02020603050405020304" pitchFamily="18" charset="0"/>
              </a:rPr>
              <a:t>Thank You!</a:t>
            </a:r>
          </a:p>
          <a:p>
            <a:pPr marL="0" indent="0" algn="ctr">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2267475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just"/>
            <a:r>
              <a:rPr lang="en-US" dirty="0">
                <a:solidFill>
                  <a:srgbClr val="1B449C"/>
                </a:solidFill>
                <a:latin typeface="Times New Roman" panose="02020603050405020304" pitchFamily="18" charset="0"/>
                <a:cs typeface="Times New Roman" panose="02020603050405020304" pitchFamily="18" charset="0"/>
              </a:rPr>
              <a:t>(ITS) Information Technology Services                                                    09/09/2021</a:t>
            </a:r>
          </a:p>
        </p:txBody>
      </p:sp>
      <p:sp>
        <p:nvSpPr>
          <p:cNvPr id="4" name="TextBox 3">
            <a:extLst>
              <a:ext uri="{FF2B5EF4-FFF2-40B4-BE49-F238E27FC236}">
                <a16:creationId xmlns:a16="http://schemas.microsoft.com/office/drawing/2014/main" id="{A09FDFDC-3ACD-4E1D-8992-878FD091837C}"/>
              </a:ext>
            </a:extLst>
          </p:cNvPr>
          <p:cNvSpPr txBox="1"/>
          <p:nvPr/>
        </p:nvSpPr>
        <p:spPr>
          <a:xfrm>
            <a:off x="100667" y="4453942"/>
            <a:ext cx="9144000" cy="1200329"/>
          </a:xfrm>
          <a:prstGeom prst="rect">
            <a:avLst/>
          </a:prstGeom>
          <a:noFill/>
          <a:effectLst/>
        </p:spPr>
        <p:txBody>
          <a:bodyPr wrap="square" rtlCol="0">
            <a:spAutoFit/>
          </a:bodyPr>
          <a:lstStyle/>
          <a:p>
            <a:pPr algn="ctr"/>
            <a:r>
              <a:rPr lang="en-US" sz="3200" b="1" cap="all" dirty="0">
                <a:solidFill>
                  <a:srgbClr val="1B449C"/>
                </a:solidFill>
                <a:latin typeface="Times New Roman" panose="02020603050405020304" pitchFamily="18" charset="0"/>
                <a:cs typeface="Times New Roman" panose="02020603050405020304" pitchFamily="18" charset="0"/>
              </a:rPr>
              <a:t>WINDOWS 7 TO 10 uPGRADE</a:t>
            </a:r>
            <a:endParaRPr lang="en-US" sz="3200" b="1" cap="all" dirty="0">
              <a:solidFill>
                <a:schemeClr val="bg2"/>
              </a:solidFill>
              <a:latin typeface="Times New Roman" panose="02020603050405020304" pitchFamily="18" charset="0"/>
              <a:cs typeface="Times New Roman" panose="02020603050405020304" pitchFamily="18" charset="0"/>
            </a:endParaRPr>
          </a:p>
          <a:p>
            <a:pPr algn="ctr"/>
            <a:r>
              <a:rPr lang="en-US" sz="4000" b="1" cap="all" dirty="0"/>
              <a:t> </a:t>
            </a:r>
          </a:p>
        </p:txBody>
      </p:sp>
      <p:pic>
        <p:nvPicPr>
          <p:cNvPr id="1026" name="Picture 2" descr="https://www.slu.edu/marcom/tools-downloads/imgs/logo/primary-mark/logowithyear_rgb.jpg">
            <a:extLst>
              <a:ext uri="{FF2B5EF4-FFF2-40B4-BE49-F238E27FC236}">
                <a16:creationId xmlns:a16="http://schemas.microsoft.com/office/drawing/2014/main" id="{7C1153A2-C81C-42A0-AC8F-6C02DCD955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5311" y="304800"/>
            <a:ext cx="345337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51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Current State, Timeline</a:t>
            </a:r>
          </a:p>
        </p:txBody>
      </p:sp>
      <p:sp>
        <p:nvSpPr>
          <p:cNvPr id="8" name="Content Placeholder 7"/>
          <p:cNvSpPr>
            <a:spLocks noGrp="1"/>
          </p:cNvSpPr>
          <p:nvPr>
            <p:ph idx="1"/>
          </p:nvPr>
        </p:nvSpPr>
        <p:spPr>
          <a:xfrm>
            <a:off x="411982" y="1690801"/>
            <a:ext cx="8229600" cy="4525963"/>
          </a:xfrm>
        </p:spPr>
        <p:txBody>
          <a:bodyPr>
            <a:norm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Approximately 6400 Workstation at SLU</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As of today, 619 workstations remain on Windows 7</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Approximately 10% of the total </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Schedule: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Deadline is *September 2021</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409337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What you need to know</a:t>
            </a:r>
          </a:p>
        </p:txBody>
      </p:sp>
      <p:sp>
        <p:nvSpPr>
          <p:cNvPr id="8" name="Content Placeholder 7"/>
          <p:cNvSpPr>
            <a:spLocks noGrp="1"/>
          </p:cNvSpPr>
          <p:nvPr>
            <p:ph idx="1"/>
          </p:nvPr>
        </p:nvSpPr>
        <p:spPr>
          <a:xfrm>
            <a:off x="411982" y="1479786"/>
            <a:ext cx="8229600" cy="4525963"/>
          </a:xfrm>
        </p:spPr>
        <p:txBody>
          <a:bodyPr>
            <a:normAutofit/>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Technology:</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Upgrade: Computers less than 4 years old (Dell)</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Replace: Computers over 4 years old (HP and others)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Costs</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Upgrades: $0</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Replacements: </a:t>
            </a:r>
          </a:p>
          <a:p>
            <a:pPr lvl="2">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Standard desktop $600 (Monitor +$150)</a:t>
            </a:r>
          </a:p>
          <a:p>
            <a:pPr lvl="2">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Standard laptop $1,000</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395287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6523" y="408216"/>
            <a:ext cx="8229600" cy="1143000"/>
          </a:xfrm>
        </p:spPr>
        <p:txBody>
          <a:bodyPr/>
          <a:lstStyle/>
          <a:p>
            <a:r>
              <a:rPr lang="en-US" dirty="0">
                <a:latin typeface="Times New Roman" panose="02020603050405020304" pitchFamily="18" charset="0"/>
                <a:cs typeface="Times New Roman" panose="02020603050405020304" pitchFamily="18" charset="0"/>
              </a:rPr>
              <a:t>What you need to do</a:t>
            </a:r>
          </a:p>
        </p:txBody>
      </p:sp>
      <p:sp>
        <p:nvSpPr>
          <p:cNvPr id="8" name="Content Placeholder 7"/>
          <p:cNvSpPr>
            <a:spLocks noGrp="1"/>
          </p:cNvSpPr>
          <p:nvPr>
            <p:ph idx="1"/>
          </p:nvPr>
        </p:nvSpPr>
        <p:spPr>
          <a:xfrm>
            <a:off x="316523" y="1379302"/>
            <a:ext cx="8229600" cy="4525963"/>
          </a:xfrm>
        </p:spPr>
        <p:txBody>
          <a:bodyPr>
            <a:normAutofit fontScale="77500" lnSpcReduction="20000"/>
          </a:bodyPr>
          <a:lstStyle/>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If you have not ordered new replacement hardware for machines older than 4 years old, please do so now.</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If a machine just needs an upgrade to Windows 10, please call us at 4000 or put a ticket in via ask.slu.edu.</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Currently Dell and many other laptop vendors are having trouble delivering stock quickly due to shortage of circuit boards and glass.</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Current Lead Times:</a:t>
            </a:r>
          </a:p>
          <a:p>
            <a:pPr lvl="2"/>
            <a:r>
              <a:rPr lang="en-US" dirty="0">
                <a:latin typeface="Times New Roman" panose="02020603050405020304" pitchFamily="18" charset="0"/>
                <a:cs typeface="Times New Roman" panose="02020603050405020304" pitchFamily="18" charset="0"/>
              </a:rPr>
              <a:t>3420’s have a 2-week lead time </a:t>
            </a:r>
          </a:p>
          <a:p>
            <a:pPr lvl="2"/>
            <a:r>
              <a:rPr lang="en-US" dirty="0">
                <a:latin typeface="Times New Roman" panose="02020603050405020304" pitchFamily="18" charset="0"/>
                <a:cs typeface="Times New Roman" panose="02020603050405020304" pitchFamily="18" charset="0"/>
              </a:rPr>
              <a:t>All other models have a 30-day lead time </a:t>
            </a:r>
          </a:p>
          <a:p>
            <a:pPr lvl="2"/>
            <a:r>
              <a:rPr lang="en-US" dirty="0">
                <a:latin typeface="Times New Roman" panose="02020603050405020304" pitchFamily="18" charset="0"/>
                <a:cs typeface="Times New Roman" panose="02020603050405020304" pitchFamily="18" charset="0"/>
              </a:rPr>
              <a:t>Monitors have a 3-week lead time</a:t>
            </a:r>
          </a:p>
          <a:p>
            <a:pPr lvl="2"/>
            <a:r>
              <a:rPr lang="en-US" dirty="0">
                <a:latin typeface="Times New Roman" panose="02020603050405020304" pitchFamily="18" charset="0"/>
                <a:cs typeface="Times New Roman" panose="02020603050405020304" pitchFamily="18" charset="0"/>
              </a:rPr>
              <a:t>Docking stations have a 45-day lead time</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If you have a machine that cannot move to Windows 10, fill out an exception at ask.slu.edu.</a:t>
            </a:r>
          </a:p>
          <a:p>
            <a:pPr lvl="2"/>
            <a:r>
              <a:rPr lang="en-US" dirty="0">
                <a:latin typeface="Times New Roman" panose="02020603050405020304" pitchFamily="18" charset="0"/>
                <a:cs typeface="Times New Roman" panose="02020603050405020304" pitchFamily="18" charset="0"/>
              </a:rPr>
              <a:t>Will require Dean and CISO approval</a:t>
            </a:r>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2160803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51B63D5-65DA-4DF9-93E9-8E5635ED3C09}"/>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Business Manager Meeting</a:t>
            </a:r>
          </a:p>
        </p:txBody>
      </p:sp>
      <p:sp>
        <p:nvSpPr>
          <p:cNvPr id="14" name="Subtitle 13">
            <a:extLst>
              <a:ext uri="{FF2B5EF4-FFF2-40B4-BE49-F238E27FC236}">
                <a16:creationId xmlns:a16="http://schemas.microsoft.com/office/drawing/2014/main" id="{DFE80AB5-F619-48D8-BC5B-D906120C3611}"/>
              </a:ext>
            </a:extLst>
          </p:cNvPr>
          <p:cNvSpPr>
            <a:spLocks noGrp="1"/>
          </p:cNvSpPr>
          <p:nvPr>
            <p:ph type="subTitle"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September 9, 2021</a:t>
            </a:r>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474873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Vitality Discontinuation </a:t>
            </a:r>
          </a:p>
        </p:txBody>
      </p:sp>
      <p:sp>
        <p:nvSpPr>
          <p:cNvPr id="8" name="Content Placeholder 7"/>
          <p:cNvSpPr>
            <a:spLocks noGrp="1"/>
          </p:cNvSpPr>
          <p:nvPr>
            <p:ph idx="1"/>
          </p:nvPr>
        </p:nvSpPr>
        <p:spPr/>
        <p:txBody>
          <a:bodyPr>
            <a:normAutofit fontScale="70000" lnSpcReduction="20000"/>
          </a:bodyPr>
          <a:lstStyle/>
          <a:p>
            <a:pPr marR="0" lvl="0" fontAlgn="base">
              <a:spcBef>
                <a:spcPts val="0"/>
              </a:spcBef>
              <a:spcAft>
                <a:spcPts val="0"/>
              </a:spcAft>
              <a:buSzPts val="1000"/>
              <a:buFont typeface="Wingdings" panose="05000000000000000000" pitchFamily="2" charset="2"/>
              <a:buChar char="Ø"/>
              <a:tabLst>
                <a:tab pos="457200" algn="l"/>
              </a:tabLst>
            </a:pPr>
            <a:r>
              <a:rPr lang="en-US" sz="2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 Premium Discount:  </a:t>
            </a:r>
            <a:r>
              <a:rPr lang="en-US"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Employees will still be eligible to receive a medical premium discount by obtaining a biometric screening (i.e. blood draw) in the fall.</a:t>
            </a: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1" fontAlgn="base">
              <a:spcBef>
                <a:spcPts val="0"/>
              </a:spcBef>
              <a:spcAft>
                <a:spcPts val="0"/>
              </a:spcAft>
              <a:buSzPts val="1000"/>
              <a:buFont typeface="Arial" panose="020B0604020202020204" pitchFamily="34" charset="0"/>
              <a:buChar char="•"/>
              <a:tabLst>
                <a:tab pos="914400" algn="l"/>
              </a:tabLst>
            </a:pPr>
            <a:r>
              <a:rPr lang="en-US"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SLU will continue to provide access to biometric screenings through Quest Diagnostics for the fulfillment of this requirement</a:t>
            </a: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1" fontAlgn="base">
              <a:spcBef>
                <a:spcPts val="0"/>
              </a:spcBef>
              <a:spcAft>
                <a:spcPts val="0"/>
              </a:spcAft>
              <a:buSzPts val="1000"/>
              <a:buFont typeface="Arial" panose="020B0604020202020204" pitchFamily="34" charset="0"/>
              <a:buChar char="•"/>
              <a:tabLst>
                <a:tab pos="914400" algn="l"/>
              </a:tabLst>
            </a:pPr>
            <a:r>
              <a:rPr lang="en-US" sz="29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Completion of the Vitality Health Review (i.e. online questionnaire) will not be required during fall 2021 for the 2022 premium discount</a:t>
            </a:r>
          </a:p>
          <a:p>
            <a:pPr marL="457200" marR="0" lvl="1" indent="0" fontAlgn="base">
              <a:spcBef>
                <a:spcPts val="0"/>
              </a:spcBef>
              <a:spcAft>
                <a:spcPts val="0"/>
              </a:spcAft>
              <a:buSzPts val="1000"/>
              <a:buNone/>
              <a:tabLst>
                <a:tab pos="914400" algn="l"/>
              </a:tabLst>
            </a:pP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fontAlgn="base">
              <a:spcBef>
                <a:spcPts val="0"/>
              </a:spcBef>
              <a:spcAft>
                <a:spcPts val="0"/>
              </a:spcAft>
              <a:buSzPts val="1000"/>
              <a:buFont typeface="Wingdings" panose="05000000000000000000" pitchFamily="2" charset="2"/>
              <a:buChar char="Ø"/>
              <a:tabLst>
                <a:tab pos="457200" algn="l"/>
              </a:tabLst>
            </a:pPr>
            <a:r>
              <a:rPr lang="en-US" sz="2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Vitality Points:  </a:t>
            </a:r>
            <a:r>
              <a:rPr lang="en-US"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Access to the Vitality platform will end on Sept. 30, 2021, and any unused points will expire on that date.</a:t>
            </a: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1" fontAlgn="base">
              <a:spcBef>
                <a:spcPts val="0"/>
              </a:spcBef>
              <a:spcAft>
                <a:spcPts val="0"/>
              </a:spcAft>
              <a:buSzPts val="1000"/>
              <a:buFont typeface="Arial" panose="020B0604020202020204" pitchFamily="34" charset="0"/>
              <a:buChar char="•"/>
              <a:tabLst>
                <a:tab pos="914400" algn="l"/>
              </a:tabLst>
            </a:pPr>
            <a:r>
              <a:rPr lang="en-US" sz="2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Members are encouraged to submit any points-earning activities or gym rebates by Sept. 15, 2021 to allow processing time</a:t>
            </a: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1" fontAlgn="base">
              <a:spcBef>
                <a:spcPts val="0"/>
              </a:spcBef>
              <a:spcAft>
                <a:spcPts val="0"/>
              </a:spcAft>
              <a:buSzPts val="1000"/>
              <a:buFont typeface="Arial" panose="020B0604020202020204" pitchFamily="34" charset="0"/>
              <a:buChar char="•"/>
              <a:tabLst>
                <a:tab pos="914400" algn="l"/>
              </a:tabLst>
            </a:pPr>
            <a:r>
              <a:rPr lang="en-US"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 can be used to purchase Amazon gift cards, fitness devices and much more</a:t>
            </a: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1" fontAlgn="base">
              <a:spcBef>
                <a:spcPts val="0"/>
              </a:spcBef>
              <a:spcAft>
                <a:spcPts val="0"/>
              </a:spcAft>
              <a:buSzPts val="1000"/>
              <a:buFont typeface="Arial" panose="020B0604020202020204" pitchFamily="34" charset="0"/>
              <a:buChar char="•"/>
              <a:tabLst>
                <a:tab pos="914400" algn="l"/>
              </a:tabLst>
            </a:pPr>
            <a:r>
              <a:rPr lang="en-US"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Vitality points can be redeemed at </a:t>
            </a:r>
            <a:r>
              <a:rPr lang="en-US" sz="2900" u="sng" dirty="0">
                <a:solidFill>
                  <a:srgbClr val="1155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https://www.powerofvitality.com/vitality/login</a:t>
            </a:r>
            <a:endPar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62668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Contacting HR/Workday Support </a:t>
            </a:r>
          </a:p>
        </p:txBody>
      </p:sp>
      <p:sp>
        <p:nvSpPr>
          <p:cNvPr id="8" name="Content Placeholder 7"/>
          <p:cNvSpPr>
            <a:spLocks noGrp="1"/>
          </p:cNvSpPr>
          <p:nvPr>
            <p:ph idx="1"/>
          </p:nvPr>
        </p:nvSpPr>
        <p:spPr>
          <a:xfrm>
            <a:off x="708870" y="1541477"/>
            <a:ext cx="8229600" cy="4525963"/>
          </a:xfrm>
        </p:spPr>
        <p:txBody>
          <a:bodyPr>
            <a:normAutofit fontScale="92500" lnSpcReduction="10000"/>
          </a:bodyPr>
          <a:lstStyle/>
          <a:p>
            <a:pPr>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hlinkClick r:id="rId4"/>
              </a:rPr>
              <a:t>Job Aids </a:t>
            </a:r>
            <a:r>
              <a:rPr lang="en-US" sz="1500" dirty="0">
                <a:latin typeface="Times New Roman" panose="02020603050405020304" pitchFamily="18" charset="0"/>
                <a:cs typeface="Times New Roman" panose="02020603050405020304" pitchFamily="18" charset="0"/>
              </a:rPr>
              <a:t>should always be leveraged first (when applicable). </a:t>
            </a:r>
            <a:endParaRPr lang="en-US" sz="15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500" dirty="0">
                <a:effectLst/>
                <a:latin typeface="Times New Roman" panose="02020603050405020304" pitchFamily="18" charset="0"/>
                <a:cs typeface="Times New Roman" panose="02020603050405020304" pitchFamily="18" charset="0"/>
              </a:rPr>
              <a:t>General HR Inquiries: </a:t>
            </a:r>
            <a:r>
              <a:rPr lang="en-US" sz="150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HR@slu.edu</a:t>
            </a:r>
            <a:r>
              <a:rPr lang="en-US" sz="1500" dirty="0">
                <a:effectLst/>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Examples</a:t>
            </a:r>
            <a:r>
              <a:rPr lang="en-US" sz="1500" dirty="0">
                <a:latin typeface="Times New Roman" panose="02020603050405020304" pitchFamily="18" charset="0"/>
                <a:cs typeface="Times New Roman" panose="02020603050405020304" pitchFamily="18" charset="0"/>
              </a:rPr>
              <a:t>: I-9 Questions, Employment Verification, Address Updates, General Workday Navigation, </a:t>
            </a:r>
            <a:r>
              <a:rPr lang="en-US" sz="1500" dirty="0">
                <a:latin typeface="Times New Roman" panose="02020603050405020304" pitchFamily="18" charset="0"/>
                <a:cs typeface="Times New Roman" panose="02020603050405020304" pitchFamily="18" charset="0"/>
                <a:hlinkClick r:id="rId6"/>
              </a:rPr>
              <a:t>Policy Questions</a:t>
            </a:r>
            <a:r>
              <a:rPr lang="en-US" sz="15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hlinkClick r:id="rId7"/>
              </a:rPr>
              <a:t>Hire Date Changes</a:t>
            </a:r>
            <a:r>
              <a:rPr lang="en-US" sz="1500" dirty="0">
                <a:latin typeface="Times New Roman" panose="02020603050405020304" pitchFamily="18" charset="0"/>
                <a:cs typeface="Times New Roman" panose="02020603050405020304" pitchFamily="18" charset="0"/>
              </a:rPr>
              <a:t>, Misc. Inquiries </a:t>
            </a:r>
            <a:endParaRPr lang="en-US" sz="15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500" dirty="0">
                <a:solidFill>
                  <a:srgbClr val="0070C0"/>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Benefits Inquiries</a:t>
            </a:r>
            <a:r>
              <a:rPr lang="en-US" sz="1500" dirty="0">
                <a:solidFill>
                  <a:srgbClr val="0070C0"/>
                </a:solidFill>
                <a:effectLst/>
                <a:latin typeface="Times New Roman" panose="02020603050405020304" pitchFamily="18" charset="0"/>
                <a:cs typeface="Times New Roman" panose="02020603050405020304" pitchFamily="18" charset="0"/>
              </a:rPr>
              <a:t>:  </a:t>
            </a:r>
            <a:r>
              <a:rPr lang="en-US" sz="1500" u="sng" dirty="0">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benefits@slu.edu</a:t>
            </a:r>
            <a:r>
              <a:rPr lang="en-US" sz="1500" dirty="0">
                <a:effectLst/>
                <a:latin typeface="Times New Roman" panose="02020603050405020304" pitchFamily="18" charset="0"/>
                <a:cs typeface="Times New Roman" panose="02020603050405020304" pitchFamily="18" charset="0"/>
              </a:rPr>
              <a:t> or 314-977-2595 </a:t>
            </a:r>
          </a:p>
          <a:p>
            <a:pPr lvl="1">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Examples:  Life Event Changes, Tuition Remission, Benefit Related Deduction Questions, FTE Changes (Benefit Impact) </a:t>
            </a:r>
          </a:p>
          <a:p>
            <a:pPr lvl="1">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Vendors may need to be contacted directly for certain examples (Ex. TIAA must be contacted directly to request an account rollover) </a:t>
            </a:r>
          </a:p>
          <a:p>
            <a:pPr>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rPr>
              <a:t>Payroll Inquires: </a:t>
            </a:r>
            <a:r>
              <a:rPr lang="en-US" sz="1500" dirty="0">
                <a:effectLst/>
                <a:latin typeface="Times New Roman" panose="02020603050405020304" pitchFamily="18" charset="0"/>
                <a:cs typeface="Times New Roman" panose="02020603050405020304" pitchFamily="18" charset="0"/>
              </a:rPr>
              <a:t> </a:t>
            </a:r>
            <a:r>
              <a:rPr lang="en-US" sz="1500" u="sng" dirty="0">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Payroll@list.slu.edu</a:t>
            </a:r>
            <a:r>
              <a:rPr lang="en-US" sz="1500" dirty="0">
                <a:effectLst/>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Examples:  FNTIF (International Tax Payroll Paperwork), Registering in a new state for Remote Work</a:t>
            </a:r>
            <a:endParaRPr lang="en-US" sz="15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500" dirty="0">
                <a:effectLst/>
                <a:latin typeface="Times New Roman" panose="02020603050405020304" pitchFamily="18" charset="0"/>
                <a:cs typeface="Times New Roman" panose="02020603050405020304" pitchFamily="18" charset="0"/>
              </a:rPr>
              <a:t>Compensation Inquiries:  </a:t>
            </a:r>
            <a:r>
              <a:rPr lang="en-US" sz="1500" u="sng" dirty="0">
                <a:effectLst/>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Comp@slu.edu</a:t>
            </a:r>
            <a:endParaRPr lang="en-US" sz="1500" u="sng" dirty="0">
              <a:effectLst/>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Examples:  Merit Inquiries, Job Description Inquiries </a:t>
            </a:r>
            <a:endParaRPr lang="en-US" sz="15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500" dirty="0">
                <a:effectLst/>
                <a:latin typeface="Times New Roman" panose="02020603050405020304" pitchFamily="18" charset="0"/>
                <a:cs typeface="Times New Roman" panose="02020603050405020304" pitchFamily="18" charset="0"/>
              </a:rPr>
              <a:t>HRIS (Workday) Inquiries:  </a:t>
            </a:r>
            <a:r>
              <a:rPr lang="en-US" sz="1500" u="sng" dirty="0">
                <a:effectLst/>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HRIS@slu.edu</a:t>
            </a:r>
            <a:r>
              <a:rPr lang="en-US" sz="1500" dirty="0">
                <a:effectLst/>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Examples:  Sup Org Issue, Delegations, </a:t>
            </a:r>
            <a:r>
              <a:rPr lang="en-US" sz="1500" dirty="0">
                <a:latin typeface="Times New Roman" panose="02020603050405020304" pitchFamily="18" charset="0"/>
                <a:cs typeface="Times New Roman" panose="02020603050405020304" pitchFamily="18" charset="0"/>
                <a:hlinkClick r:id="rId13"/>
              </a:rPr>
              <a:t>Reporting Requests </a:t>
            </a:r>
            <a:endParaRPr lang="en-US" sz="15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rPr>
              <a:t>Learning + Development Inquiries: </a:t>
            </a:r>
            <a:r>
              <a:rPr lang="en-US" sz="1500" dirty="0">
                <a:effectLst/>
                <a:latin typeface="Times New Roman" panose="02020603050405020304" pitchFamily="18" charset="0"/>
                <a:cs typeface="Times New Roman" panose="02020603050405020304" pitchFamily="18" charset="0"/>
              </a:rPr>
              <a:t> </a:t>
            </a:r>
            <a:r>
              <a:rPr lang="en-US" sz="1500" u="sng" dirty="0">
                <a:effectLst/>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Training@slu.edu</a:t>
            </a:r>
            <a:r>
              <a:rPr lang="en-US" sz="1500" dirty="0">
                <a:effectLst/>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Examples:  Skillsoft/Training Material Inquiries, Cura</a:t>
            </a:r>
            <a:r>
              <a:rPr lang="en-US" sz="1500" dirty="0">
                <a:latin typeface="Times New Roman" panose="02020603050405020304" pitchFamily="18" charset="0"/>
                <a:cs typeface="Times New Roman" panose="02020603050405020304" pitchFamily="18" charset="0"/>
              </a:rPr>
              <a:t>, Feedback Survey </a:t>
            </a:r>
            <a:endParaRPr lang="en-US" sz="150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rPr>
              <a:t>FMLA:  </a:t>
            </a:r>
            <a:r>
              <a:rPr lang="en-US" sz="1500" dirty="0">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fmla@slu.edu</a:t>
            </a:r>
            <a:r>
              <a:rPr lang="en-US" sz="1500" dirty="0">
                <a:latin typeface="Times New Roman" panose="02020603050405020304" pitchFamily="18" charset="0"/>
                <a:cs typeface="Times New Roman" panose="02020603050405020304" pitchFamily="18" charset="0"/>
              </a:rPr>
              <a:t>, </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877-462-3652, or </a:t>
            </a:r>
            <a:r>
              <a:rPr lang="en-US" sz="1500" u="sng"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www.fmlasource.com</a:t>
            </a:r>
            <a:r>
              <a:rPr lang="en-US" sz="1500" u="sng"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p>
          <a:p>
            <a:pPr lvl="1">
              <a:buFont typeface="Arial" panose="020B0604020202020204" pitchFamily="34" charset="0"/>
              <a:buChar char="•"/>
            </a:pPr>
            <a:r>
              <a:rPr lang="en-US" sz="1500" dirty="0">
                <a:effectLst/>
                <a:latin typeface="Times New Roman" panose="02020603050405020304" pitchFamily="18" charset="0"/>
                <a:cs typeface="Times New Roman" panose="02020603050405020304" pitchFamily="18" charset="0"/>
              </a:rPr>
              <a:t>Examples: Medical Leave, Parental Leave, Accommodations </a:t>
            </a: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55914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Department of Labor Compliance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Candidate Dispositioning in Job Requisitions</a:t>
            </a:r>
          </a:p>
        </p:txBody>
      </p:sp>
      <p:sp>
        <p:nvSpPr>
          <p:cNvPr id="8" name="Content Placeholder 7"/>
          <p:cNvSpPr>
            <a:spLocks noGrp="1"/>
          </p:cNvSpPr>
          <p:nvPr>
            <p:ph idx="1"/>
          </p:nvPr>
        </p:nvSpPr>
        <p:spPr>
          <a:xfrm>
            <a:off x="457200" y="1769165"/>
            <a:ext cx="8229600" cy="3909737"/>
          </a:xfrm>
        </p:spPr>
        <p:txBody>
          <a:bodyPr>
            <a:normAutofit fontScale="40000" lnSpcReduction="20000"/>
          </a:bodyPr>
          <a:lstStyle/>
          <a:p>
            <a:pPr>
              <a:buFont typeface="Wingdings" panose="05000000000000000000" pitchFamily="2" charset="2"/>
              <a:buChar char="Ø"/>
            </a:pPr>
            <a:r>
              <a:rPr lang="en-US" sz="5000" dirty="0">
                <a:latin typeface="Times New Roman" panose="02020603050405020304" pitchFamily="18" charset="0"/>
                <a:cs typeface="Times New Roman" panose="02020603050405020304" pitchFamily="18" charset="0"/>
              </a:rPr>
              <a:t>The Department of Labor (DOL) recognizes Saint Louis University as a federal contractor. </a:t>
            </a:r>
          </a:p>
          <a:p>
            <a:pPr>
              <a:buFont typeface="Wingdings" panose="05000000000000000000" pitchFamily="2" charset="2"/>
              <a:buChar char="Ø"/>
            </a:pPr>
            <a:r>
              <a:rPr lang="en-US" sz="5000" dirty="0">
                <a:latin typeface="Times New Roman" panose="02020603050405020304" pitchFamily="18" charset="0"/>
                <a:cs typeface="Times New Roman" panose="02020603050405020304" pitchFamily="18" charset="0"/>
              </a:rPr>
              <a:t>Under the Office of Federal Contract Compliance Programs (OFCCP), the University has a mandatory obligation to comply with the legal requirement to take affirmative action and not discriminate on the basis of race, color, sex, sexual orientation, gender identity, religion, national origin, disability, or status as a protected veteran.</a:t>
            </a:r>
          </a:p>
          <a:p>
            <a:pPr>
              <a:buFont typeface="Wingdings" panose="05000000000000000000" pitchFamily="2" charset="2"/>
              <a:buChar char="Ø"/>
            </a:pPr>
            <a:r>
              <a:rPr lang="en-US" sz="5000" dirty="0">
                <a:latin typeface="Times New Roman" panose="02020603050405020304" pitchFamily="18" charset="0"/>
                <a:cs typeface="Times New Roman" panose="02020603050405020304" pitchFamily="18" charset="0"/>
              </a:rPr>
              <a:t>Subject to government audits that review mandates that extend to our entire workforce, including job applicants, and encompasses all personnel activity such as hiring, promotions, terminations, and compensation. </a:t>
            </a:r>
          </a:p>
          <a:p>
            <a:pPr>
              <a:buFont typeface="Wingdings" panose="05000000000000000000" pitchFamily="2" charset="2"/>
              <a:buChar char="Ø"/>
            </a:pPr>
            <a:r>
              <a:rPr lang="en-US" sz="5000" dirty="0">
                <a:latin typeface="Times New Roman" panose="02020603050405020304" pitchFamily="18" charset="0"/>
                <a:cs typeface="Times New Roman" panose="02020603050405020304" pitchFamily="18" charset="0"/>
              </a:rPr>
              <a:t>Hiring Managers, Business Managers, and Search Committee Chair Users are responsible for ensuring that the University adheres to its affirmative action obligations in our application and hiring processes. </a:t>
            </a:r>
            <a:endParaRPr lang="en-US" sz="5000" b="0" dirty="0">
              <a:effectLst/>
              <a:latin typeface="Times New Roman" panose="02020603050405020304" pitchFamily="18" charset="0"/>
              <a:cs typeface="Times New Roman" panose="02020603050405020304" pitchFamily="18" charset="0"/>
            </a:endParaRP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53191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Thoughtful Candidate Dispositioning</a:t>
            </a:r>
          </a:p>
        </p:txBody>
      </p:sp>
      <p:sp>
        <p:nvSpPr>
          <p:cNvPr id="8" name="Content Placeholder 7"/>
          <p:cNvSpPr>
            <a:spLocks noGrp="1"/>
          </p:cNvSpPr>
          <p:nvPr>
            <p:ph idx="1"/>
          </p:nvPr>
        </p:nvSpPr>
        <p:spPr>
          <a:xfrm>
            <a:off x="457200" y="1550505"/>
            <a:ext cx="8229600" cy="4128398"/>
          </a:xfrm>
        </p:spPr>
        <p:txBody>
          <a:bodyPr>
            <a:normAutofit fontScale="92500" lnSpcReduction="20000"/>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What is candidate dispositioning?</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process of moving a candidate along in the hiring process, or removing them from consideration.</a:t>
            </a:r>
          </a:p>
          <a:p>
            <a:pPr marL="457200" lvl="1"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All applicants have been assigned the proper applicant disposition code (i.e., the reason why each individual applicant was/was not accepted to advance through the hiring process.</a:t>
            </a:r>
          </a:p>
          <a:p>
            <a:pPr marL="0" indent="0">
              <a:buNone/>
            </a:pP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All steps, or stages, along with the disposition reason code must be captured in Workday for all applications.</a:t>
            </a: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11834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Thoughtful Candidate Dispositioning</a:t>
            </a:r>
          </a:p>
        </p:txBody>
      </p:sp>
      <p:sp>
        <p:nvSpPr>
          <p:cNvPr id="8" name="Content Placeholder 7"/>
          <p:cNvSpPr>
            <a:spLocks noGrp="1"/>
          </p:cNvSpPr>
          <p:nvPr>
            <p:ph idx="1"/>
          </p:nvPr>
        </p:nvSpPr>
        <p:spPr>
          <a:xfrm>
            <a:off x="457200" y="1550505"/>
            <a:ext cx="8229600" cy="4128398"/>
          </a:xfrm>
        </p:spPr>
        <p:txBody>
          <a:bodyPr>
            <a:normAutofit fontScale="70000" lnSpcReduction="20000"/>
          </a:bodyPr>
          <a:lstStyle/>
          <a:p>
            <a:pPr fontAlgn="base">
              <a:buFont typeface="Wingdings" panose="05000000000000000000" pitchFamily="2" charset="2"/>
              <a:buChar char="Ø"/>
            </a:pPr>
            <a:r>
              <a:rPr lang="en-US" dirty="0"/>
              <a:t> </a:t>
            </a:r>
            <a:r>
              <a:rPr lang="en-US" dirty="0">
                <a:latin typeface="Times New Roman" panose="02020603050405020304" pitchFamily="18" charset="0"/>
                <a:cs typeface="Times New Roman" panose="02020603050405020304" pitchFamily="18" charset="0"/>
              </a:rPr>
              <a:t>Please take special care to accurately document the reason why each individual job applicant has/has not been selected for screening, interviewing, or hiring.  Examples where applicant disposition codes are commonly misused include, but are not limited to:</a:t>
            </a:r>
          </a:p>
          <a:p>
            <a:pPr lvl="1"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Falsely misrepresenting that the applicant(s) applied too late for consideration, could not be contacted for an interview, or some other inaccurate reason for not providing due consideration to the applicant;</a:t>
            </a:r>
          </a:p>
          <a:p>
            <a:pPr lvl="1"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“Mass dispositioning,” or inaccurately assigning the same disposition code to the entire applicant pool without giving due consideration to the actual reasons why each individual applicant did not move forward in the hiring process. </a:t>
            </a:r>
          </a:p>
          <a:p>
            <a:pPr lvl="1"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Only assigning a disposition code to the applicant who was hired, providing no disposition codes for the remaining applicant and simply closing out the job requisition.</a:t>
            </a:r>
          </a:p>
          <a:p>
            <a:pPr marL="457200" lvl="1" indent="0">
              <a:buNone/>
            </a:pPr>
            <a:endParaRPr lang="en-US" dirty="0"/>
          </a:p>
          <a:p>
            <a:pPr marL="5715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185298A-5451-C54F-BBDA-CE0945AD835D}"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2822769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20859</TotalTime>
  <Words>2862</Words>
  <Application>Microsoft Office PowerPoint</Application>
  <PresentationFormat>On-screen Show (4:3)</PresentationFormat>
  <Paragraphs>427</Paragraphs>
  <Slides>48</Slides>
  <Notes>47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48</vt:i4>
      </vt:variant>
    </vt:vector>
  </HeadingPairs>
  <TitlesOfParts>
    <vt:vector size="59" baseType="lpstr">
      <vt:lpstr>Arial</vt:lpstr>
      <vt:lpstr>Calibri</vt:lpstr>
      <vt:lpstr>Century Gothic</vt:lpstr>
      <vt:lpstr>Courier New</vt:lpstr>
      <vt:lpstr>Times New Roman</vt:lpstr>
      <vt:lpstr>Wingdings</vt:lpstr>
      <vt:lpstr>Custom Design</vt:lpstr>
      <vt:lpstr>1_Custom Design</vt:lpstr>
      <vt:lpstr>5_Custom Design</vt:lpstr>
      <vt:lpstr>9_Custom Design</vt:lpstr>
      <vt:lpstr>10_Custom Design</vt:lpstr>
      <vt:lpstr>Business Manager Meeting</vt:lpstr>
      <vt:lpstr>Announcements</vt:lpstr>
      <vt:lpstr>Agenda</vt:lpstr>
      <vt:lpstr>PowerPoint Presentation</vt:lpstr>
      <vt:lpstr>Vitality Discontinuation </vt:lpstr>
      <vt:lpstr>Contacting HR/Workday Support </vt:lpstr>
      <vt:lpstr>Department of Labor Compliance – Candidate Dispositioning in Job Requisitions</vt:lpstr>
      <vt:lpstr>Thoughtful Candidate Dispositioning</vt:lpstr>
      <vt:lpstr>Thoughtful Candidate Dispositioning</vt:lpstr>
      <vt:lpstr>Thoughtful Candidate Dispositioning</vt:lpstr>
      <vt:lpstr>Resources</vt:lpstr>
      <vt:lpstr>Labor Reallocation Process Improvements</vt:lpstr>
      <vt:lpstr>Key Changes</vt:lpstr>
      <vt:lpstr>Updates</vt:lpstr>
      <vt:lpstr>LR Approvals</vt:lpstr>
      <vt:lpstr>Reminders</vt:lpstr>
      <vt:lpstr>PowerPoint Presentation</vt:lpstr>
      <vt:lpstr>PowerPoint Presentation</vt:lpstr>
      <vt:lpstr>Budget Amendment Policy</vt:lpstr>
      <vt:lpstr>Budget Amendment Policy</vt:lpstr>
      <vt:lpstr>Budget Amendment Policy</vt:lpstr>
      <vt:lpstr>Budget Amendment Policy</vt:lpstr>
      <vt:lpstr>Budget Amendment Policy</vt:lpstr>
      <vt:lpstr>Revised Job Aid</vt:lpstr>
      <vt:lpstr>Revised Job Aid</vt:lpstr>
      <vt:lpstr>Workday Report Updates</vt:lpstr>
      <vt:lpstr>Travel Updates</vt:lpstr>
      <vt:lpstr>Interim Travel Policy</vt:lpstr>
      <vt:lpstr>Interim Travel Policy Update</vt:lpstr>
      <vt:lpstr>Interim Travel Policy Update</vt:lpstr>
      <vt:lpstr>Interim Travel Policy Update</vt:lpstr>
      <vt:lpstr>REAL ID</vt:lpstr>
      <vt:lpstr>TravelPlex-SLU Account Rep</vt:lpstr>
      <vt:lpstr>Helpful Links</vt:lpstr>
      <vt:lpstr>Contact</vt:lpstr>
      <vt:lpstr>ITS</vt:lpstr>
      <vt:lpstr>Combating Phishing @ SLU</vt:lpstr>
      <vt:lpstr>Phishing Attack Targeting SLU</vt:lpstr>
      <vt:lpstr>Increased Cyber-Safety Messaging</vt:lpstr>
      <vt:lpstr>Coming Soon to Digital Signage Near You</vt:lpstr>
      <vt:lpstr>Regis University Cyber Attack (2019)</vt:lpstr>
      <vt:lpstr>What Can You Do To Help?</vt:lpstr>
      <vt:lpstr>PowerPoint Presentation</vt:lpstr>
      <vt:lpstr>PowerPoint Presentation</vt:lpstr>
      <vt:lpstr>Current State, Timeline</vt:lpstr>
      <vt:lpstr>What you need to know</vt:lpstr>
      <vt:lpstr>What you need to do</vt:lpstr>
      <vt:lpstr>Business Manager Meeting</vt:lpstr>
    </vt:vector>
  </TitlesOfParts>
  <Company>Saint Louis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Klopmeyer</dc:creator>
  <cp:lastModifiedBy>Jessica Winet-Fleer</cp:lastModifiedBy>
  <cp:revision>276</cp:revision>
  <cp:lastPrinted>2019-04-24T19:44:42Z</cp:lastPrinted>
  <dcterms:created xsi:type="dcterms:W3CDTF">2015-11-11T21:38:46Z</dcterms:created>
  <dcterms:modified xsi:type="dcterms:W3CDTF">2021-09-09T18:43:30Z</dcterms:modified>
</cp:coreProperties>
</file>