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2" r:id="rId1"/>
    <p:sldMasterId id="2147483674" r:id="rId2"/>
    <p:sldMasterId id="2147483722" r:id="rId3"/>
    <p:sldMasterId id="2147483770" r:id="rId4"/>
    <p:sldMasterId id="2147483782" r:id="rId5"/>
  </p:sldMasterIdLst>
  <p:notesMasterIdLst>
    <p:notesMasterId r:id="rId37"/>
  </p:notesMasterIdLst>
  <p:handoutMasterIdLst>
    <p:handoutMasterId r:id="rId38"/>
  </p:handoutMasterIdLst>
  <p:sldIdLst>
    <p:sldId id="310" r:id="rId6"/>
    <p:sldId id="311" r:id="rId7"/>
    <p:sldId id="322" r:id="rId8"/>
    <p:sldId id="333" r:id="rId9"/>
    <p:sldId id="334" r:id="rId10"/>
    <p:sldId id="335" r:id="rId11"/>
    <p:sldId id="336" r:id="rId12"/>
    <p:sldId id="337" r:id="rId13"/>
    <p:sldId id="338" r:id="rId14"/>
    <p:sldId id="339" r:id="rId15"/>
    <p:sldId id="340" r:id="rId16"/>
    <p:sldId id="351" r:id="rId17"/>
    <p:sldId id="327" r:id="rId18"/>
    <p:sldId id="343" r:id="rId19"/>
    <p:sldId id="350" r:id="rId20"/>
    <p:sldId id="344" r:id="rId21"/>
    <p:sldId id="328" r:id="rId22"/>
    <p:sldId id="346" r:id="rId23"/>
    <p:sldId id="324" r:id="rId24"/>
    <p:sldId id="347" r:id="rId25"/>
    <p:sldId id="348" r:id="rId26"/>
    <p:sldId id="329" r:id="rId27"/>
    <p:sldId id="349" r:id="rId28"/>
    <p:sldId id="341" r:id="rId29"/>
    <p:sldId id="330" r:id="rId30"/>
    <p:sldId id="332" r:id="rId31"/>
    <p:sldId id="353" r:id="rId32"/>
    <p:sldId id="331" r:id="rId33"/>
    <p:sldId id="355" r:id="rId34"/>
    <p:sldId id="320" r:id="rId35"/>
    <p:sldId id="354" r:id="rId36"/>
  </p:sldIdLst>
  <p:sldSz cx="9144000" cy="6858000" type="screen4x3"/>
  <p:notesSz cx="6973888"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0AA4D41-048F-A94C-A321-8E33C40A0504}">
          <p14:sldIdLst>
            <p14:sldId id="310"/>
            <p14:sldId id="311"/>
            <p14:sldId id="322"/>
            <p14:sldId id="333"/>
            <p14:sldId id="334"/>
            <p14:sldId id="335"/>
            <p14:sldId id="336"/>
            <p14:sldId id="337"/>
            <p14:sldId id="338"/>
            <p14:sldId id="339"/>
            <p14:sldId id="340"/>
            <p14:sldId id="351"/>
            <p14:sldId id="327"/>
            <p14:sldId id="343"/>
            <p14:sldId id="350"/>
            <p14:sldId id="344"/>
            <p14:sldId id="328"/>
            <p14:sldId id="346"/>
            <p14:sldId id="324"/>
            <p14:sldId id="347"/>
            <p14:sldId id="348"/>
            <p14:sldId id="329"/>
            <p14:sldId id="349"/>
            <p14:sldId id="341"/>
            <p14:sldId id="330"/>
            <p14:sldId id="332"/>
            <p14:sldId id="353"/>
            <p14:sldId id="331"/>
            <p14:sldId id="355"/>
            <p14:sldId id="320"/>
            <p14:sldId id="35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0"/>
    <p:restoredTop sz="86417" autoAdjust="0"/>
  </p:normalViewPr>
  <p:slideViewPr>
    <p:cSldViewPr snapToGrid="0" snapToObjects="1">
      <p:cViewPr varScale="1">
        <p:scale>
          <a:sx n="57" d="100"/>
          <a:sy n="57" d="100"/>
        </p:scale>
        <p:origin x="836" y="5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snapToGrid="0" snapToObjects="1">
      <p:cViewPr varScale="1">
        <p:scale>
          <a:sx n="56" d="100"/>
          <a:sy n="56" d="100"/>
        </p:scale>
        <p:origin x="283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2600" cy="461963"/>
          </a:xfrm>
          <a:prstGeom prst="rect">
            <a:avLst/>
          </a:prstGeom>
        </p:spPr>
        <p:txBody>
          <a:bodyPr vert="horz" lIns="91404" tIns="45702" rIns="91404" bIns="45702" rtlCol="0"/>
          <a:lstStyle>
            <a:lvl1pPr algn="l">
              <a:defRPr sz="1200"/>
            </a:lvl1pPr>
          </a:lstStyle>
          <a:p>
            <a:endParaRPr lang="en-US" dirty="0"/>
          </a:p>
        </p:txBody>
      </p:sp>
      <p:sp>
        <p:nvSpPr>
          <p:cNvPr id="3" name="Date Placeholder 2"/>
          <p:cNvSpPr>
            <a:spLocks noGrp="1"/>
          </p:cNvSpPr>
          <p:nvPr>
            <p:ph type="dt" sz="quarter" idx="1"/>
          </p:nvPr>
        </p:nvSpPr>
        <p:spPr>
          <a:xfrm>
            <a:off x="3949701" y="0"/>
            <a:ext cx="3022600" cy="461963"/>
          </a:xfrm>
          <a:prstGeom prst="rect">
            <a:avLst/>
          </a:prstGeom>
        </p:spPr>
        <p:txBody>
          <a:bodyPr vert="horz" lIns="91404" tIns="45702" rIns="91404" bIns="45702" rtlCol="0"/>
          <a:lstStyle>
            <a:lvl1pPr algn="r">
              <a:defRPr sz="1200"/>
            </a:lvl1pPr>
          </a:lstStyle>
          <a:p>
            <a:fld id="{A61B9FC3-8090-44C8-9344-1323B4B056BE}" type="datetimeFigureOut">
              <a:rPr lang="en-US" smtClean="0"/>
              <a:t>3/23/2021</a:t>
            </a:fld>
            <a:endParaRPr lang="en-US" dirty="0"/>
          </a:p>
        </p:txBody>
      </p:sp>
      <p:sp>
        <p:nvSpPr>
          <p:cNvPr id="4" name="Footer Placeholder 3"/>
          <p:cNvSpPr>
            <a:spLocks noGrp="1"/>
          </p:cNvSpPr>
          <p:nvPr>
            <p:ph type="ftr" sz="quarter" idx="2"/>
          </p:nvPr>
        </p:nvSpPr>
        <p:spPr>
          <a:xfrm>
            <a:off x="0" y="8772525"/>
            <a:ext cx="3022600" cy="461963"/>
          </a:xfrm>
          <a:prstGeom prst="rect">
            <a:avLst/>
          </a:prstGeom>
        </p:spPr>
        <p:txBody>
          <a:bodyPr vert="horz" lIns="91404" tIns="45702" rIns="91404" bIns="4570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49701" y="8772525"/>
            <a:ext cx="3022600" cy="461963"/>
          </a:xfrm>
          <a:prstGeom prst="rect">
            <a:avLst/>
          </a:prstGeom>
        </p:spPr>
        <p:txBody>
          <a:bodyPr vert="horz" lIns="91404" tIns="45702" rIns="91404" bIns="45702" rtlCol="0" anchor="b"/>
          <a:lstStyle>
            <a:lvl1pPr algn="r">
              <a:defRPr sz="1200"/>
            </a:lvl1pPr>
          </a:lstStyle>
          <a:p>
            <a:fld id="{6961EA72-637A-4450-A889-C384243319D0}" type="slidenum">
              <a:rPr lang="en-US" smtClean="0"/>
              <a:t>‹#›</a:t>
            </a:fld>
            <a:endParaRPr lang="en-US" dirty="0"/>
          </a:p>
        </p:txBody>
      </p:sp>
    </p:spTree>
    <p:extLst>
      <p:ext uri="{BB962C8B-B14F-4D97-AF65-F5344CB8AC3E}">
        <p14:creationId xmlns:p14="http://schemas.microsoft.com/office/powerpoint/2010/main" val="38387510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2018" cy="461804"/>
          </a:xfrm>
          <a:prstGeom prst="rect">
            <a:avLst/>
          </a:prstGeom>
        </p:spPr>
        <p:txBody>
          <a:bodyPr vert="horz" lIns="92553" tIns="46278" rIns="92553" bIns="46278" rtlCol="0"/>
          <a:lstStyle>
            <a:lvl1pPr algn="l">
              <a:defRPr sz="1200"/>
            </a:lvl1pPr>
          </a:lstStyle>
          <a:p>
            <a:endParaRPr lang="en-US" dirty="0"/>
          </a:p>
        </p:txBody>
      </p:sp>
      <p:sp>
        <p:nvSpPr>
          <p:cNvPr id="3" name="Date Placeholder 2"/>
          <p:cNvSpPr>
            <a:spLocks noGrp="1"/>
          </p:cNvSpPr>
          <p:nvPr>
            <p:ph type="dt" idx="1"/>
          </p:nvPr>
        </p:nvSpPr>
        <p:spPr>
          <a:xfrm>
            <a:off x="3950257" y="0"/>
            <a:ext cx="3022018" cy="461804"/>
          </a:xfrm>
          <a:prstGeom prst="rect">
            <a:avLst/>
          </a:prstGeom>
        </p:spPr>
        <p:txBody>
          <a:bodyPr vert="horz" lIns="92553" tIns="46278" rIns="92553" bIns="46278" rtlCol="0"/>
          <a:lstStyle>
            <a:lvl1pPr algn="r">
              <a:defRPr sz="1200"/>
            </a:lvl1pPr>
          </a:lstStyle>
          <a:p>
            <a:fld id="{D2160CCA-A444-4468-99BC-CE254823CE38}" type="datetimeFigureOut">
              <a:rPr lang="en-US" smtClean="0"/>
              <a:t>3/23/2021</a:t>
            </a:fld>
            <a:endParaRPr lang="en-US" dirty="0"/>
          </a:p>
        </p:txBody>
      </p:sp>
      <p:sp>
        <p:nvSpPr>
          <p:cNvPr id="4" name="Slide Image Placeholder 3"/>
          <p:cNvSpPr>
            <a:spLocks noGrp="1" noRot="1" noChangeAspect="1"/>
          </p:cNvSpPr>
          <p:nvPr>
            <p:ph type="sldImg" idx="2"/>
          </p:nvPr>
        </p:nvSpPr>
        <p:spPr>
          <a:xfrm>
            <a:off x="1177925" y="692150"/>
            <a:ext cx="4618038" cy="3463925"/>
          </a:xfrm>
          <a:prstGeom prst="rect">
            <a:avLst/>
          </a:prstGeom>
          <a:noFill/>
          <a:ln w="12700">
            <a:solidFill>
              <a:prstClr val="black"/>
            </a:solidFill>
          </a:ln>
        </p:spPr>
        <p:txBody>
          <a:bodyPr vert="horz" lIns="92553" tIns="46278" rIns="92553" bIns="46278" rtlCol="0" anchor="ctr"/>
          <a:lstStyle/>
          <a:p>
            <a:endParaRPr lang="en-US" dirty="0"/>
          </a:p>
        </p:txBody>
      </p:sp>
      <p:sp>
        <p:nvSpPr>
          <p:cNvPr id="5" name="Notes Placeholder 4"/>
          <p:cNvSpPr>
            <a:spLocks noGrp="1"/>
          </p:cNvSpPr>
          <p:nvPr>
            <p:ph type="body" sz="quarter" idx="3"/>
          </p:nvPr>
        </p:nvSpPr>
        <p:spPr>
          <a:xfrm>
            <a:off x="697389" y="4387136"/>
            <a:ext cx="5579110" cy="4156234"/>
          </a:xfrm>
          <a:prstGeom prst="rect">
            <a:avLst/>
          </a:prstGeom>
        </p:spPr>
        <p:txBody>
          <a:bodyPr vert="horz" lIns="92553" tIns="46278" rIns="92553" bIns="4627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22018" cy="461804"/>
          </a:xfrm>
          <a:prstGeom prst="rect">
            <a:avLst/>
          </a:prstGeom>
        </p:spPr>
        <p:txBody>
          <a:bodyPr vert="horz" lIns="92553" tIns="46278" rIns="92553" bIns="4627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0257" y="8772668"/>
            <a:ext cx="3022018" cy="461804"/>
          </a:xfrm>
          <a:prstGeom prst="rect">
            <a:avLst/>
          </a:prstGeom>
        </p:spPr>
        <p:txBody>
          <a:bodyPr vert="horz" lIns="92553" tIns="46278" rIns="92553" bIns="46278" rtlCol="0" anchor="b"/>
          <a:lstStyle>
            <a:lvl1pPr algn="r">
              <a:defRPr sz="1200"/>
            </a:lvl1pPr>
          </a:lstStyle>
          <a:p>
            <a:fld id="{15343B63-0310-4AA6-AB64-7BEBC5828A71}" type="slidenum">
              <a:rPr lang="en-US" smtClean="0"/>
              <a:t>‹#›</a:t>
            </a:fld>
            <a:endParaRPr lang="en-US" dirty="0"/>
          </a:p>
        </p:txBody>
      </p:sp>
    </p:spTree>
    <p:extLst>
      <p:ext uri="{BB962C8B-B14F-4D97-AF65-F5344CB8AC3E}">
        <p14:creationId xmlns:p14="http://schemas.microsoft.com/office/powerpoint/2010/main" val="36761823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4300" y="692150"/>
            <a:ext cx="4618038" cy="3463925"/>
          </a:xfrm>
        </p:spPr>
      </p:sp>
      <p:sp>
        <p:nvSpPr>
          <p:cNvPr id="4" name="Slide Number Placeholder 3"/>
          <p:cNvSpPr>
            <a:spLocks noGrp="1"/>
          </p:cNvSpPr>
          <p:nvPr>
            <p:ph type="sldNum" sz="quarter" idx="10"/>
          </p:nvPr>
        </p:nvSpPr>
        <p:spPr/>
        <p:txBody>
          <a:bodyPr/>
          <a:lstStyle/>
          <a:p>
            <a:fld id="{15343B63-0310-4AA6-AB64-7BEBC5828A71}" type="slidenum">
              <a:rPr lang="en-US" smtClean="0">
                <a:solidFill>
                  <a:prstClr val="black"/>
                </a:solidFill>
              </a:rPr>
              <a:pPr/>
              <a:t>1</a:t>
            </a:fld>
            <a:endParaRPr lang="en-US" dirty="0">
              <a:solidFill>
                <a:prstClr val="black"/>
              </a:solidFill>
            </a:endParaRPr>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15423925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4300" y="692150"/>
            <a:ext cx="4618038" cy="3463925"/>
          </a:xfrm>
        </p:spPr>
      </p:sp>
      <p:sp>
        <p:nvSpPr>
          <p:cNvPr id="4" name="Slide Number Placeholder 3"/>
          <p:cNvSpPr>
            <a:spLocks noGrp="1"/>
          </p:cNvSpPr>
          <p:nvPr>
            <p:ph type="sldNum" sz="quarter" idx="10"/>
          </p:nvPr>
        </p:nvSpPr>
        <p:spPr/>
        <p:txBody>
          <a:bodyPr/>
          <a:lstStyle/>
          <a:p>
            <a:fld id="{15343B63-0310-4AA6-AB64-7BEBC5828A71}" type="slidenum">
              <a:rPr lang="en-US" smtClean="0">
                <a:solidFill>
                  <a:prstClr val="black"/>
                </a:solidFill>
              </a:rPr>
              <a:pPr/>
              <a:t>10</a:t>
            </a:fld>
            <a:endParaRPr lang="en-US" dirty="0">
              <a:solidFill>
                <a:prstClr val="black"/>
              </a:solidFill>
            </a:endParaRPr>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4002968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4300" y="692150"/>
            <a:ext cx="4618038" cy="3463925"/>
          </a:xfrm>
        </p:spPr>
      </p:sp>
      <p:sp>
        <p:nvSpPr>
          <p:cNvPr id="4" name="Slide Number Placeholder 3"/>
          <p:cNvSpPr>
            <a:spLocks noGrp="1"/>
          </p:cNvSpPr>
          <p:nvPr>
            <p:ph type="sldNum" sz="quarter" idx="10"/>
          </p:nvPr>
        </p:nvSpPr>
        <p:spPr/>
        <p:txBody>
          <a:bodyPr/>
          <a:lstStyle/>
          <a:p>
            <a:fld id="{15343B63-0310-4AA6-AB64-7BEBC5828A71}" type="slidenum">
              <a:rPr lang="en-US" smtClean="0">
                <a:solidFill>
                  <a:prstClr val="black"/>
                </a:solidFill>
              </a:rPr>
              <a:pPr/>
              <a:t>11</a:t>
            </a:fld>
            <a:endParaRPr lang="en-US" dirty="0">
              <a:solidFill>
                <a:prstClr val="black"/>
              </a:solidFill>
            </a:endParaRPr>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28868253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4300" y="692150"/>
            <a:ext cx="4618038" cy="3463925"/>
          </a:xfrm>
        </p:spPr>
      </p:sp>
      <p:sp>
        <p:nvSpPr>
          <p:cNvPr id="4" name="Slide Number Placeholder 3"/>
          <p:cNvSpPr>
            <a:spLocks noGrp="1"/>
          </p:cNvSpPr>
          <p:nvPr>
            <p:ph type="sldNum" sz="quarter" idx="10"/>
          </p:nvPr>
        </p:nvSpPr>
        <p:spPr/>
        <p:txBody>
          <a:bodyPr/>
          <a:lstStyle/>
          <a:p>
            <a:fld id="{15343B63-0310-4AA6-AB64-7BEBC5828A71}" type="slidenum">
              <a:rPr lang="en-US" smtClean="0">
                <a:solidFill>
                  <a:prstClr val="black"/>
                </a:solidFill>
              </a:rPr>
              <a:pPr/>
              <a:t>12</a:t>
            </a:fld>
            <a:endParaRPr lang="en-US" dirty="0">
              <a:solidFill>
                <a:prstClr val="black"/>
              </a:solidFill>
            </a:endParaRPr>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17191674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4300" y="692150"/>
            <a:ext cx="4618038" cy="3463925"/>
          </a:xfrm>
        </p:spPr>
      </p:sp>
      <p:sp>
        <p:nvSpPr>
          <p:cNvPr id="4" name="Slide Number Placeholder 3"/>
          <p:cNvSpPr>
            <a:spLocks noGrp="1"/>
          </p:cNvSpPr>
          <p:nvPr>
            <p:ph type="sldNum" sz="quarter" idx="10"/>
          </p:nvPr>
        </p:nvSpPr>
        <p:spPr/>
        <p:txBody>
          <a:bodyPr/>
          <a:lstStyle/>
          <a:p>
            <a:fld id="{15343B63-0310-4AA6-AB64-7BEBC5828A71}" type="slidenum">
              <a:rPr lang="en-US" smtClean="0">
                <a:solidFill>
                  <a:prstClr val="black"/>
                </a:solidFill>
              </a:rPr>
              <a:pPr/>
              <a:t>14</a:t>
            </a:fld>
            <a:endParaRPr lang="en-US" dirty="0">
              <a:solidFill>
                <a:prstClr val="black"/>
              </a:solidFill>
            </a:endParaRPr>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41362092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4300" y="692150"/>
            <a:ext cx="4618038" cy="3463925"/>
          </a:xfrm>
        </p:spPr>
      </p:sp>
      <p:sp>
        <p:nvSpPr>
          <p:cNvPr id="4" name="Slide Number Placeholder 3"/>
          <p:cNvSpPr>
            <a:spLocks noGrp="1"/>
          </p:cNvSpPr>
          <p:nvPr>
            <p:ph type="sldNum" sz="quarter" idx="10"/>
          </p:nvPr>
        </p:nvSpPr>
        <p:spPr/>
        <p:txBody>
          <a:bodyPr/>
          <a:lstStyle/>
          <a:p>
            <a:fld id="{15343B63-0310-4AA6-AB64-7BEBC5828A71}" type="slidenum">
              <a:rPr lang="en-US" smtClean="0">
                <a:solidFill>
                  <a:prstClr val="black"/>
                </a:solidFill>
              </a:rPr>
              <a:pPr/>
              <a:t>15</a:t>
            </a:fld>
            <a:endParaRPr lang="en-US" dirty="0">
              <a:solidFill>
                <a:prstClr val="black"/>
              </a:solidFill>
            </a:endParaRPr>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24189585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4300" y="692150"/>
            <a:ext cx="4618038" cy="3463925"/>
          </a:xfrm>
        </p:spPr>
      </p:sp>
      <p:sp>
        <p:nvSpPr>
          <p:cNvPr id="4" name="Slide Number Placeholder 3"/>
          <p:cNvSpPr>
            <a:spLocks noGrp="1"/>
          </p:cNvSpPr>
          <p:nvPr>
            <p:ph type="sldNum" sz="quarter" idx="10"/>
          </p:nvPr>
        </p:nvSpPr>
        <p:spPr/>
        <p:txBody>
          <a:bodyPr/>
          <a:lstStyle/>
          <a:p>
            <a:fld id="{15343B63-0310-4AA6-AB64-7BEBC5828A71}" type="slidenum">
              <a:rPr lang="en-US" smtClean="0">
                <a:solidFill>
                  <a:prstClr val="black"/>
                </a:solidFill>
              </a:rPr>
              <a:pPr/>
              <a:t>16</a:t>
            </a:fld>
            <a:endParaRPr lang="en-US" dirty="0">
              <a:solidFill>
                <a:prstClr val="black"/>
              </a:solidFill>
            </a:endParaRPr>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2019015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4300" y="692150"/>
            <a:ext cx="4618038" cy="3463925"/>
          </a:xfrm>
        </p:spPr>
      </p:sp>
      <p:sp>
        <p:nvSpPr>
          <p:cNvPr id="4" name="Slide Number Placeholder 3"/>
          <p:cNvSpPr>
            <a:spLocks noGrp="1"/>
          </p:cNvSpPr>
          <p:nvPr>
            <p:ph type="sldNum" sz="quarter" idx="10"/>
          </p:nvPr>
        </p:nvSpPr>
        <p:spPr/>
        <p:txBody>
          <a:bodyPr/>
          <a:lstStyle/>
          <a:p>
            <a:fld id="{15343B63-0310-4AA6-AB64-7BEBC5828A71}" type="slidenum">
              <a:rPr lang="en-US" smtClean="0">
                <a:solidFill>
                  <a:prstClr val="black"/>
                </a:solidFill>
              </a:rPr>
              <a:pPr/>
              <a:t>18</a:t>
            </a:fld>
            <a:endParaRPr lang="en-US" dirty="0">
              <a:solidFill>
                <a:prstClr val="black"/>
              </a:solidFill>
            </a:endParaRPr>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16544221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4300" y="692150"/>
            <a:ext cx="4618038" cy="3463925"/>
          </a:xfrm>
        </p:spPr>
      </p:sp>
      <p:sp>
        <p:nvSpPr>
          <p:cNvPr id="4" name="Slide Number Placeholder 3"/>
          <p:cNvSpPr>
            <a:spLocks noGrp="1"/>
          </p:cNvSpPr>
          <p:nvPr>
            <p:ph type="sldNum" sz="quarter" idx="10"/>
          </p:nvPr>
        </p:nvSpPr>
        <p:spPr/>
        <p:txBody>
          <a:bodyPr/>
          <a:lstStyle/>
          <a:p>
            <a:fld id="{15343B63-0310-4AA6-AB64-7BEBC5828A71}" type="slidenum">
              <a:rPr lang="en-US" smtClean="0">
                <a:solidFill>
                  <a:prstClr val="black"/>
                </a:solidFill>
              </a:rPr>
              <a:pPr/>
              <a:t>20</a:t>
            </a:fld>
            <a:endParaRPr lang="en-US" dirty="0">
              <a:solidFill>
                <a:prstClr val="black"/>
              </a:solidFill>
            </a:endParaRPr>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6335430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4300" y="692150"/>
            <a:ext cx="4618038" cy="3463925"/>
          </a:xfrm>
        </p:spPr>
      </p:sp>
      <p:sp>
        <p:nvSpPr>
          <p:cNvPr id="4" name="Slide Number Placeholder 3"/>
          <p:cNvSpPr>
            <a:spLocks noGrp="1"/>
          </p:cNvSpPr>
          <p:nvPr>
            <p:ph type="sldNum" sz="quarter" idx="10"/>
          </p:nvPr>
        </p:nvSpPr>
        <p:spPr/>
        <p:txBody>
          <a:bodyPr/>
          <a:lstStyle/>
          <a:p>
            <a:fld id="{15343B63-0310-4AA6-AB64-7BEBC5828A71}" type="slidenum">
              <a:rPr lang="en-US" smtClean="0">
                <a:solidFill>
                  <a:prstClr val="black"/>
                </a:solidFill>
              </a:rPr>
              <a:pPr/>
              <a:t>21</a:t>
            </a:fld>
            <a:endParaRPr lang="en-US" dirty="0">
              <a:solidFill>
                <a:prstClr val="black"/>
              </a:solidFill>
            </a:endParaRPr>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26188648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4300" y="692150"/>
            <a:ext cx="4618038" cy="3463925"/>
          </a:xfrm>
        </p:spPr>
      </p:sp>
      <p:sp>
        <p:nvSpPr>
          <p:cNvPr id="4" name="Slide Number Placeholder 3"/>
          <p:cNvSpPr>
            <a:spLocks noGrp="1"/>
          </p:cNvSpPr>
          <p:nvPr>
            <p:ph type="sldNum" sz="quarter" idx="10"/>
          </p:nvPr>
        </p:nvSpPr>
        <p:spPr/>
        <p:txBody>
          <a:bodyPr/>
          <a:lstStyle/>
          <a:p>
            <a:fld id="{15343B63-0310-4AA6-AB64-7BEBC5828A71}" type="slidenum">
              <a:rPr lang="en-US" smtClean="0">
                <a:solidFill>
                  <a:prstClr val="black"/>
                </a:solidFill>
              </a:rPr>
              <a:pPr/>
              <a:t>23</a:t>
            </a:fld>
            <a:endParaRPr lang="en-US" dirty="0">
              <a:solidFill>
                <a:prstClr val="black"/>
              </a:solidFill>
            </a:endParaRPr>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721588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4300" y="692150"/>
            <a:ext cx="4618038" cy="3463925"/>
          </a:xfrm>
        </p:spPr>
      </p:sp>
      <p:sp>
        <p:nvSpPr>
          <p:cNvPr id="4" name="Slide Number Placeholder 3"/>
          <p:cNvSpPr>
            <a:spLocks noGrp="1"/>
          </p:cNvSpPr>
          <p:nvPr>
            <p:ph type="sldNum" sz="quarter" idx="10"/>
          </p:nvPr>
        </p:nvSpPr>
        <p:spPr/>
        <p:txBody>
          <a:bodyPr/>
          <a:lstStyle/>
          <a:p>
            <a:fld id="{15343B63-0310-4AA6-AB64-7BEBC5828A71}" type="slidenum">
              <a:rPr lang="en-US" smtClean="0">
                <a:solidFill>
                  <a:prstClr val="black"/>
                </a:solidFill>
              </a:rPr>
              <a:pPr/>
              <a:t>2</a:t>
            </a:fld>
            <a:endParaRPr lang="en-US" dirty="0">
              <a:solidFill>
                <a:prstClr val="black"/>
              </a:solidFill>
            </a:endParaRPr>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1752448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4300" y="692150"/>
            <a:ext cx="4618038" cy="3463925"/>
          </a:xfrm>
        </p:spPr>
      </p:sp>
      <p:sp>
        <p:nvSpPr>
          <p:cNvPr id="4" name="Slide Number Placeholder 3"/>
          <p:cNvSpPr>
            <a:spLocks noGrp="1"/>
          </p:cNvSpPr>
          <p:nvPr>
            <p:ph type="sldNum" sz="quarter" idx="10"/>
          </p:nvPr>
        </p:nvSpPr>
        <p:spPr/>
        <p:txBody>
          <a:bodyPr/>
          <a:lstStyle/>
          <a:p>
            <a:fld id="{15343B63-0310-4AA6-AB64-7BEBC5828A71}" type="slidenum">
              <a:rPr lang="en-US" smtClean="0">
                <a:solidFill>
                  <a:prstClr val="black"/>
                </a:solidFill>
              </a:rPr>
              <a:pPr/>
              <a:t>24</a:t>
            </a:fld>
            <a:endParaRPr lang="en-US" dirty="0">
              <a:solidFill>
                <a:prstClr val="black"/>
              </a:solidFill>
            </a:endParaRPr>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34221479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4300" y="692150"/>
            <a:ext cx="4618038" cy="3463925"/>
          </a:xfrm>
        </p:spPr>
      </p:sp>
      <p:sp>
        <p:nvSpPr>
          <p:cNvPr id="4" name="Slide Number Placeholder 3"/>
          <p:cNvSpPr>
            <a:spLocks noGrp="1"/>
          </p:cNvSpPr>
          <p:nvPr>
            <p:ph type="sldNum" sz="quarter" idx="10"/>
          </p:nvPr>
        </p:nvSpPr>
        <p:spPr/>
        <p:txBody>
          <a:bodyPr/>
          <a:lstStyle/>
          <a:p>
            <a:fld id="{15343B63-0310-4AA6-AB64-7BEBC5828A71}" type="slidenum">
              <a:rPr lang="en-US" smtClean="0">
                <a:solidFill>
                  <a:prstClr val="black"/>
                </a:solidFill>
              </a:rPr>
              <a:pPr/>
              <a:t>27</a:t>
            </a:fld>
            <a:endParaRPr lang="en-US" dirty="0">
              <a:solidFill>
                <a:prstClr val="black"/>
              </a:solidFill>
            </a:endParaRPr>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31591621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4300" y="692150"/>
            <a:ext cx="4618038" cy="3463925"/>
          </a:xfrm>
        </p:spPr>
      </p:sp>
      <p:sp>
        <p:nvSpPr>
          <p:cNvPr id="4" name="Slide Number Placeholder 3"/>
          <p:cNvSpPr>
            <a:spLocks noGrp="1"/>
          </p:cNvSpPr>
          <p:nvPr>
            <p:ph type="sldNum" sz="quarter" idx="10"/>
          </p:nvPr>
        </p:nvSpPr>
        <p:spPr/>
        <p:txBody>
          <a:bodyPr/>
          <a:lstStyle/>
          <a:p>
            <a:fld id="{15343B63-0310-4AA6-AB64-7BEBC5828A71}" type="slidenum">
              <a:rPr lang="en-US" smtClean="0">
                <a:solidFill>
                  <a:prstClr val="black"/>
                </a:solidFill>
              </a:rPr>
              <a:pPr/>
              <a:t>29</a:t>
            </a:fld>
            <a:endParaRPr lang="en-US" dirty="0">
              <a:solidFill>
                <a:prstClr val="black"/>
              </a:solidFill>
            </a:endParaRPr>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11401112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4300" y="692150"/>
            <a:ext cx="4618038" cy="3463925"/>
          </a:xfrm>
        </p:spPr>
      </p:sp>
      <p:sp>
        <p:nvSpPr>
          <p:cNvPr id="4" name="Slide Number Placeholder 3"/>
          <p:cNvSpPr>
            <a:spLocks noGrp="1"/>
          </p:cNvSpPr>
          <p:nvPr>
            <p:ph type="sldNum" sz="quarter" idx="10"/>
          </p:nvPr>
        </p:nvSpPr>
        <p:spPr/>
        <p:txBody>
          <a:bodyPr/>
          <a:lstStyle/>
          <a:p>
            <a:fld id="{15343B63-0310-4AA6-AB64-7BEBC5828A71}" type="slidenum">
              <a:rPr lang="en-US" smtClean="0">
                <a:solidFill>
                  <a:prstClr val="black"/>
                </a:solidFill>
              </a:rPr>
              <a:pPr/>
              <a:t>30</a:t>
            </a:fld>
            <a:endParaRPr lang="en-US" dirty="0">
              <a:solidFill>
                <a:prstClr val="black"/>
              </a:solidFill>
            </a:endParaRPr>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23367855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4300" y="692150"/>
            <a:ext cx="4618038" cy="3463925"/>
          </a:xfrm>
        </p:spPr>
      </p:sp>
      <p:sp>
        <p:nvSpPr>
          <p:cNvPr id="4" name="Slide Number Placeholder 3"/>
          <p:cNvSpPr>
            <a:spLocks noGrp="1"/>
          </p:cNvSpPr>
          <p:nvPr>
            <p:ph type="sldNum" sz="quarter" idx="10"/>
          </p:nvPr>
        </p:nvSpPr>
        <p:spPr/>
        <p:txBody>
          <a:bodyPr/>
          <a:lstStyle/>
          <a:p>
            <a:fld id="{15343B63-0310-4AA6-AB64-7BEBC5828A71}" type="slidenum">
              <a:rPr lang="en-US" smtClean="0">
                <a:solidFill>
                  <a:prstClr val="black"/>
                </a:solidFill>
              </a:rPr>
              <a:pPr/>
              <a:t>31</a:t>
            </a:fld>
            <a:endParaRPr lang="en-US" dirty="0">
              <a:solidFill>
                <a:prstClr val="black"/>
              </a:solidFill>
            </a:endParaRPr>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26876596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4300" y="692150"/>
            <a:ext cx="4618038" cy="3463925"/>
          </a:xfrm>
        </p:spPr>
      </p:sp>
      <p:sp>
        <p:nvSpPr>
          <p:cNvPr id="4" name="Slide Number Placeholder 3"/>
          <p:cNvSpPr>
            <a:spLocks noGrp="1"/>
          </p:cNvSpPr>
          <p:nvPr>
            <p:ph type="sldNum" sz="quarter" idx="10"/>
          </p:nvPr>
        </p:nvSpPr>
        <p:spPr/>
        <p:txBody>
          <a:bodyPr/>
          <a:lstStyle/>
          <a:p>
            <a:fld id="{15343B63-0310-4AA6-AB64-7BEBC5828A71}" type="slidenum">
              <a:rPr lang="en-US" smtClean="0">
                <a:solidFill>
                  <a:prstClr val="black"/>
                </a:solidFill>
              </a:rPr>
              <a:pPr/>
              <a:t>3</a:t>
            </a:fld>
            <a:endParaRPr lang="en-US" dirty="0">
              <a:solidFill>
                <a:prstClr val="black"/>
              </a:solidFill>
            </a:endParaRPr>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1131547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4300" y="692150"/>
            <a:ext cx="4618038" cy="3463925"/>
          </a:xfrm>
        </p:spPr>
      </p:sp>
      <p:sp>
        <p:nvSpPr>
          <p:cNvPr id="4" name="Slide Number Placeholder 3"/>
          <p:cNvSpPr>
            <a:spLocks noGrp="1"/>
          </p:cNvSpPr>
          <p:nvPr>
            <p:ph type="sldNum" sz="quarter" idx="10"/>
          </p:nvPr>
        </p:nvSpPr>
        <p:spPr/>
        <p:txBody>
          <a:bodyPr/>
          <a:lstStyle/>
          <a:p>
            <a:fld id="{15343B63-0310-4AA6-AB64-7BEBC5828A71}" type="slidenum">
              <a:rPr lang="en-US" smtClean="0">
                <a:solidFill>
                  <a:prstClr val="black"/>
                </a:solidFill>
              </a:rPr>
              <a:pPr/>
              <a:t>4</a:t>
            </a:fld>
            <a:endParaRPr lang="en-US" dirty="0">
              <a:solidFill>
                <a:prstClr val="black"/>
              </a:solidFill>
            </a:endParaRPr>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35561595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4300" y="692150"/>
            <a:ext cx="4618038" cy="3463925"/>
          </a:xfrm>
        </p:spPr>
      </p:sp>
      <p:sp>
        <p:nvSpPr>
          <p:cNvPr id="4" name="Slide Number Placeholder 3"/>
          <p:cNvSpPr>
            <a:spLocks noGrp="1"/>
          </p:cNvSpPr>
          <p:nvPr>
            <p:ph type="sldNum" sz="quarter" idx="10"/>
          </p:nvPr>
        </p:nvSpPr>
        <p:spPr/>
        <p:txBody>
          <a:bodyPr/>
          <a:lstStyle/>
          <a:p>
            <a:fld id="{15343B63-0310-4AA6-AB64-7BEBC5828A71}" type="slidenum">
              <a:rPr lang="en-US" smtClean="0">
                <a:solidFill>
                  <a:prstClr val="black"/>
                </a:solidFill>
              </a:rPr>
              <a:pPr/>
              <a:t>5</a:t>
            </a:fld>
            <a:endParaRPr lang="en-US" dirty="0">
              <a:solidFill>
                <a:prstClr val="black"/>
              </a:solidFill>
            </a:endParaRPr>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42232040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4300" y="692150"/>
            <a:ext cx="4618038" cy="3463925"/>
          </a:xfrm>
        </p:spPr>
      </p:sp>
      <p:sp>
        <p:nvSpPr>
          <p:cNvPr id="4" name="Slide Number Placeholder 3"/>
          <p:cNvSpPr>
            <a:spLocks noGrp="1"/>
          </p:cNvSpPr>
          <p:nvPr>
            <p:ph type="sldNum" sz="quarter" idx="10"/>
          </p:nvPr>
        </p:nvSpPr>
        <p:spPr/>
        <p:txBody>
          <a:bodyPr/>
          <a:lstStyle/>
          <a:p>
            <a:fld id="{15343B63-0310-4AA6-AB64-7BEBC5828A71}" type="slidenum">
              <a:rPr lang="en-US" smtClean="0">
                <a:solidFill>
                  <a:prstClr val="black"/>
                </a:solidFill>
              </a:rPr>
              <a:pPr/>
              <a:t>6</a:t>
            </a:fld>
            <a:endParaRPr lang="en-US" dirty="0">
              <a:solidFill>
                <a:prstClr val="black"/>
              </a:solidFill>
            </a:endParaRPr>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38891288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4300" y="692150"/>
            <a:ext cx="4618038" cy="3463925"/>
          </a:xfrm>
        </p:spPr>
      </p:sp>
      <p:sp>
        <p:nvSpPr>
          <p:cNvPr id="4" name="Slide Number Placeholder 3"/>
          <p:cNvSpPr>
            <a:spLocks noGrp="1"/>
          </p:cNvSpPr>
          <p:nvPr>
            <p:ph type="sldNum" sz="quarter" idx="10"/>
          </p:nvPr>
        </p:nvSpPr>
        <p:spPr/>
        <p:txBody>
          <a:bodyPr/>
          <a:lstStyle/>
          <a:p>
            <a:fld id="{15343B63-0310-4AA6-AB64-7BEBC5828A71}" type="slidenum">
              <a:rPr lang="en-US" smtClean="0">
                <a:solidFill>
                  <a:prstClr val="black"/>
                </a:solidFill>
              </a:rPr>
              <a:pPr/>
              <a:t>7</a:t>
            </a:fld>
            <a:endParaRPr lang="en-US" dirty="0">
              <a:solidFill>
                <a:prstClr val="black"/>
              </a:solidFill>
            </a:endParaRPr>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39530022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4300" y="692150"/>
            <a:ext cx="4618038" cy="3463925"/>
          </a:xfrm>
        </p:spPr>
      </p:sp>
      <p:sp>
        <p:nvSpPr>
          <p:cNvPr id="4" name="Slide Number Placeholder 3"/>
          <p:cNvSpPr>
            <a:spLocks noGrp="1"/>
          </p:cNvSpPr>
          <p:nvPr>
            <p:ph type="sldNum" sz="quarter" idx="10"/>
          </p:nvPr>
        </p:nvSpPr>
        <p:spPr/>
        <p:txBody>
          <a:bodyPr/>
          <a:lstStyle/>
          <a:p>
            <a:fld id="{15343B63-0310-4AA6-AB64-7BEBC5828A71}" type="slidenum">
              <a:rPr lang="en-US" smtClean="0">
                <a:solidFill>
                  <a:prstClr val="black"/>
                </a:solidFill>
              </a:rPr>
              <a:pPr/>
              <a:t>8</a:t>
            </a:fld>
            <a:endParaRPr lang="en-US" dirty="0">
              <a:solidFill>
                <a:prstClr val="black"/>
              </a:solidFill>
            </a:endParaRPr>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39463045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4300" y="692150"/>
            <a:ext cx="4618038" cy="3463925"/>
          </a:xfrm>
        </p:spPr>
      </p:sp>
      <p:sp>
        <p:nvSpPr>
          <p:cNvPr id="4" name="Slide Number Placeholder 3"/>
          <p:cNvSpPr>
            <a:spLocks noGrp="1"/>
          </p:cNvSpPr>
          <p:nvPr>
            <p:ph type="sldNum" sz="quarter" idx="10"/>
          </p:nvPr>
        </p:nvSpPr>
        <p:spPr/>
        <p:txBody>
          <a:bodyPr/>
          <a:lstStyle/>
          <a:p>
            <a:fld id="{15343B63-0310-4AA6-AB64-7BEBC5828A71}" type="slidenum">
              <a:rPr lang="en-US" smtClean="0">
                <a:solidFill>
                  <a:prstClr val="black"/>
                </a:solidFill>
              </a:rPr>
              <a:pPr/>
              <a:t>9</a:t>
            </a:fld>
            <a:endParaRPr lang="en-US" dirty="0">
              <a:solidFill>
                <a:prstClr val="black"/>
              </a:solidFill>
            </a:endParaRPr>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1828117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A0CD135-7791-4D72-82AD-097595220CB6}" type="datetime1">
              <a:rPr lang="en-US" smtClean="0"/>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85298A-5451-C54F-BBDA-CE0945AD835D}" type="slidenum">
              <a:rPr lang="en-US" smtClean="0"/>
              <a:t>‹#›</a:t>
            </a:fld>
            <a:endParaRPr lang="en-US" dirty="0"/>
          </a:p>
        </p:txBody>
      </p:sp>
    </p:spTree>
    <p:extLst>
      <p:ext uri="{BB962C8B-B14F-4D97-AF65-F5344CB8AC3E}">
        <p14:creationId xmlns:p14="http://schemas.microsoft.com/office/powerpoint/2010/main" val="2972497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0FF3667-4977-4F33-842E-E8FAF3E4C5D5}" type="datetime1">
              <a:rPr lang="en-US" smtClean="0"/>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85298A-5451-C54F-BBDA-CE0945AD835D}" type="slidenum">
              <a:rPr lang="en-US" smtClean="0"/>
              <a:t>‹#›</a:t>
            </a:fld>
            <a:endParaRPr lang="en-US" dirty="0"/>
          </a:p>
        </p:txBody>
      </p:sp>
    </p:spTree>
    <p:extLst>
      <p:ext uri="{BB962C8B-B14F-4D97-AF65-F5344CB8AC3E}">
        <p14:creationId xmlns:p14="http://schemas.microsoft.com/office/powerpoint/2010/main" val="1441526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FB4DD9-2EDE-4C3A-9F96-F483A38E257D}" type="datetime1">
              <a:rPr lang="en-US" smtClean="0"/>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85298A-5451-C54F-BBDA-CE0945AD835D}" type="slidenum">
              <a:rPr lang="en-US" smtClean="0"/>
              <a:t>‹#›</a:t>
            </a:fld>
            <a:endParaRPr lang="en-US" dirty="0"/>
          </a:p>
        </p:txBody>
      </p:sp>
    </p:spTree>
    <p:extLst>
      <p:ext uri="{BB962C8B-B14F-4D97-AF65-F5344CB8AC3E}">
        <p14:creationId xmlns:p14="http://schemas.microsoft.com/office/powerpoint/2010/main" val="23661596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5D6BAC3-9846-4C7C-B547-1FFC207F46E7}" type="datetime1">
              <a:rPr lang="en-US" smtClean="0">
                <a:solidFill>
                  <a:prstClr val="black">
                    <a:tint val="75000"/>
                  </a:prstClr>
                </a:solidFill>
              </a:rPr>
              <a:t>3/23/2021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364395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ABEB85-81D9-4C86-A948-E769799E2A6F}" type="datetime1">
              <a:rPr lang="en-US" smtClean="0">
                <a:solidFill>
                  <a:prstClr val="black">
                    <a:tint val="75000"/>
                  </a:prstClr>
                </a:solidFill>
              </a:rPr>
              <a:t>3/23/2021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046473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47F4864-3D6A-426C-91BE-0DEFFF2C858D}" type="datetime1">
              <a:rPr lang="en-US" smtClean="0">
                <a:solidFill>
                  <a:prstClr val="black">
                    <a:tint val="75000"/>
                  </a:prstClr>
                </a:solidFill>
              </a:rPr>
              <a:t>3/23/2021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388089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A74B557-E306-437D-AF5F-D9FF61755E54}" type="datetime1">
              <a:rPr lang="en-US" smtClean="0">
                <a:solidFill>
                  <a:prstClr val="black">
                    <a:tint val="75000"/>
                  </a:prstClr>
                </a:solidFill>
              </a:rPr>
              <a:t>3/23/2021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9555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43ACFC9-1BA0-4319-82B3-F1AB1D1F2F20}" type="datetime1">
              <a:rPr lang="en-US" smtClean="0">
                <a:solidFill>
                  <a:prstClr val="black">
                    <a:tint val="75000"/>
                  </a:prstClr>
                </a:solidFill>
              </a:rPr>
              <a:t>3/23/2021</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263701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C844E13-0DA9-4625-9A9F-BE634CCA2F95}" type="datetime1">
              <a:rPr lang="en-US" smtClean="0">
                <a:solidFill>
                  <a:prstClr val="black">
                    <a:tint val="75000"/>
                  </a:prstClr>
                </a:solidFill>
              </a:rPr>
              <a:t>3/23/2021</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915808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4850F2-8E20-4E06-88B0-296AE1BBF6E8}" type="datetime1">
              <a:rPr lang="en-US" smtClean="0">
                <a:solidFill>
                  <a:prstClr val="black">
                    <a:tint val="75000"/>
                  </a:prstClr>
                </a:solidFill>
              </a:rPr>
              <a:t>3/23/2021</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928929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2B721DC-F4B9-4FA8-8618-9E1F677934EA}" type="datetime1">
              <a:rPr lang="en-US" smtClean="0">
                <a:solidFill>
                  <a:prstClr val="black">
                    <a:tint val="75000"/>
                  </a:prstClr>
                </a:solidFill>
              </a:rPr>
              <a:t>3/23/2021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77810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92E3DB6-DA1D-419C-B2F8-79DD1201C3DB}" type="datetime1">
              <a:rPr lang="en-US" smtClean="0"/>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85298A-5451-C54F-BBDA-CE0945AD835D}" type="slidenum">
              <a:rPr lang="en-US" smtClean="0"/>
              <a:t>‹#›</a:t>
            </a:fld>
            <a:endParaRPr lang="en-US" dirty="0"/>
          </a:p>
        </p:txBody>
      </p:sp>
    </p:spTree>
    <p:extLst>
      <p:ext uri="{BB962C8B-B14F-4D97-AF65-F5344CB8AC3E}">
        <p14:creationId xmlns:p14="http://schemas.microsoft.com/office/powerpoint/2010/main" val="5382371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D575F9B-4A4A-42F5-993C-6821E20CA2BF}" type="datetime1">
              <a:rPr lang="en-US" smtClean="0">
                <a:solidFill>
                  <a:prstClr val="black">
                    <a:tint val="75000"/>
                  </a:prstClr>
                </a:solidFill>
              </a:rPr>
              <a:t>3/23/2021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071176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A6C5C8-5A5F-43EC-9BC6-C2B42AC3E790}" type="datetime1">
              <a:rPr lang="en-US" smtClean="0">
                <a:solidFill>
                  <a:prstClr val="black">
                    <a:tint val="75000"/>
                  </a:prstClr>
                </a:solidFill>
              </a:rPr>
              <a:t>3/23/2021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879213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24D928-E533-4795-96BE-3A16E41A3993}" type="datetime1">
              <a:rPr lang="en-US" smtClean="0">
                <a:solidFill>
                  <a:prstClr val="black">
                    <a:tint val="75000"/>
                  </a:prstClr>
                </a:solidFill>
              </a:rPr>
              <a:t>3/23/2021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784221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EB2B614-1577-4F8C-8127-6BEF12061C0C}" type="datetime1">
              <a:rPr lang="en-US" smtClean="0">
                <a:solidFill>
                  <a:prstClr val="black">
                    <a:tint val="75000"/>
                  </a:prstClr>
                </a:solidFill>
              </a:rPr>
              <a:t>3/23/2021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106865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8CEB693-4777-4197-A5B5-38D94E429C4B}" type="datetime1">
              <a:rPr lang="en-US" smtClean="0">
                <a:solidFill>
                  <a:prstClr val="black">
                    <a:tint val="75000"/>
                  </a:prstClr>
                </a:solidFill>
              </a:rPr>
              <a:t>3/23/2021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4259580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1E3946-C0EA-4957-A02E-94BDFC354A22}" type="datetime1">
              <a:rPr lang="en-US" smtClean="0">
                <a:solidFill>
                  <a:prstClr val="black">
                    <a:tint val="75000"/>
                  </a:prstClr>
                </a:solidFill>
              </a:rPr>
              <a:t>3/23/2021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385854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4457968-F811-42E8-8483-542834CF5909}" type="datetime1">
              <a:rPr lang="en-US" smtClean="0">
                <a:solidFill>
                  <a:prstClr val="black">
                    <a:tint val="75000"/>
                  </a:prstClr>
                </a:solidFill>
              </a:rPr>
              <a:t>3/23/2021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53671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3B9DA9-1E35-4C53-BB79-26FD155E12FD}" type="datetime1">
              <a:rPr lang="en-US" smtClean="0">
                <a:solidFill>
                  <a:prstClr val="black">
                    <a:tint val="75000"/>
                  </a:prstClr>
                </a:solidFill>
              </a:rPr>
              <a:t>3/23/2021</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7432882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86A5B27-E8D4-4CF4-84EF-ABC452EFE209}" type="datetime1">
              <a:rPr lang="en-US" smtClean="0">
                <a:solidFill>
                  <a:prstClr val="black">
                    <a:tint val="75000"/>
                  </a:prstClr>
                </a:solidFill>
              </a:rPr>
              <a:t>3/23/2021</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5514456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0BE389-18D7-4D2D-8B03-F2C872CEE956}" type="datetime1">
              <a:rPr lang="en-US" smtClean="0">
                <a:solidFill>
                  <a:prstClr val="black">
                    <a:tint val="75000"/>
                  </a:prstClr>
                </a:solidFill>
              </a:rPr>
              <a:t>3/23/2021</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31865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0A5DE6-2F86-4A2F-AC7A-E4A678BB2060}" type="datetime1">
              <a:rPr lang="en-US" smtClean="0"/>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85298A-5451-C54F-BBDA-CE0945AD835D}" type="slidenum">
              <a:rPr lang="en-US" smtClean="0"/>
              <a:t>‹#›</a:t>
            </a:fld>
            <a:endParaRPr lang="en-US" dirty="0"/>
          </a:p>
        </p:txBody>
      </p:sp>
    </p:spTree>
    <p:extLst>
      <p:ext uri="{BB962C8B-B14F-4D97-AF65-F5344CB8AC3E}">
        <p14:creationId xmlns:p14="http://schemas.microsoft.com/office/powerpoint/2010/main" val="393244021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A9EA7F-48CA-40D0-BD32-80FAB0B7D4C1}" type="datetime1">
              <a:rPr lang="en-US" smtClean="0">
                <a:solidFill>
                  <a:prstClr val="black">
                    <a:tint val="75000"/>
                  </a:prstClr>
                </a:solidFill>
              </a:rPr>
              <a:t>3/23/2021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7783438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46D33A9-FCA0-4E91-95EC-D28776EDA5FF}" type="datetime1">
              <a:rPr lang="en-US" smtClean="0">
                <a:solidFill>
                  <a:prstClr val="black">
                    <a:tint val="75000"/>
                  </a:prstClr>
                </a:solidFill>
              </a:rPr>
              <a:t>3/23/2021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7103550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602722-CD3A-4503-9D6C-5C25930BB258}" type="datetime1">
              <a:rPr lang="en-US" smtClean="0">
                <a:solidFill>
                  <a:prstClr val="black">
                    <a:tint val="75000"/>
                  </a:prstClr>
                </a:solidFill>
              </a:rPr>
              <a:t>3/23/2021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7946777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8C0686-5217-4498-B74E-A4A1837DC5F4}" type="datetime1">
              <a:rPr lang="en-US" smtClean="0">
                <a:solidFill>
                  <a:prstClr val="black">
                    <a:tint val="75000"/>
                  </a:prstClr>
                </a:solidFill>
              </a:rPr>
              <a:t>3/23/2021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7934600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2AFF677-F51D-4781-A56E-73B19697D600}" type="datetime1">
              <a:rPr lang="en-US" smtClean="0">
                <a:solidFill>
                  <a:prstClr val="black">
                    <a:tint val="75000"/>
                  </a:prstClr>
                </a:solidFill>
              </a:rPr>
              <a:t>3/23/2021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2016665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881486-5DC9-4F4B-8B40-F2F79A5F8428}" type="datetime1">
              <a:rPr lang="en-US" smtClean="0">
                <a:solidFill>
                  <a:prstClr val="black">
                    <a:tint val="75000"/>
                  </a:prstClr>
                </a:solidFill>
              </a:rPr>
              <a:t>3/23/2021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5720366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158F6E-11B0-4EC6-9DCD-03E7DD78100E}" type="datetime1">
              <a:rPr lang="en-US" smtClean="0">
                <a:solidFill>
                  <a:prstClr val="black">
                    <a:tint val="75000"/>
                  </a:prstClr>
                </a:solidFill>
              </a:rPr>
              <a:t>3/23/2021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3239507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31D28DD-C8CB-4209-8F39-591813AA5DB3}" type="datetime1">
              <a:rPr lang="en-US" smtClean="0">
                <a:solidFill>
                  <a:prstClr val="black">
                    <a:tint val="75000"/>
                  </a:prstClr>
                </a:solidFill>
              </a:rPr>
              <a:t>3/23/2021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3153790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BDBEDA7-AE47-4501-BCAA-601D9E7480CE}" type="datetime1">
              <a:rPr lang="en-US" smtClean="0">
                <a:solidFill>
                  <a:prstClr val="black">
                    <a:tint val="75000"/>
                  </a:prstClr>
                </a:solidFill>
              </a:rPr>
              <a:t>3/23/2021</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2195519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6A3267A-AB2F-4CAF-83EB-A59EAFF166A7}" type="datetime1">
              <a:rPr lang="en-US" smtClean="0">
                <a:solidFill>
                  <a:prstClr val="black">
                    <a:tint val="75000"/>
                  </a:prstClr>
                </a:solidFill>
              </a:rPr>
              <a:t>3/23/2021</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62897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227C7C3-7DA4-42B8-8632-00629D477F7A}" type="datetime1">
              <a:rPr lang="en-US" smtClean="0"/>
              <a:t>3/23/2021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185298A-5451-C54F-BBDA-CE0945AD835D}" type="slidenum">
              <a:rPr lang="en-US" smtClean="0"/>
              <a:t>‹#›</a:t>
            </a:fld>
            <a:endParaRPr lang="en-US" dirty="0"/>
          </a:p>
        </p:txBody>
      </p:sp>
    </p:spTree>
    <p:extLst>
      <p:ext uri="{BB962C8B-B14F-4D97-AF65-F5344CB8AC3E}">
        <p14:creationId xmlns:p14="http://schemas.microsoft.com/office/powerpoint/2010/main" val="223662256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2DCC10-E192-4087-8728-B823338168C7}" type="datetime1">
              <a:rPr lang="en-US" smtClean="0">
                <a:solidFill>
                  <a:prstClr val="black">
                    <a:tint val="75000"/>
                  </a:prstClr>
                </a:solidFill>
              </a:rPr>
              <a:t>3/23/2021</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1886816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CD99BC-CED8-4315-909E-D73F0BB234E6}" type="datetime1">
              <a:rPr lang="en-US" smtClean="0">
                <a:solidFill>
                  <a:prstClr val="black">
                    <a:tint val="75000"/>
                  </a:prstClr>
                </a:solidFill>
              </a:rPr>
              <a:t>3/23/2021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8053356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676428-1D6A-45C6-B5DF-1ACED6DD4F0D}" type="datetime1">
              <a:rPr lang="en-US" smtClean="0">
                <a:solidFill>
                  <a:prstClr val="black">
                    <a:tint val="75000"/>
                  </a:prstClr>
                </a:solidFill>
              </a:rPr>
              <a:t>3/23/2021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7266978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4BDBBF-AB7F-4B24-BE7D-2946BEFC7D96}" type="datetime1">
              <a:rPr lang="en-US" smtClean="0">
                <a:solidFill>
                  <a:prstClr val="black">
                    <a:tint val="75000"/>
                  </a:prstClr>
                </a:solidFill>
              </a:rPr>
              <a:t>3/23/2021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4301846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D43E94-4085-422C-B98D-365813C970F8}" type="datetime1">
              <a:rPr lang="en-US" smtClean="0">
                <a:solidFill>
                  <a:prstClr val="black">
                    <a:tint val="75000"/>
                  </a:prstClr>
                </a:solidFill>
              </a:rPr>
              <a:t>3/23/2021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0812025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CD56F3D-F758-4E79-8355-0E17F2970E9A}" type="datetime1">
              <a:rPr lang="en-US" smtClean="0">
                <a:solidFill>
                  <a:prstClr val="black">
                    <a:tint val="75000"/>
                  </a:prstClr>
                </a:solidFill>
              </a:rPr>
              <a:t>3/23/2021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5759679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8657F4-B33E-4F59-BC0B-AB2D5DB8BA60}" type="datetime1">
              <a:rPr lang="en-US" smtClean="0">
                <a:solidFill>
                  <a:prstClr val="black">
                    <a:tint val="75000"/>
                  </a:prstClr>
                </a:solidFill>
              </a:rPr>
              <a:t>3/23/2021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3737595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69CAA22-65BD-4EA7-9D69-00168072BA2F}" type="datetime1">
              <a:rPr lang="en-US" smtClean="0">
                <a:solidFill>
                  <a:prstClr val="black">
                    <a:tint val="75000"/>
                  </a:prstClr>
                </a:solidFill>
              </a:rPr>
              <a:t>3/23/2021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9058214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DA24635-F4F6-4D8A-8BDD-F6CFDC8484D5}" type="datetime1">
              <a:rPr lang="en-US" smtClean="0">
                <a:solidFill>
                  <a:prstClr val="black">
                    <a:tint val="75000"/>
                  </a:prstClr>
                </a:solidFill>
              </a:rPr>
              <a:t>3/23/2021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8616854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F864B50-3FDF-4809-8C68-9003425331F1}" type="datetime1">
              <a:rPr lang="en-US" smtClean="0">
                <a:solidFill>
                  <a:prstClr val="black">
                    <a:tint val="75000"/>
                  </a:prstClr>
                </a:solidFill>
              </a:rPr>
              <a:t>3/23/2021</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44991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825A097-C3CF-4FF5-AC27-C76068076696}" type="datetime1">
              <a:rPr lang="en-US" smtClean="0"/>
              <a:t>3/23/2021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185298A-5451-C54F-BBDA-CE0945AD835D}" type="slidenum">
              <a:rPr lang="en-US" smtClean="0"/>
              <a:t>‹#›</a:t>
            </a:fld>
            <a:endParaRPr lang="en-US" dirty="0"/>
          </a:p>
        </p:txBody>
      </p:sp>
    </p:spTree>
    <p:extLst>
      <p:ext uri="{BB962C8B-B14F-4D97-AF65-F5344CB8AC3E}">
        <p14:creationId xmlns:p14="http://schemas.microsoft.com/office/powerpoint/2010/main" val="27739616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6F2A0BB-0A9A-4407-BFFE-03AFB858E644}" type="datetime1">
              <a:rPr lang="en-US" smtClean="0">
                <a:solidFill>
                  <a:prstClr val="black">
                    <a:tint val="75000"/>
                  </a:prstClr>
                </a:solidFill>
              </a:rPr>
              <a:t>3/23/2021</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7165214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AEDC03-E92B-4B16-A519-0323DAC22E68}" type="datetime1">
              <a:rPr lang="en-US" smtClean="0">
                <a:solidFill>
                  <a:prstClr val="black">
                    <a:tint val="75000"/>
                  </a:prstClr>
                </a:solidFill>
              </a:rPr>
              <a:t>3/23/2021</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7600739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295B75-F786-4AE7-B920-0E734C3FDD43}" type="datetime1">
              <a:rPr lang="en-US" smtClean="0">
                <a:solidFill>
                  <a:prstClr val="black">
                    <a:tint val="75000"/>
                  </a:prstClr>
                </a:solidFill>
              </a:rPr>
              <a:t>3/23/2021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3922581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C6C2FF0-C23B-40C8-BA51-4FB03AB8D976}" type="datetime1">
              <a:rPr lang="en-US" smtClean="0">
                <a:solidFill>
                  <a:prstClr val="black">
                    <a:tint val="75000"/>
                  </a:prstClr>
                </a:solidFill>
              </a:rPr>
              <a:t>3/23/2021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4774084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56F9DA-F565-46AD-9538-D33F839224E8}" type="datetime1">
              <a:rPr lang="en-US" smtClean="0">
                <a:solidFill>
                  <a:prstClr val="black">
                    <a:tint val="75000"/>
                  </a:prstClr>
                </a:solidFill>
              </a:rPr>
              <a:t>3/23/2021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8533286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5CB1622-8E6A-4D5E-A761-5B7E44FF233F}" type="datetime1">
              <a:rPr lang="en-US" smtClean="0">
                <a:solidFill>
                  <a:prstClr val="black">
                    <a:tint val="75000"/>
                  </a:prstClr>
                </a:solidFill>
              </a:rPr>
              <a:t>3/23/2021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02020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0803A28-C4FD-440B-8BA8-9174F5609CEE}" type="datetime1">
              <a:rPr lang="en-US" smtClean="0"/>
              <a:t>3/23/2021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185298A-5451-C54F-BBDA-CE0945AD835D}" type="slidenum">
              <a:rPr lang="en-US" smtClean="0"/>
              <a:t>‹#›</a:t>
            </a:fld>
            <a:endParaRPr lang="en-US" dirty="0"/>
          </a:p>
        </p:txBody>
      </p:sp>
    </p:spTree>
    <p:extLst>
      <p:ext uri="{BB962C8B-B14F-4D97-AF65-F5344CB8AC3E}">
        <p14:creationId xmlns:p14="http://schemas.microsoft.com/office/powerpoint/2010/main" val="2829639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D898EB-D84F-4D83-927F-777DA0ACE044}" type="datetime1">
              <a:rPr lang="en-US" smtClean="0"/>
              <a:t>3/23/2021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185298A-5451-C54F-BBDA-CE0945AD835D}" type="slidenum">
              <a:rPr lang="en-US" smtClean="0"/>
              <a:t>‹#›</a:t>
            </a:fld>
            <a:endParaRPr lang="en-US" dirty="0"/>
          </a:p>
        </p:txBody>
      </p:sp>
    </p:spTree>
    <p:extLst>
      <p:ext uri="{BB962C8B-B14F-4D97-AF65-F5344CB8AC3E}">
        <p14:creationId xmlns:p14="http://schemas.microsoft.com/office/powerpoint/2010/main" val="1807617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A396DE-713F-46F1-B1D8-07C42674772A}" type="datetime1">
              <a:rPr lang="en-US" smtClean="0"/>
              <a:t>3/23/2021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185298A-5451-C54F-BBDA-CE0945AD835D}" type="slidenum">
              <a:rPr lang="en-US" smtClean="0"/>
              <a:t>‹#›</a:t>
            </a:fld>
            <a:endParaRPr lang="en-US" dirty="0"/>
          </a:p>
        </p:txBody>
      </p:sp>
    </p:spTree>
    <p:extLst>
      <p:ext uri="{BB962C8B-B14F-4D97-AF65-F5344CB8AC3E}">
        <p14:creationId xmlns:p14="http://schemas.microsoft.com/office/powerpoint/2010/main" val="2646134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6E9249-C81D-4A54-BF11-14B476B6469C}" type="datetime1">
              <a:rPr lang="en-US" smtClean="0"/>
              <a:t>3/23/2021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185298A-5451-C54F-BBDA-CE0945AD835D}" type="slidenum">
              <a:rPr lang="en-US" smtClean="0"/>
              <a:t>‹#›</a:t>
            </a:fld>
            <a:endParaRPr lang="en-US" dirty="0"/>
          </a:p>
        </p:txBody>
      </p:sp>
    </p:spTree>
    <p:extLst>
      <p:ext uri="{BB962C8B-B14F-4D97-AF65-F5344CB8AC3E}">
        <p14:creationId xmlns:p14="http://schemas.microsoft.com/office/powerpoint/2010/main" val="720523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864353-2F07-4BE5-8838-EC6F1E4AF9D5}" type="datetime1">
              <a:rPr lang="en-US" smtClean="0"/>
              <a:t>3/23/2021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85298A-5451-C54F-BBDA-CE0945AD835D}" type="slidenum">
              <a:rPr lang="en-US" smtClean="0"/>
              <a:t>‹#›</a:t>
            </a:fld>
            <a:endParaRPr lang="en-US" dirty="0"/>
          </a:p>
        </p:txBody>
      </p:sp>
    </p:spTree>
    <p:extLst>
      <p:ext uri="{BB962C8B-B14F-4D97-AF65-F5344CB8AC3E}">
        <p14:creationId xmlns:p14="http://schemas.microsoft.com/office/powerpoint/2010/main" val="354494359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A29020-96E6-4D65-A79F-7A9E936DF99F}" type="datetime1">
              <a:rPr lang="en-US" smtClean="0">
                <a:solidFill>
                  <a:prstClr val="black">
                    <a:tint val="75000"/>
                  </a:prstClr>
                </a:solidFill>
              </a:rPr>
              <a:t>3/23/2021</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1538574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D7BFE7-2AD5-4823-9CA4-C50123DE220B}" type="datetime1">
              <a:rPr lang="en-US" smtClean="0">
                <a:solidFill>
                  <a:prstClr val="black">
                    <a:tint val="75000"/>
                  </a:prstClr>
                </a:solidFill>
              </a:rPr>
              <a:t>3/23/2021</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00493323"/>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78E8B0-0EB4-4B3B-9DDB-06EF2E2E8649}" type="datetime1">
              <a:rPr lang="en-US" smtClean="0">
                <a:solidFill>
                  <a:prstClr val="black">
                    <a:tint val="75000"/>
                  </a:prstClr>
                </a:solidFill>
              </a:rPr>
              <a:t>3/23/2021</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84358345"/>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29EF19-A70B-465A-B3CB-DCFD100861B0}" type="datetime1">
              <a:rPr lang="en-US" smtClean="0">
                <a:solidFill>
                  <a:prstClr val="black">
                    <a:tint val="75000"/>
                  </a:prstClr>
                </a:solidFill>
              </a:rPr>
              <a:t>3/23/2021</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85298A-5451-C54F-BBDA-CE0945AD835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43554433"/>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45.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46.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46.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46.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46.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46.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46.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46.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46.xm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7.xml"/><Relationship Id="rId1" Type="http://schemas.openxmlformats.org/officeDocument/2006/relationships/slideLayout" Target="../slideLayouts/slideLayout46.xml"/></Relationships>
</file>

<file path=ppt/slides/_rels/slide2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8.xml"/><Relationship Id="rId1" Type="http://schemas.openxmlformats.org/officeDocument/2006/relationships/slideLayout" Target="../slideLayouts/slideLayout46.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9.xml"/><Relationship Id="rId1" Type="http://schemas.openxmlformats.org/officeDocument/2006/relationships/slideLayout" Target="../slideLayouts/slideLayout46.xml"/></Relationships>
</file>

<file path=ppt/slides/_rels/slide2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0.xml"/><Relationship Id="rId1" Type="http://schemas.openxmlformats.org/officeDocument/2006/relationships/slideLayout" Target="../slideLayouts/slideLayout46.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1.xml"/><Relationship Id="rId1" Type="http://schemas.openxmlformats.org/officeDocument/2006/relationships/slideLayout" Target="../slideLayouts/slideLayout46.xml"/><Relationship Id="rId4" Type="http://schemas.openxmlformats.org/officeDocument/2006/relationships/hyperlink" Target="mailto:Comp@slu.edu" TargetMode="Externa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2.xml"/><Relationship Id="rId1" Type="http://schemas.openxmlformats.org/officeDocument/2006/relationships/slideLayout" Target="../slideLayouts/slideLayout46.xml"/><Relationship Id="rId4" Type="http://schemas.openxmlformats.org/officeDocument/2006/relationships/hyperlink" Target="mailto:budgetoffice@slu.edu"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46.xml"/></Relationships>
</file>

<file path=ppt/slides/_rels/slide30.xml.rels><?xml version="1.0" encoding="UTF-8" standalone="yes"?>
<Relationships xmlns="http://schemas.openxmlformats.org/package/2006/relationships"><Relationship Id="rId8" Type="http://schemas.openxmlformats.org/officeDocument/2006/relationships/hyperlink" Target="mailto:cardprograms@slu.edu" TargetMode="External"/><Relationship Id="rId13" Type="http://schemas.openxmlformats.org/officeDocument/2006/relationships/hyperlink" Target="mailto:grants@slu.edu" TargetMode="External"/><Relationship Id="rId3" Type="http://schemas.openxmlformats.org/officeDocument/2006/relationships/image" Target="../media/image1.jpg"/><Relationship Id="rId7" Type="http://schemas.openxmlformats.org/officeDocument/2006/relationships/hyperlink" Target="mailto:accountspayable@slu.edu" TargetMode="External"/><Relationship Id="rId12" Type="http://schemas.openxmlformats.org/officeDocument/2006/relationships/hyperlink" Target="mailto:billikenbuyadmin@slu.edu" TargetMode="External"/><Relationship Id="rId2" Type="http://schemas.openxmlformats.org/officeDocument/2006/relationships/notesSlide" Target="../notesSlides/notesSlide23.xml"/><Relationship Id="rId16" Type="http://schemas.openxmlformats.org/officeDocument/2006/relationships/hyperlink" Target="mailto:accountingservices@slu.edu" TargetMode="External"/><Relationship Id="rId1" Type="http://schemas.openxmlformats.org/officeDocument/2006/relationships/slideLayout" Target="../slideLayouts/slideLayout46.xml"/><Relationship Id="rId6" Type="http://schemas.openxmlformats.org/officeDocument/2006/relationships/hyperlink" Target="mailto:treasuryservices@slu.edu" TargetMode="External"/><Relationship Id="rId11" Type="http://schemas.openxmlformats.org/officeDocument/2006/relationships/hyperlink" Target="mailto:supplieraccounts@slu.edu" TargetMode="External"/><Relationship Id="rId5" Type="http://schemas.openxmlformats.org/officeDocument/2006/relationships/hyperlink" Target="mailto:mcfinance@health.slu.edu" TargetMode="External"/><Relationship Id="rId15" Type="http://schemas.openxmlformats.org/officeDocument/2006/relationships/hyperlink" Target="mailto:facilitiesdatamanagement@slu.edu" TargetMode="External"/><Relationship Id="rId10" Type="http://schemas.openxmlformats.org/officeDocument/2006/relationships/hyperlink" Target="mailto:sludeposits@slu.edu" TargetMode="External"/><Relationship Id="rId4" Type="http://schemas.openxmlformats.org/officeDocument/2006/relationships/hyperlink" Target="mailto:budgetoffice@slu.edu" TargetMode="External"/><Relationship Id="rId9" Type="http://schemas.openxmlformats.org/officeDocument/2006/relationships/hyperlink" Target="mailto:univtravel@slu.edu" TargetMode="External"/><Relationship Id="rId14" Type="http://schemas.openxmlformats.org/officeDocument/2006/relationships/hyperlink" Target="mailto:hr@slu.edu-"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4.xml"/><Relationship Id="rId1" Type="http://schemas.openxmlformats.org/officeDocument/2006/relationships/slideLayout" Target="../slideLayouts/slideLayout45.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46.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46.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46.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Business Manager Meeting</a:t>
            </a:r>
          </a:p>
        </p:txBody>
      </p:sp>
      <p:sp>
        <p:nvSpPr>
          <p:cNvPr id="8" name="Content Placeholder 7"/>
          <p:cNvSpPr>
            <a:spLocks noGrp="1"/>
          </p:cNvSpPr>
          <p:nvPr>
            <p:ph type="subTitle" idx="1"/>
          </p:nvPr>
        </p:nvSpPr>
        <p:spPr/>
        <p:txBody>
          <a:bodyPr>
            <a:normAutofit/>
          </a:bodyPr>
          <a:lstStyle/>
          <a:p>
            <a:pPr marL="457200" lvl="1" indent="0">
              <a:buNone/>
            </a:pPr>
            <a:r>
              <a:rPr lang="en-US" dirty="0">
                <a:solidFill>
                  <a:schemeClr val="tx1"/>
                </a:solidFill>
              </a:rPr>
              <a:t>March 23, 2021</a:t>
            </a:r>
          </a:p>
          <a:p>
            <a:pPr marL="5715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185298A-5451-C54F-BBDA-CE0945AD835D}" type="slidenum">
              <a:rPr lang="en-US" smtClean="0">
                <a:solidFill>
                  <a:prstClr val="black">
                    <a:tint val="75000"/>
                  </a:prstClr>
                </a:solidFill>
              </a:rPr>
              <a:pPr/>
              <a:t>1</a:t>
            </a:fld>
            <a:endParaRPr lang="en-US" dirty="0">
              <a:solidFill>
                <a:prstClr val="black">
                  <a:tint val="75000"/>
                </a:prstClr>
              </a:solidFill>
            </a:endParaRPr>
          </a:p>
        </p:txBody>
      </p:sp>
    </p:spTree>
    <p:extLst>
      <p:ext uri="{BB962C8B-B14F-4D97-AF65-F5344CB8AC3E}">
        <p14:creationId xmlns:p14="http://schemas.microsoft.com/office/powerpoint/2010/main" val="4060126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FY22 Budget Workbook</a:t>
            </a:r>
          </a:p>
        </p:txBody>
      </p:sp>
      <p:sp>
        <p:nvSpPr>
          <p:cNvPr id="8" name="Content Placeholder 7"/>
          <p:cNvSpPr>
            <a:spLocks noGrp="1"/>
          </p:cNvSpPr>
          <p:nvPr>
            <p:ph idx="1"/>
          </p:nvPr>
        </p:nvSpPr>
        <p:spPr/>
        <p:txBody>
          <a:bodyPr>
            <a:normAutofit fontScale="92500" lnSpcReduction="20000"/>
          </a:bodyPr>
          <a:lstStyle/>
          <a:p>
            <a:pPr marR="0">
              <a:lnSpc>
                <a:spcPct val="107000"/>
              </a:lnSpc>
              <a:spcBef>
                <a:spcPts val="0"/>
              </a:spcBef>
              <a:spcAft>
                <a:spcPts val="800"/>
              </a:spcAft>
              <a:buFont typeface="Arial" panose="020B0604020202020204" pitchFamily="34" charset="0"/>
              <a:buChar char="•"/>
            </a:pPr>
            <a:r>
              <a:rPr lang="en-US" sz="2800" dirty="0"/>
              <a:t>Directions Tab</a:t>
            </a:r>
          </a:p>
          <a:p>
            <a:pPr marR="0">
              <a:lnSpc>
                <a:spcPct val="107000"/>
              </a:lnSpc>
              <a:spcBef>
                <a:spcPts val="0"/>
              </a:spcBef>
              <a:spcAft>
                <a:spcPts val="800"/>
              </a:spcAft>
              <a:buFont typeface="Arial" panose="020B0604020202020204" pitchFamily="34" charset="0"/>
              <a:buChar char="•"/>
            </a:pPr>
            <a:r>
              <a:rPr lang="en-US" sz="2800" dirty="0"/>
              <a:t>Summary Tab</a:t>
            </a:r>
          </a:p>
          <a:p>
            <a:pPr lvl="1">
              <a:lnSpc>
                <a:spcPct val="107000"/>
              </a:lnSpc>
              <a:spcBef>
                <a:spcPts val="0"/>
              </a:spcBef>
              <a:spcAft>
                <a:spcPts val="800"/>
              </a:spcAft>
              <a:buFontTx/>
              <a:buChar char="-"/>
            </a:pPr>
            <a:r>
              <a:rPr lang="en-US" sz="2400" dirty="0"/>
              <a:t>Automatically populates from individual Cost Center and Program tabs</a:t>
            </a:r>
          </a:p>
          <a:p>
            <a:pPr lvl="1">
              <a:lnSpc>
                <a:spcPct val="107000"/>
              </a:lnSpc>
              <a:spcBef>
                <a:spcPts val="0"/>
              </a:spcBef>
              <a:spcAft>
                <a:spcPts val="800"/>
              </a:spcAft>
              <a:buFontTx/>
              <a:buChar char="-"/>
            </a:pPr>
            <a:r>
              <a:rPr lang="en-US" sz="2400" dirty="0"/>
              <a:t>Includes Budget Base Total for reconciling</a:t>
            </a:r>
          </a:p>
          <a:p>
            <a:pPr>
              <a:lnSpc>
                <a:spcPct val="107000"/>
              </a:lnSpc>
              <a:spcBef>
                <a:spcPts val="0"/>
              </a:spcBef>
              <a:spcAft>
                <a:spcPts val="800"/>
              </a:spcAft>
              <a:buFont typeface="Arial" panose="020B0604020202020204" pitchFamily="34" charset="0"/>
              <a:buChar char="•"/>
            </a:pPr>
            <a:r>
              <a:rPr lang="en-US" sz="2800" dirty="0"/>
              <a:t>Cost Center/Program Tabs</a:t>
            </a:r>
          </a:p>
          <a:p>
            <a:pPr lvl="1">
              <a:lnSpc>
                <a:spcPct val="107000"/>
              </a:lnSpc>
              <a:spcBef>
                <a:spcPts val="0"/>
              </a:spcBef>
              <a:spcAft>
                <a:spcPts val="800"/>
              </a:spcAft>
              <a:buFontTx/>
              <a:buChar char="-"/>
            </a:pPr>
            <a:r>
              <a:rPr lang="en-US" sz="2400" dirty="0"/>
              <a:t>Includes FY20 Actuals, FY21 Budget, and FY22 Budget cells for data input</a:t>
            </a:r>
          </a:p>
          <a:p>
            <a:pPr lvl="1">
              <a:lnSpc>
                <a:spcPct val="107000"/>
              </a:lnSpc>
              <a:spcBef>
                <a:spcPts val="0"/>
              </a:spcBef>
              <a:spcAft>
                <a:spcPts val="800"/>
              </a:spcAft>
              <a:buFontTx/>
              <a:buChar char="-"/>
            </a:pPr>
            <a:r>
              <a:rPr lang="en-US" sz="2400" dirty="0"/>
              <a:t>Feeds the EIBs that will be loaded into Workday</a:t>
            </a:r>
          </a:p>
          <a:p>
            <a:pPr lvl="1">
              <a:lnSpc>
                <a:spcPct val="107000"/>
              </a:lnSpc>
              <a:spcBef>
                <a:spcPts val="0"/>
              </a:spcBef>
              <a:spcAft>
                <a:spcPts val="800"/>
              </a:spcAft>
              <a:buFontTx/>
              <a:buChar char="-"/>
            </a:pPr>
            <a:r>
              <a:rPr lang="en-US" sz="2400" dirty="0"/>
              <a:t>Fringe Benefits calculated based on rates in column J</a:t>
            </a:r>
          </a:p>
          <a:p>
            <a:pPr lvl="1">
              <a:lnSpc>
                <a:spcPct val="107000"/>
              </a:lnSpc>
              <a:spcBef>
                <a:spcPts val="0"/>
              </a:spcBef>
              <a:spcAft>
                <a:spcPts val="800"/>
              </a:spcAft>
              <a:buFontTx/>
              <a:buChar char="-"/>
            </a:pPr>
            <a:r>
              <a:rPr lang="en-US" sz="2400" dirty="0"/>
              <a:t>Follow Guidelines to determine budgets</a:t>
            </a:r>
          </a:p>
          <a:p>
            <a:pPr lvl="1">
              <a:lnSpc>
                <a:spcPct val="107000"/>
              </a:lnSpc>
              <a:spcBef>
                <a:spcPts val="0"/>
              </a:spcBef>
              <a:spcAft>
                <a:spcPts val="800"/>
              </a:spcAft>
              <a:buFontTx/>
              <a:buChar char="-"/>
            </a:pPr>
            <a:endParaRPr lang="en-US" sz="2400" dirty="0"/>
          </a:p>
          <a:p>
            <a:pPr marR="0">
              <a:lnSpc>
                <a:spcPct val="107000"/>
              </a:lnSpc>
              <a:spcBef>
                <a:spcPts val="0"/>
              </a:spcBef>
              <a:spcAft>
                <a:spcPts val="800"/>
              </a:spcAft>
              <a:buFontTx/>
              <a:buChar char="-"/>
            </a:pPr>
            <a:endParaRPr lang="en-US" sz="2800" dirty="0"/>
          </a:p>
          <a:p>
            <a:pPr marR="0">
              <a:lnSpc>
                <a:spcPct val="107000"/>
              </a:lnSpc>
              <a:spcBef>
                <a:spcPts val="0"/>
              </a:spcBef>
              <a:spcAft>
                <a:spcPts val="800"/>
              </a:spcAft>
              <a:buFontTx/>
              <a:buChar char="-"/>
            </a:pPr>
            <a:endParaRPr lang="en-US" sz="2800" dirty="0"/>
          </a:p>
          <a:p>
            <a:pPr marL="0" marR="0" indent="0">
              <a:lnSpc>
                <a:spcPct val="107000"/>
              </a:lnSpc>
              <a:spcBef>
                <a:spcPts val="0"/>
              </a:spcBef>
              <a:spcAft>
                <a:spcPts val="800"/>
              </a:spcAft>
              <a:buNone/>
            </a:pPr>
            <a:endParaRPr lang="en-US" sz="2800" dirty="0"/>
          </a:p>
          <a:p>
            <a:pPr marL="0" indent="0">
              <a:buNone/>
            </a:pPr>
            <a:endParaRPr lang="en-US" dirty="0"/>
          </a:p>
          <a:p>
            <a:pPr marL="457200" lvl="1" indent="0">
              <a:buNone/>
            </a:pPr>
            <a:endParaRPr lang="en-US" dirty="0"/>
          </a:p>
          <a:p>
            <a:pPr marL="5715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185298A-5451-C54F-BBDA-CE0945AD835D}" type="slidenum">
              <a:rPr lang="en-US" smtClean="0">
                <a:solidFill>
                  <a:prstClr val="black">
                    <a:tint val="75000"/>
                  </a:prstClr>
                </a:solidFill>
              </a:rPr>
              <a:pPr/>
              <a:t>10</a:t>
            </a:fld>
            <a:endParaRPr lang="en-US" dirty="0">
              <a:solidFill>
                <a:prstClr val="black">
                  <a:tint val="75000"/>
                </a:prstClr>
              </a:solidFill>
            </a:endParaRPr>
          </a:p>
        </p:txBody>
      </p:sp>
    </p:spTree>
    <p:extLst>
      <p:ext uri="{BB962C8B-B14F-4D97-AF65-F5344CB8AC3E}">
        <p14:creationId xmlns:p14="http://schemas.microsoft.com/office/powerpoint/2010/main" val="2057429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FY22 Personnel Budget</a:t>
            </a:r>
          </a:p>
        </p:txBody>
      </p:sp>
      <p:sp>
        <p:nvSpPr>
          <p:cNvPr id="8" name="Content Placeholder 7"/>
          <p:cNvSpPr>
            <a:spLocks noGrp="1"/>
          </p:cNvSpPr>
          <p:nvPr>
            <p:ph idx="1"/>
          </p:nvPr>
        </p:nvSpPr>
        <p:spPr/>
        <p:txBody>
          <a:bodyPr>
            <a:normAutofit/>
          </a:bodyPr>
          <a:lstStyle/>
          <a:p>
            <a:pPr marL="0" marR="0" indent="0">
              <a:lnSpc>
                <a:spcPct val="107000"/>
              </a:lnSpc>
              <a:spcBef>
                <a:spcPts val="0"/>
              </a:spcBef>
              <a:spcAft>
                <a:spcPts val="800"/>
              </a:spcAft>
              <a:buNone/>
            </a:pPr>
            <a:r>
              <a:rPr lang="en-US" sz="2800" dirty="0"/>
              <a:t>Step 1:</a:t>
            </a:r>
          </a:p>
          <a:p>
            <a:pPr marL="0" marR="0" indent="0">
              <a:lnSpc>
                <a:spcPct val="107000"/>
              </a:lnSpc>
              <a:spcBef>
                <a:spcPts val="0"/>
              </a:spcBef>
              <a:spcAft>
                <a:spcPts val="800"/>
              </a:spcAft>
              <a:buNone/>
            </a:pPr>
            <a:r>
              <a:rPr lang="en-US" sz="2800" dirty="0"/>
              <a:t>Report:  </a:t>
            </a:r>
            <a:r>
              <a:rPr lang="en-US" sz="2700" dirty="0"/>
              <a:t>CR-HR-Budget Preparation Estimated Annual Compensation </a:t>
            </a:r>
          </a:p>
          <a:p>
            <a:pPr marL="0" marR="0" indent="0">
              <a:lnSpc>
                <a:spcPct val="107000"/>
              </a:lnSpc>
              <a:spcBef>
                <a:spcPts val="0"/>
              </a:spcBef>
              <a:spcAft>
                <a:spcPts val="800"/>
              </a:spcAft>
              <a:buNone/>
            </a:pPr>
            <a:endParaRPr lang="en-US" sz="2700" dirty="0"/>
          </a:p>
          <a:p>
            <a:pPr marL="0" marR="0" indent="0">
              <a:lnSpc>
                <a:spcPct val="107000"/>
              </a:lnSpc>
              <a:spcBef>
                <a:spcPts val="0"/>
              </a:spcBef>
              <a:spcAft>
                <a:spcPts val="800"/>
              </a:spcAft>
              <a:buNone/>
            </a:pPr>
            <a:r>
              <a:rPr lang="en-US" sz="2800" dirty="0"/>
              <a:t>Prompt:  </a:t>
            </a:r>
            <a:r>
              <a:rPr lang="en-US" sz="2700" dirty="0"/>
              <a:t>Return only Workers with NO Allocations </a:t>
            </a:r>
          </a:p>
          <a:p>
            <a:pPr marL="0" indent="0">
              <a:lnSpc>
                <a:spcPct val="107000"/>
              </a:lnSpc>
              <a:spcBef>
                <a:spcPts val="0"/>
              </a:spcBef>
              <a:spcAft>
                <a:spcPts val="800"/>
              </a:spcAft>
              <a:buNone/>
            </a:pPr>
            <a:r>
              <a:rPr lang="en-US" sz="1800" dirty="0">
                <a:solidFill>
                  <a:srgbClr val="000000"/>
                </a:solidFill>
                <a:effectLst/>
                <a:latin typeface="Arial" panose="020B0604020202020204" pitchFamily="34" charset="0"/>
                <a:ea typeface="Times New Roman" panose="02020603050405020304" pitchFamily="18" charset="0"/>
              </a:rPr>
              <a:t>  </a:t>
            </a:r>
          </a:p>
          <a:p>
            <a:pPr marL="0" indent="0">
              <a:lnSpc>
                <a:spcPct val="107000"/>
              </a:lnSpc>
              <a:spcBef>
                <a:spcPts val="0"/>
              </a:spcBef>
              <a:spcAft>
                <a:spcPts val="800"/>
              </a:spcAft>
              <a:buNone/>
            </a:pPr>
            <a:endParaRPr lang="en-US" sz="2800" dirty="0"/>
          </a:p>
          <a:p>
            <a:pPr marL="0" indent="0">
              <a:buNone/>
            </a:pPr>
            <a:endParaRPr lang="en-US" dirty="0"/>
          </a:p>
          <a:p>
            <a:pPr marL="457200" lvl="1" indent="0">
              <a:buNone/>
            </a:pPr>
            <a:endParaRPr lang="en-US" dirty="0"/>
          </a:p>
          <a:p>
            <a:pPr marL="5715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185298A-5451-C54F-BBDA-CE0945AD835D}" type="slidenum">
              <a:rPr lang="en-US" smtClean="0">
                <a:solidFill>
                  <a:prstClr val="black">
                    <a:tint val="75000"/>
                  </a:prstClr>
                </a:solidFill>
              </a:rPr>
              <a:pPr/>
              <a:t>11</a:t>
            </a:fld>
            <a:endParaRPr lang="en-US" dirty="0">
              <a:solidFill>
                <a:prstClr val="black">
                  <a:tint val="75000"/>
                </a:prstClr>
              </a:solidFill>
            </a:endParaRPr>
          </a:p>
        </p:txBody>
      </p:sp>
    </p:spTree>
    <p:extLst>
      <p:ext uri="{BB962C8B-B14F-4D97-AF65-F5344CB8AC3E}">
        <p14:creationId xmlns:p14="http://schemas.microsoft.com/office/powerpoint/2010/main" val="2254867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FY22 Personnel Budget</a:t>
            </a:r>
          </a:p>
        </p:txBody>
      </p:sp>
      <p:sp>
        <p:nvSpPr>
          <p:cNvPr id="8" name="Content Placeholder 7"/>
          <p:cNvSpPr>
            <a:spLocks noGrp="1"/>
          </p:cNvSpPr>
          <p:nvPr>
            <p:ph idx="1"/>
          </p:nvPr>
        </p:nvSpPr>
        <p:spPr/>
        <p:txBody>
          <a:bodyPr>
            <a:normAutofit/>
          </a:bodyPr>
          <a:lstStyle/>
          <a:p>
            <a:pPr marL="0" marR="0" indent="0">
              <a:lnSpc>
                <a:spcPct val="107000"/>
              </a:lnSpc>
              <a:spcBef>
                <a:spcPts val="0"/>
              </a:spcBef>
              <a:spcAft>
                <a:spcPts val="800"/>
              </a:spcAft>
              <a:buNone/>
            </a:pPr>
            <a:r>
              <a:rPr lang="en-US" sz="2800" dirty="0"/>
              <a:t>Step 1:</a:t>
            </a:r>
          </a:p>
          <a:p>
            <a:pPr marL="0" indent="0">
              <a:lnSpc>
                <a:spcPct val="107000"/>
              </a:lnSpc>
              <a:spcBef>
                <a:spcPts val="0"/>
              </a:spcBef>
              <a:spcAft>
                <a:spcPts val="800"/>
              </a:spcAft>
              <a:buNone/>
            </a:pPr>
            <a:r>
              <a:rPr lang="en-US" sz="2000" dirty="0">
                <a:solidFill>
                  <a:srgbClr val="000000"/>
                </a:solidFill>
                <a:effectLst/>
                <a:latin typeface="Arial" panose="020B0604020202020204" pitchFamily="34" charset="0"/>
                <a:ea typeface="Times New Roman" panose="02020603050405020304" pitchFamily="18" charset="0"/>
              </a:rPr>
              <a:t>This report will return all Workers that have a position sitting in the Cost Center Hierarchy and no Position or Earning allocation has been entered therefore the Worker is charged to their Position Organization Assignment.  This is also where Worker should be budgeted.  Please note, the ‘Merit Plan Assignment Details’ column indicates a Worker’s merit eligibility if there is a 2.00.  This does not mean the Worker will receive 2.00 merit as that will be determined in the following steps.  </a:t>
            </a:r>
          </a:p>
          <a:p>
            <a:pPr marL="0" indent="0">
              <a:lnSpc>
                <a:spcPct val="107000"/>
              </a:lnSpc>
              <a:spcBef>
                <a:spcPts val="0"/>
              </a:spcBef>
              <a:spcAft>
                <a:spcPts val="800"/>
              </a:spcAft>
              <a:buNone/>
            </a:pPr>
            <a:endParaRPr lang="en-US" sz="2800" dirty="0"/>
          </a:p>
          <a:p>
            <a:pPr marL="0" indent="0">
              <a:buNone/>
            </a:pPr>
            <a:endParaRPr lang="en-US" dirty="0"/>
          </a:p>
          <a:p>
            <a:pPr marL="457200" lvl="1" indent="0">
              <a:buNone/>
            </a:pPr>
            <a:endParaRPr lang="en-US" dirty="0"/>
          </a:p>
          <a:p>
            <a:pPr marL="5715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185298A-5451-C54F-BBDA-CE0945AD835D}" type="slidenum">
              <a:rPr lang="en-US" smtClean="0">
                <a:solidFill>
                  <a:prstClr val="black">
                    <a:tint val="75000"/>
                  </a:prstClr>
                </a:solidFill>
              </a:rPr>
              <a:pPr/>
              <a:t>12</a:t>
            </a:fld>
            <a:endParaRPr lang="en-US" dirty="0">
              <a:solidFill>
                <a:prstClr val="black">
                  <a:tint val="75000"/>
                </a:prstClr>
              </a:solidFill>
            </a:endParaRPr>
          </a:p>
        </p:txBody>
      </p:sp>
    </p:spTree>
    <p:extLst>
      <p:ext uri="{BB962C8B-B14F-4D97-AF65-F5344CB8AC3E}">
        <p14:creationId xmlns:p14="http://schemas.microsoft.com/office/powerpoint/2010/main" val="1823174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185298A-5451-C54F-BBDA-CE0945AD835D}" type="slidenum">
              <a:rPr lang="en-US" smtClean="0"/>
              <a:t>13</a:t>
            </a:fld>
            <a:endParaRPr lang="en-US" dirty="0"/>
          </a:p>
        </p:txBody>
      </p:sp>
      <p:pic>
        <p:nvPicPr>
          <p:cNvPr id="3" name="Picture 2"/>
          <p:cNvPicPr>
            <a:picLocks noChangeAspect="1"/>
          </p:cNvPicPr>
          <p:nvPr/>
        </p:nvPicPr>
        <p:blipFill>
          <a:blip r:embed="rId2"/>
          <a:stretch>
            <a:fillRect/>
          </a:stretch>
        </p:blipFill>
        <p:spPr>
          <a:xfrm>
            <a:off x="304711" y="0"/>
            <a:ext cx="8534577" cy="6858000"/>
          </a:xfrm>
          <a:prstGeom prst="rect">
            <a:avLst/>
          </a:prstGeom>
        </p:spPr>
      </p:pic>
    </p:spTree>
    <p:extLst>
      <p:ext uri="{BB962C8B-B14F-4D97-AF65-F5344CB8AC3E}">
        <p14:creationId xmlns:p14="http://schemas.microsoft.com/office/powerpoint/2010/main" val="4164824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FY22 Personnel Budget</a:t>
            </a:r>
          </a:p>
        </p:txBody>
      </p:sp>
      <p:sp>
        <p:nvSpPr>
          <p:cNvPr id="8" name="Content Placeholder 7"/>
          <p:cNvSpPr>
            <a:spLocks noGrp="1"/>
          </p:cNvSpPr>
          <p:nvPr>
            <p:ph idx="1"/>
          </p:nvPr>
        </p:nvSpPr>
        <p:spPr/>
        <p:txBody>
          <a:bodyPr>
            <a:normAutofit/>
          </a:bodyPr>
          <a:lstStyle/>
          <a:p>
            <a:pPr marL="0" marR="0" indent="0">
              <a:lnSpc>
                <a:spcPct val="107000"/>
              </a:lnSpc>
              <a:spcBef>
                <a:spcPts val="0"/>
              </a:spcBef>
              <a:spcAft>
                <a:spcPts val="800"/>
              </a:spcAft>
              <a:buNone/>
            </a:pPr>
            <a:r>
              <a:rPr lang="en-US" sz="2800" dirty="0"/>
              <a:t>Step 2:</a:t>
            </a:r>
          </a:p>
          <a:p>
            <a:pPr marL="0" marR="0" indent="0">
              <a:lnSpc>
                <a:spcPct val="107000"/>
              </a:lnSpc>
              <a:spcBef>
                <a:spcPts val="0"/>
              </a:spcBef>
              <a:spcAft>
                <a:spcPts val="800"/>
              </a:spcAft>
              <a:buNone/>
            </a:pPr>
            <a:r>
              <a:rPr lang="en-US" sz="2800" u="sng" dirty="0"/>
              <a:t>Report</a:t>
            </a:r>
            <a:r>
              <a:rPr lang="en-US" sz="2800" dirty="0"/>
              <a:t>:  </a:t>
            </a:r>
            <a:r>
              <a:rPr lang="en-US" sz="2700" dirty="0"/>
              <a:t>CR-HR-Budget Preparation Estimated Annual Compensation </a:t>
            </a:r>
          </a:p>
          <a:p>
            <a:pPr marL="0" marR="0" indent="0">
              <a:lnSpc>
                <a:spcPct val="107000"/>
              </a:lnSpc>
              <a:spcBef>
                <a:spcPts val="0"/>
              </a:spcBef>
              <a:spcAft>
                <a:spcPts val="800"/>
              </a:spcAft>
              <a:buNone/>
            </a:pPr>
            <a:endParaRPr lang="en-US" sz="2800" u="sng" dirty="0"/>
          </a:p>
          <a:p>
            <a:pPr marL="0" marR="0" indent="0">
              <a:lnSpc>
                <a:spcPct val="107000"/>
              </a:lnSpc>
              <a:spcBef>
                <a:spcPts val="0"/>
              </a:spcBef>
              <a:spcAft>
                <a:spcPts val="800"/>
              </a:spcAft>
              <a:buNone/>
            </a:pPr>
            <a:r>
              <a:rPr lang="en-US" sz="2800" u="sng" dirty="0"/>
              <a:t>Prompt</a:t>
            </a:r>
            <a:r>
              <a:rPr lang="en-US" sz="2800" dirty="0"/>
              <a:t>: </a:t>
            </a:r>
            <a:r>
              <a:rPr lang="en-US" sz="2700" dirty="0"/>
              <a:t>Return only Workers with Earning Allocations</a:t>
            </a:r>
          </a:p>
          <a:p>
            <a:pPr marL="0" marR="0" indent="0">
              <a:lnSpc>
                <a:spcPct val="107000"/>
              </a:lnSpc>
              <a:spcBef>
                <a:spcPts val="0"/>
              </a:spcBef>
              <a:spcAft>
                <a:spcPts val="800"/>
              </a:spcAft>
              <a:buNone/>
            </a:pPr>
            <a:endParaRPr lang="en-US" sz="2700" u="sng" dirty="0"/>
          </a:p>
          <a:p>
            <a:pPr marL="0" marR="0" indent="0">
              <a:lnSpc>
                <a:spcPct val="107000"/>
              </a:lnSpc>
              <a:spcBef>
                <a:spcPts val="0"/>
              </a:spcBef>
              <a:spcAft>
                <a:spcPts val="800"/>
              </a:spcAft>
              <a:buNone/>
            </a:pPr>
            <a:r>
              <a:rPr lang="en-US" sz="2700" u="sng" dirty="0"/>
              <a:t>Prompt</a:t>
            </a:r>
            <a:r>
              <a:rPr lang="en-US" sz="2700" dirty="0"/>
              <a:t>:  Return only Workers with combination of Position/Earning Allocations</a:t>
            </a:r>
          </a:p>
          <a:p>
            <a:pPr marL="0" marR="0" indent="0">
              <a:lnSpc>
                <a:spcPct val="107000"/>
              </a:lnSpc>
              <a:spcBef>
                <a:spcPts val="0"/>
              </a:spcBef>
              <a:spcAft>
                <a:spcPts val="800"/>
              </a:spcAft>
              <a:buNone/>
            </a:pPr>
            <a:endParaRPr lang="en-US" sz="2700" dirty="0"/>
          </a:p>
          <a:p>
            <a:pPr marL="0" indent="0">
              <a:buNone/>
            </a:pPr>
            <a:endParaRPr lang="en-US" dirty="0"/>
          </a:p>
          <a:p>
            <a:pPr marL="457200" lvl="1" indent="0">
              <a:buNone/>
            </a:pPr>
            <a:endParaRPr lang="en-US" dirty="0"/>
          </a:p>
          <a:p>
            <a:pPr marL="5715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185298A-5451-C54F-BBDA-CE0945AD835D}" type="slidenum">
              <a:rPr lang="en-US" smtClean="0">
                <a:solidFill>
                  <a:prstClr val="black">
                    <a:tint val="75000"/>
                  </a:prstClr>
                </a:solidFill>
              </a:rPr>
              <a:pPr/>
              <a:t>14</a:t>
            </a:fld>
            <a:endParaRPr lang="en-US" dirty="0">
              <a:solidFill>
                <a:prstClr val="black">
                  <a:tint val="75000"/>
                </a:prstClr>
              </a:solidFill>
            </a:endParaRPr>
          </a:p>
        </p:txBody>
      </p:sp>
    </p:spTree>
    <p:extLst>
      <p:ext uri="{BB962C8B-B14F-4D97-AF65-F5344CB8AC3E}">
        <p14:creationId xmlns:p14="http://schemas.microsoft.com/office/powerpoint/2010/main" val="33054604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FY22 Personnel Budget</a:t>
            </a:r>
          </a:p>
        </p:txBody>
      </p:sp>
      <p:sp>
        <p:nvSpPr>
          <p:cNvPr id="8" name="Content Placeholder 7"/>
          <p:cNvSpPr>
            <a:spLocks noGrp="1"/>
          </p:cNvSpPr>
          <p:nvPr>
            <p:ph idx="1"/>
          </p:nvPr>
        </p:nvSpPr>
        <p:spPr/>
        <p:txBody>
          <a:bodyPr>
            <a:normAutofit/>
          </a:bodyPr>
          <a:lstStyle/>
          <a:p>
            <a:pPr marL="0" marR="0" indent="0">
              <a:lnSpc>
                <a:spcPct val="107000"/>
              </a:lnSpc>
              <a:spcBef>
                <a:spcPts val="0"/>
              </a:spcBef>
              <a:spcAft>
                <a:spcPts val="800"/>
              </a:spcAft>
              <a:buNone/>
            </a:pPr>
            <a:r>
              <a:rPr lang="en-US" sz="2800" dirty="0"/>
              <a:t>Step 2:</a:t>
            </a:r>
          </a:p>
          <a:p>
            <a:pPr marL="0" marR="0" indent="0">
              <a:spcBef>
                <a:spcPts val="0"/>
              </a:spcBef>
              <a:spcAft>
                <a:spcPts val="985"/>
              </a:spcAft>
              <a:buNone/>
            </a:pPr>
            <a:r>
              <a:rPr lang="en-US" sz="2000" dirty="0">
                <a:solidFill>
                  <a:srgbClr val="000000"/>
                </a:solidFill>
                <a:effectLst/>
                <a:latin typeface="Arial" panose="020B0604020202020204" pitchFamily="34" charset="0"/>
                <a:ea typeface="Times New Roman" panose="02020603050405020304" pitchFamily="18" charset="0"/>
              </a:rPr>
              <a:t>This report will return all Workers that have a position sitting in the Cost Center Hierarchy with a Position or Earning costing allocation on either the Base and/or Allowance Pay.  For example, this means the Base Pay may not have a costing allocation but since the Allowance does, it will be reflected in this report.   To determine which Pay (or both) has the costing allocation, refer to the ’Compensation Plan Amount – Annualized’ column in the ‘Worker Allocation Detail section’.  The ‘Worker Allocation Detail’ section indicates where the Worker is charged and should be budgeted when there is a costing allocation.  If part of the Worker’s Pay does not have a costing allocation, the Position Organization Assignment should be used for the budget. </a:t>
            </a:r>
          </a:p>
          <a:p>
            <a:pPr marL="0" marR="0" indent="0">
              <a:lnSpc>
                <a:spcPct val="107000"/>
              </a:lnSpc>
              <a:spcBef>
                <a:spcPts val="0"/>
              </a:spcBef>
              <a:spcAft>
                <a:spcPts val="800"/>
              </a:spcAft>
              <a:buNone/>
            </a:pPr>
            <a:endParaRPr lang="en-US" sz="2700" dirty="0"/>
          </a:p>
          <a:p>
            <a:pPr marL="0" indent="0">
              <a:buNone/>
            </a:pPr>
            <a:endParaRPr lang="en-US" dirty="0"/>
          </a:p>
          <a:p>
            <a:pPr marL="457200" lvl="1" indent="0">
              <a:buNone/>
            </a:pPr>
            <a:endParaRPr lang="en-US" dirty="0"/>
          </a:p>
          <a:p>
            <a:pPr marL="5715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185298A-5451-C54F-BBDA-CE0945AD835D}" type="slidenum">
              <a:rPr lang="en-US" smtClean="0">
                <a:solidFill>
                  <a:prstClr val="black">
                    <a:tint val="75000"/>
                  </a:prstClr>
                </a:solidFill>
              </a:rPr>
              <a:pPr/>
              <a:t>15</a:t>
            </a:fld>
            <a:endParaRPr lang="en-US" dirty="0">
              <a:solidFill>
                <a:prstClr val="black">
                  <a:tint val="75000"/>
                </a:prstClr>
              </a:solidFill>
            </a:endParaRPr>
          </a:p>
        </p:txBody>
      </p:sp>
    </p:spTree>
    <p:extLst>
      <p:ext uri="{BB962C8B-B14F-4D97-AF65-F5344CB8AC3E}">
        <p14:creationId xmlns:p14="http://schemas.microsoft.com/office/powerpoint/2010/main" val="42536800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FY22 Personnel Budget</a:t>
            </a:r>
          </a:p>
        </p:txBody>
      </p:sp>
      <p:sp>
        <p:nvSpPr>
          <p:cNvPr id="8" name="Content Placeholder 7"/>
          <p:cNvSpPr>
            <a:spLocks noGrp="1"/>
          </p:cNvSpPr>
          <p:nvPr>
            <p:ph idx="1"/>
          </p:nvPr>
        </p:nvSpPr>
        <p:spPr/>
        <p:txBody>
          <a:bodyPr>
            <a:normAutofit/>
          </a:bodyPr>
          <a:lstStyle/>
          <a:p>
            <a:pPr marL="0" marR="0" indent="0">
              <a:lnSpc>
                <a:spcPct val="107000"/>
              </a:lnSpc>
              <a:spcBef>
                <a:spcPts val="0"/>
              </a:spcBef>
              <a:spcAft>
                <a:spcPts val="800"/>
              </a:spcAft>
              <a:buNone/>
            </a:pPr>
            <a:r>
              <a:rPr lang="en-US" sz="2800" dirty="0"/>
              <a:t>Step 2:</a:t>
            </a:r>
          </a:p>
          <a:p>
            <a:pPr marL="0" marR="0" indent="0">
              <a:lnSpc>
                <a:spcPct val="115000"/>
              </a:lnSpc>
              <a:spcBef>
                <a:spcPts val="0"/>
              </a:spcBef>
              <a:spcAft>
                <a:spcPts val="1000"/>
              </a:spcAft>
              <a:buNone/>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If the Worker has multiple costing allocations within the Cost Center or outside of the Cost Center, it will be reflected in this report.  If there are positions that sit outside of the Cost Center but are being charged to your Cost Center, those amounts will NOT be reflected in this report but will be captured in the ‘CR-HR-Budget Preparation Cost Allocation - Burst’ report.  Due to security surrounding the ‘CR-HR-Budget Preparation Cost Allocation - Burst’ report, it has been sent via Notification to the Cost Center Manager. </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800"/>
              </a:spcAft>
              <a:buNone/>
            </a:pPr>
            <a:endParaRPr lang="en-US" sz="2700" dirty="0"/>
          </a:p>
          <a:p>
            <a:pPr marL="0" indent="0">
              <a:buNone/>
            </a:pPr>
            <a:endParaRPr lang="en-US" dirty="0"/>
          </a:p>
          <a:p>
            <a:pPr marL="457200" lvl="1" indent="0">
              <a:buNone/>
            </a:pPr>
            <a:endParaRPr lang="en-US" dirty="0"/>
          </a:p>
          <a:p>
            <a:pPr marL="5715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185298A-5451-C54F-BBDA-CE0945AD835D}" type="slidenum">
              <a:rPr lang="en-US" smtClean="0">
                <a:solidFill>
                  <a:prstClr val="black">
                    <a:tint val="75000"/>
                  </a:prstClr>
                </a:solidFill>
              </a:rPr>
              <a:pPr/>
              <a:t>16</a:t>
            </a:fld>
            <a:endParaRPr lang="en-US" dirty="0">
              <a:solidFill>
                <a:prstClr val="black">
                  <a:tint val="75000"/>
                </a:prstClr>
              </a:solidFill>
            </a:endParaRPr>
          </a:p>
        </p:txBody>
      </p:sp>
    </p:spTree>
    <p:extLst>
      <p:ext uri="{BB962C8B-B14F-4D97-AF65-F5344CB8AC3E}">
        <p14:creationId xmlns:p14="http://schemas.microsoft.com/office/powerpoint/2010/main" val="33354912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185298A-5451-C54F-BBDA-CE0945AD835D}" type="slidenum">
              <a:rPr lang="en-US" smtClean="0"/>
              <a:t>17</a:t>
            </a:fld>
            <a:endParaRPr lang="en-US" dirty="0"/>
          </a:p>
        </p:txBody>
      </p:sp>
      <p:pic>
        <p:nvPicPr>
          <p:cNvPr id="3" name="Picture 2"/>
          <p:cNvPicPr>
            <a:picLocks noChangeAspect="1"/>
          </p:cNvPicPr>
          <p:nvPr/>
        </p:nvPicPr>
        <p:blipFill>
          <a:blip r:embed="rId2"/>
          <a:stretch>
            <a:fillRect/>
          </a:stretch>
        </p:blipFill>
        <p:spPr>
          <a:xfrm>
            <a:off x="291662" y="0"/>
            <a:ext cx="8560676" cy="6858000"/>
          </a:xfrm>
          <a:prstGeom prst="rect">
            <a:avLst/>
          </a:prstGeom>
        </p:spPr>
      </p:pic>
    </p:spTree>
    <p:extLst>
      <p:ext uri="{BB962C8B-B14F-4D97-AF65-F5344CB8AC3E}">
        <p14:creationId xmlns:p14="http://schemas.microsoft.com/office/powerpoint/2010/main" val="22984144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FY22 Personnel Budget</a:t>
            </a:r>
          </a:p>
        </p:txBody>
      </p:sp>
      <p:sp>
        <p:nvSpPr>
          <p:cNvPr id="8" name="Content Placeholder 7"/>
          <p:cNvSpPr>
            <a:spLocks noGrp="1"/>
          </p:cNvSpPr>
          <p:nvPr>
            <p:ph idx="1"/>
          </p:nvPr>
        </p:nvSpPr>
        <p:spPr/>
        <p:txBody>
          <a:bodyPr>
            <a:normAutofit lnSpcReduction="10000"/>
          </a:bodyPr>
          <a:lstStyle/>
          <a:p>
            <a:pPr marL="0" marR="0" indent="0">
              <a:lnSpc>
                <a:spcPct val="107000"/>
              </a:lnSpc>
              <a:spcBef>
                <a:spcPts val="0"/>
              </a:spcBef>
              <a:spcAft>
                <a:spcPts val="800"/>
              </a:spcAft>
              <a:buNone/>
            </a:pPr>
            <a:r>
              <a:rPr lang="en-US" sz="2800" dirty="0"/>
              <a:t>Step 3:</a:t>
            </a:r>
          </a:p>
          <a:p>
            <a:pPr marL="0" marR="0" indent="0">
              <a:lnSpc>
                <a:spcPct val="107000"/>
              </a:lnSpc>
              <a:spcBef>
                <a:spcPts val="0"/>
              </a:spcBef>
              <a:spcAft>
                <a:spcPts val="800"/>
              </a:spcAft>
              <a:buNone/>
            </a:pPr>
            <a:r>
              <a:rPr lang="en-US" sz="2800" u="sng" dirty="0"/>
              <a:t>Report</a:t>
            </a:r>
            <a:r>
              <a:rPr lang="en-US" sz="2800" dirty="0"/>
              <a:t>:  </a:t>
            </a:r>
            <a:r>
              <a:rPr lang="en-US" sz="2700" dirty="0"/>
              <a:t>CR-HR-Budget Preparation Cost Allocation – Burst</a:t>
            </a:r>
          </a:p>
          <a:p>
            <a:pPr marL="0" marR="0" indent="0">
              <a:lnSpc>
                <a:spcPct val="107000"/>
              </a:lnSpc>
              <a:spcBef>
                <a:spcPts val="0"/>
              </a:spcBef>
              <a:spcAft>
                <a:spcPts val="800"/>
              </a:spcAft>
              <a:buNone/>
            </a:pPr>
            <a:endParaRPr lang="en-US" sz="2700" dirty="0"/>
          </a:p>
          <a:p>
            <a:pPr marL="0" indent="0">
              <a:lnSpc>
                <a:spcPct val="107000"/>
              </a:lnSpc>
              <a:spcBef>
                <a:spcPts val="0"/>
              </a:spcBef>
              <a:spcAft>
                <a:spcPts val="800"/>
              </a:spcAft>
              <a:buNone/>
            </a:pPr>
            <a:r>
              <a:rPr lang="en-US" sz="2000" dirty="0">
                <a:latin typeface="Arial" panose="020B0604020202020204" pitchFamily="34" charset="0"/>
                <a:ea typeface="Times New Roman" panose="02020603050405020304" pitchFamily="18" charset="0"/>
                <a:cs typeface="Times New Roman" panose="02020603050405020304" pitchFamily="18" charset="0"/>
              </a:rPr>
              <a:t>I</a:t>
            </a:r>
            <a:r>
              <a:rPr lang="en-US" sz="2000" dirty="0">
                <a:effectLst/>
                <a:latin typeface="Arial" panose="020B0604020202020204" pitchFamily="34" charset="0"/>
                <a:ea typeface="Times New Roman" panose="02020603050405020304" pitchFamily="18" charset="0"/>
                <a:cs typeface="Times New Roman" panose="02020603050405020304" pitchFamily="18" charset="0"/>
              </a:rPr>
              <a:t>f there are positions that sit outside of the Cost Center Manager’s Cost Center but are being charged there, those amounts will ONLY be reflected in the ‘CR-HR-Budget Preparation Cost Allocation - Burst’ report.  Due to security surrounding this report, Cost Center Managers cannot run it ad hoc.  It is a scheduled report sent via Notification to the Cost Center Manager and you would have received it last night.</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800"/>
              </a:spcAft>
              <a:buNone/>
            </a:pPr>
            <a:endParaRPr lang="en-US" sz="2700" dirty="0"/>
          </a:p>
          <a:p>
            <a:pPr marL="0" marR="0" indent="0">
              <a:lnSpc>
                <a:spcPct val="107000"/>
              </a:lnSpc>
              <a:spcBef>
                <a:spcPts val="0"/>
              </a:spcBef>
              <a:spcAft>
                <a:spcPts val="800"/>
              </a:spcAft>
              <a:buNone/>
            </a:pPr>
            <a:endParaRPr lang="en-US" sz="2700" dirty="0"/>
          </a:p>
          <a:p>
            <a:pPr marL="0" indent="0">
              <a:buNone/>
            </a:pPr>
            <a:endParaRPr lang="en-US" dirty="0"/>
          </a:p>
          <a:p>
            <a:pPr marL="457200" lvl="1" indent="0">
              <a:buNone/>
            </a:pPr>
            <a:endParaRPr lang="en-US" dirty="0"/>
          </a:p>
          <a:p>
            <a:pPr marL="5715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185298A-5451-C54F-BBDA-CE0945AD835D}" type="slidenum">
              <a:rPr lang="en-US" smtClean="0">
                <a:solidFill>
                  <a:prstClr val="black">
                    <a:tint val="75000"/>
                  </a:prstClr>
                </a:solidFill>
              </a:rPr>
              <a:pPr/>
              <a:t>18</a:t>
            </a:fld>
            <a:endParaRPr lang="en-US" dirty="0">
              <a:solidFill>
                <a:prstClr val="black">
                  <a:tint val="75000"/>
                </a:prstClr>
              </a:solidFill>
            </a:endParaRPr>
          </a:p>
        </p:txBody>
      </p:sp>
    </p:spTree>
    <p:extLst>
      <p:ext uri="{BB962C8B-B14F-4D97-AF65-F5344CB8AC3E}">
        <p14:creationId xmlns:p14="http://schemas.microsoft.com/office/powerpoint/2010/main" val="20765188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185298A-5451-C54F-BBDA-CE0945AD835D}" type="slidenum">
              <a:rPr lang="en-US" smtClean="0"/>
              <a:t>19</a:t>
            </a:fld>
            <a:endParaRPr lang="en-US" dirty="0"/>
          </a:p>
        </p:txBody>
      </p:sp>
      <p:pic>
        <p:nvPicPr>
          <p:cNvPr id="3" name="Picture 2">
            <a:extLst>
              <a:ext uri="{FF2B5EF4-FFF2-40B4-BE49-F238E27FC236}">
                <a16:creationId xmlns:a16="http://schemas.microsoft.com/office/drawing/2014/main" id="{00000000-0008-0000-0000-000002000000}"/>
              </a:ext>
            </a:extLst>
          </p:cNvPr>
          <p:cNvPicPr>
            <a:picLocks noChangeAspect="1"/>
          </p:cNvPicPr>
          <p:nvPr/>
        </p:nvPicPr>
        <p:blipFill>
          <a:blip r:embed="rId2"/>
          <a:stretch>
            <a:fillRect/>
          </a:stretch>
        </p:blipFill>
        <p:spPr>
          <a:xfrm>
            <a:off x="-85143" y="2233762"/>
            <a:ext cx="9314286" cy="2390476"/>
          </a:xfrm>
          <a:prstGeom prst="rect">
            <a:avLst/>
          </a:prstGeom>
        </p:spPr>
      </p:pic>
    </p:spTree>
    <p:extLst>
      <p:ext uri="{BB962C8B-B14F-4D97-AF65-F5344CB8AC3E}">
        <p14:creationId xmlns:p14="http://schemas.microsoft.com/office/powerpoint/2010/main" val="2855485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Announcements</a:t>
            </a:r>
          </a:p>
        </p:txBody>
      </p:sp>
      <p:sp>
        <p:nvSpPr>
          <p:cNvPr id="8" name="Content Placeholder 7"/>
          <p:cNvSpPr>
            <a:spLocks noGrp="1"/>
          </p:cNvSpPr>
          <p:nvPr>
            <p:ph idx="1"/>
          </p:nvPr>
        </p:nvSpPr>
        <p:spPr/>
        <p:txBody>
          <a:bodyPr>
            <a:normAutofit/>
          </a:bodyPr>
          <a:lstStyle/>
          <a:p>
            <a:r>
              <a:rPr lang="en-US" dirty="0"/>
              <a:t>Future Business Manager Meetings</a:t>
            </a:r>
          </a:p>
          <a:p>
            <a:pPr lvl="1"/>
            <a:r>
              <a:rPr lang="en-US" dirty="0"/>
              <a:t>Submit topics of interest to </a:t>
            </a:r>
            <a:r>
              <a:rPr lang="en-US" u="sng" dirty="0">
                <a:solidFill>
                  <a:srgbClr val="0000FF"/>
                </a:solidFill>
              </a:rPr>
              <a:t>budgetoffice@slu.edu</a:t>
            </a:r>
          </a:p>
          <a:p>
            <a:pPr lvl="1"/>
            <a:r>
              <a:rPr lang="en-US" dirty="0"/>
              <a:t>June 10, 2021</a:t>
            </a:r>
          </a:p>
          <a:p>
            <a:pPr lvl="1"/>
            <a:endParaRPr lang="en-US" dirty="0"/>
          </a:p>
          <a:p>
            <a:r>
              <a:rPr lang="en-US" dirty="0"/>
              <a:t>Internal Audit Finding</a:t>
            </a:r>
          </a:p>
          <a:p>
            <a:pPr lvl="1"/>
            <a:r>
              <a:rPr lang="en-US" sz="2400" dirty="0"/>
              <a:t>Fred Winkler, Assistant VP &amp; Controller</a:t>
            </a:r>
          </a:p>
          <a:p>
            <a:pPr lvl="1"/>
            <a:r>
              <a:rPr lang="en-US" sz="2400" dirty="0"/>
              <a:t>Jeff Hovey, Senior Director Business Services</a:t>
            </a:r>
          </a:p>
          <a:p>
            <a:pPr lvl="1"/>
            <a:r>
              <a:rPr lang="en-US" sz="2400" dirty="0"/>
              <a:t>Anne Becker, Manager Business Services</a:t>
            </a:r>
          </a:p>
          <a:p>
            <a:pPr marL="457200" lvl="1" indent="0">
              <a:buNone/>
            </a:pPr>
            <a:endParaRPr lang="en-US" dirty="0"/>
          </a:p>
          <a:p>
            <a:pPr marL="0" indent="0">
              <a:buNone/>
            </a:pPr>
            <a:endParaRPr lang="en-US" dirty="0"/>
          </a:p>
          <a:p>
            <a:pPr marL="457200" lvl="1" indent="0">
              <a:buNone/>
            </a:pPr>
            <a:endParaRPr lang="en-US" dirty="0"/>
          </a:p>
          <a:p>
            <a:pPr marL="5715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185298A-5451-C54F-BBDA-CE0945AD835D}" type="slidenum">
              <a:rPr lang="en-US" smtClean="0">
                <a:solidFill>
                  <a:prstClr val="black">
                    <a:tint val="75000"/>
                  </a:prstClr>
                </a:solidFill>
              </a:rPr>
              <a:pPr/>
              <a:t>2</a:t>
            </a:fld>
            <a:endParaRPr lang="en-US" dirty="0">
              <a:solidFill>
                <a:prstClr val="black">
                  <a:tint val="75000"/>
                </a:prstClr>
              </a:solidFill>
            </a:endParaRPr>
          </a:p>
        </p:txBody>
      </p:sp>
    </p:spTree>
    <p:extLst>
      <p:ext uri="{BB962C8B-B14F-4D97-AF65-F5344CB8AC3E}">
        <p14:creationId xmlns:p14="http://schemas.microsoft.com/office/powerpoint/2010/main" val="3375971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FY22 Personnel Budget</a:t>
            </a:r>
          </a:p>
        </p:txBody>
      </p:sp>
      <p:sp>
        <p:nvSpPr>
          <p:cNvPr id="8" name="Content Placeholder 7"/>
          <p:cNvSpPr>
            <a:spLocks noGrp="1"/>
          </p:cNvSpPr>
          <p:nvPr>
            <p:ph idx="1"/>
          </p:nvPr>
        </p:nvSpPr>
        <p:spPr/>
        <p:txBody>
          <a:bodyPr>
            <a:normAutofit/>
          </a:bodyPr>
          <a:lstStyle/>
          <a:p>
            <a:pPr marL="0" marR="0" indent="0">
              <a:lnSpc>
                <a:spcPct val="107000"/>
              </a:lnSpc>
              <a:spcBef>
                <a:spcPts val="0"/>
              </a:spcBef>
              <a:spcAft>
                <a:spcPts val="800"/>
              </a:spcAft>
              <a:buNone/>
            </a:pPr>
            <a:r>
              <a:rPr lang="en-US" sz="2800" dirty="0"/>
              <a:t>Step 4:</a:t>
            </a:r>
          </a:p>
          <a:p>
            <a:pPr marL="0" marR="0" indent="0">
              <a:spcBef>
                <a:spcPts val="0"/>
              </a:spcBef>
              <a:spcAft>
                <a:spcPts val="0"/>
              </a:spcAft>
              <a:buNone/>
            </a:pPr>
            <a:r>
              <a:rPr lang="en-US" sz="2000" dirty="0">
                <a:solidFill>
                  <a:srgbClr val="000000"/>
                </a:solidFill>
                <a:effectLst/>
                <a:latin typeface="Arial" panose="020B0604020202020204" pitchFamily="34" charset="0"/>
                <a:ea typeface="Times New Roman" panose="02020603050405020304" pitchFamily="18" charset="0"/>
              </a:rPr>
              <a:t>Adjuncts, Student Workers, and Graduate Assistants are excluded from the previous reports.  The budgets for these Employee Types should be determined as follows or based on prior year actuals (review the ‘CR-FIN-Budget vs. Actuals by Org’) if comparable.  The colleges/schools may have their own methodology as well:</a:t>
            </a:r>
          </a:p>
          <a:p>
            <a:pPr marL="0" marR="0" indent="0">
              <a:spcBef>
                <a:spcPts val="0"/>
              </a:spcBef>
              <a:spcAft>
                <a:spcPts val="0"/>
              </a:spcAft>
              <a:buNone/>
            </a:pPr>
            <a:endParaRPr lang="en-US" sz="2000" dirty="0">
              <a:solidFill>
                <a:srgbClr val="000000"/>
              </a:solidFill>
              <a:effectLst/>
              <a:latin typeface="Arial" panose="020B0604020202020204" pitchFamily="34" charset="0"/>
              <a:ea typeface="Times New Roman" panose="02020603050405020304" pitchFamily="18" charset="0"/>
            </a:endParaRPr>
          </a:p>
          <a:p>
            <a:pPr lvl="1">
              <a:spcBef>
                <a:spcPts val="0"/>
              </a:spcBef>
              <a:buFont typeface="Symbol" panose="05050102010706020507" pitchFamily="18" charset="2"/>
              <a:buChar char=""/>
            </a:pPr>
            <a:r>
              <a:rPr lang="en-US" sz="2000" dirty="0">
                <a:solidFill>
                  <a:srgbClr val="000000"/>
                </a:solidFill>
                <a:effectLst/>
                <a:latin typeface="Arial" panose="020B0604020202020204" pitchFamily="34" charset="0"/>
                <a:ea typeface="Times New Roman" panose="02020603050405020304" pitchFamily="18" charset="0"/>
              </a:rPr>
              <a:t>Adjuncts - # needed * rate</a:t>
            </a:r>
          </a:p>
          <a:p>
            <a:pPr marL="457200" lvl="1" indent="0">
              <a:spcBef>
                <a:spcPts val="0"/>
              </a:spcBef>
              <a:buNone/>
            </a:pPr>
            <a:endParaRPr lang="en-US" sz="2000" dirty="0">
              <a:solidFill>
                <a:srgbClr val="000000"/>
              </a:solidFill>
              <a:effectLst/>
              <a:latin typeface="Arial" panose="020B0604020202020204" pitchFamily="34" charset="0"/>
              <a:ea typeface="Times New Roman" panose="02020603050405020304" pitchFamily="18" charset="0"/>
            </a:endParaRPr>
          </a:p>
          <a:p>
            <a:pPr lvl="1">
              <a:spcBef>
                <a:spcPts val="0"/>
              </a:spcBef>
              <a:buFont typeface="Symbol" panose="05050102010706020507" pitchFamily="18" charset="2"/>
              <a:buChar char=""/>
            </a:pPr>
            <a:r>
              <a:rPr lang="en-US" sz="2000" dirty="0">
                <a:solidFill>
                  <a:srgbClr val="000000"/>
                </a:solidFill>
                <a:effectLst/>
                <a:latin typeface="Arial" panose="020B0604020202020204" pitchFamily="34" charset="0"/>
                <a:ea typeface="Times New Roman" panose="02020603050405020304" pitchFamily="18" charset="0"/>
              </a:rPr>
              <a:t>Student Workers - # needed * hours * rate</a:t>
            </a:r>
          </a:p>
          <a:p>
            <a:pPr marL="457200" lvl="1" indent="0">
              <a:spcBef>
                <a:spcPts val="0"/>
              </a:spcBef>
              <a:buNone/>
            </a:pPr>
            <a:endParaRPr lang="en-US" sz="2000" dirty="0">
              <a:solidFill>
                <a:srgbClr val="000000"/>
              </a:solidFill>
              <a:effectLst/>
              <a:latin typeface="Arial" panose="020B0604020202020204" pitchFamily="34" charset="0"/>
              <a:ea typeface="Times New Roman" panose="02020603050405020304" pitchFamily="18" charset="0"/>
            </a:endParaRPr>
          </a:p>
          <a:p>
            <a:pPr lvl="1">
              <a:spcBef>
                <a:spcPts val="0"/>
              </a:spcBef>
              <a:buFont typeface="Symbol" panose="05050102010706020507" pitchFamily="18" charset="2"/>
              <a:buChar char=""/>
            </a:pPr>
            <a:r>
              <a:rPr lang="en-US" sz="2000" dirty="0">
                <a:solidFill>
                  <a:srgbClr val="000000"/>
                </a:solidFill>
                <a:effectLst/>
                <a:latin typeface="Arial" panose="020B0604020202020204" pitchFamily="34" charset="0"/>
                <a:ea typeface="Times New Roman" panose="02020603050405020304" pitchFamily="18" charset="0"/>
              </a:rPr>
              <a:t>Graduate Assistants – awarded stipends </a:t>
            </a:r>
          </a:p>
          <a:p>
            <a:pPr marL="0" marR="0" indent="0">
              <a:lnSpc>
                <a:spcPct val="107000"/>
              </a:lnSpc>
              <a:spcBef>
                <a:spcPts val="0"/>
              </a:spcBef>
              <a:spcAft>
                <a:spcPts val="800"/>
              </a:spcAft>
              <a:buNone/>
            </a:pPr>
            <a:endParaRPr lang="en-US" sz="2700" dirty="0"/>
          </a:p>
          <a:p>
            <a:pPr marL="0" marR="0" indent="0">
              <a:lnSpc>
                <a:spcPct val="107000"/>
              </a:lnSpc>
              <a:spcBef>
                <a:spcPts val="0"/>
              </a:spcBef>
              <a:spcAft>
                <a:spcPts val="800"/>
              </a:spcAft>
              <a:buNone/>
            </a:pPr>
            <a:endParaRPr lang="en-US" sz="2700" dirty="0"/>
          </a:p>
          <a:p>
            <a:pPr marL="0" indent="0">
              <a:buNone/>
            </a:pPr>
            <a:endParaRPr lang="en-US" dirty="0"/>
          </a:p>
          <a:p>
            <a:pPr marL="457200" lvl="1" indent="0">
              <a:buNone/>
            </a:pPr>
            <a:endParaRPr lang="en-US" dirty="0"/>
          </a:p>
          <a:p>
            <a:pPr marL="5715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185298A-5451-C54F-BBDA-CE0945AD835D}" type="slidenum">
              <a:rPr lang="en-US" smtClean="0">
                <a:solidFill>
                  <a:prstClr val="black">
                    <a:tint val="75000"/>
                  </a:prstClr>
                </a:solidFill>
              </a:rPr>
              <a:pPr/>
              <a:t>20</a:t>
            </a:fld>
            <a:endParaRPr lang="en-US" dirty="0">
              <a:solidFill>
                <a:prstClr val="black">
                  <a:tint val="75000"/>
                </a:prstClr>
              </a:solidFill>
            </a:endParaRPr>
          </a:p>
        </p:txBody>
      </p:sp>
    </p:spTree>
    <p:extLst>
      <p:ext uri="{BB962C8B-B14F-4D97-AF65-F5344CB8AC3E}">
        <p14:creationId xmlns:p14="http://schemas.microsoft.com/office/powerpoint/2010/main" val="347064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FY22 Personnel Budget</a:t>
            </a:r>
          </a:p>
        </p:txBody>
      </p:sp>
      <p:sp>
        <p:nvSpPr>
          <p:cNvPr id="8" name="Content Placeholder 7"/>
          <p:cNvSpPr>
            <a:spLocks noGrp="1"/>
          </p:cNvSpPr>
          <p:nvPr>
            <p:ph idx="1"/>
          </p:nvPr>
        </p:nvSpPr>
        <p:spPr/>
        <p:txBody>
          <a:bodyPr>
            <a:normAutofit/>
          </a:bodyPr>
          <a:lstStyle/>
          <a:p>
            <a:pPr marL="0" marR="0" indent="0">
              <a:lnSpc>
                <a:spcPct val="107000"/>
              </a:lnSpc>
              <a:spcBef>
                <a:spcPts val="0"/>
              </a:spcBef>
              <a:spcAft>
                <a:spcPts val="800"/>
              </a:spcAft>
              <a:buNone/>
            </a:pPr>
            <a:r>
              <a:rPr lang="en-US" sz="2800" dirty="0"/>
              <a:t>Step 5:</a:t>
            </a:r>
          </a:p>
          <a:p>
            <a:pPr marL="0" marR="0" indent="0">
              <a:lnSpc>
                <a:spcPct val="107000"/>
              </a:lnSpc>
              <a:spcBef>
                <a:spcPts val="0"/>
              </a:spcBef>
              <a:spcAft>
                <a:spcPts val="800"/>
              </a:spcAft>
              <a:buNone/>
            </a:pPr>
            <a:r>
              <a:rPr lang="en-US" sz="2400" u="sng" dirty="0"/>
              <a:t>Report</a:t>
            </a:r>
            <a:r>
              <a:rPr lang="en-US" sz="2400" dirty="0"/>
              <a:t>:  View Open Positions with Reference ID</a:t>
            </a:r>
          </a:p>
          <a:p>
            <a:pPr marL="0" marR="0" indent="0">
              <a:spcBef>
                <a:spcPts val="0"/>
              </a:spcBef>
              <a:spcAft>
                <a:spcPts val="985"/>
              </a:spcAft>
              <a:buNone/>
            </a:pPr>
            <a:endParaRPr lang="en-US" sz="1800" dirty="0">
              <a:solidFill>
                <a:srgbClr val="000000"/>
              </a:solidFill>
              <a:effectLst/>
              <a:latin typeface="Arial" panose="020B0604020202020204" pitchFamily="34" charset="0"/>
              <a:ea typeface="Times New Roman" panose="02020603050405020304" pitchFamily="18" charset="0"/>
            </a:endParaRPr>
          </a:p>
          <a:p>
            <a:pPr marL="0" marR="0" indent="0">
              <a:spcBef>
                <a:spcPts val="0"/>
              </a:spcBef>
              <a:spcAft>
                <a:spcPts val="985"/>
              </a:spcAft>
              <a:buNone/>
            </a:pPr>
            <a:r>
              <a:rPr lang="en-US" sz="2000" dirty="0">
                <a:solidFill>
                  <a:srgbClr val="000000"/>
                </a:solidFill>
                <a:effectLst/>
                <a:latin typeface="Arial" panose="020B0604020202020204" pitchFamily="34" charset="0"/>
                <a:ea typeface="Times New Roman" panose="02020603050405020304" pitchFamily="18" charset="0"/>
              </a:rPr>
              <a:t>This report will return all Open Positions in the Cost Center Hierarchy. If any positions are to be filled during FY22, add the Default Position Compensation, or intended salary, to the ‘FY22 Budget Workbook’ on the appropriate Cost Center or Program tab in the correct Spend Category line of the FY22 Budget column.  The fringe benefits will automatically calculate.  </a:t>
            </a:r>
          </a:p>
          <a:p>
            <a:pPr marL="0" marR="0" indent="0">
              <a:lnSpc>
                <a:spcPct val="107000"/>
              </a:lnSpc>
              <a:spcBef>
                <a:spcPts val="0"/>
              </a:spcBef>
              <a:spcAft>
                <a:spcPts val="800"/>
              </a:spcAft>
              <a:buNone/>
            </a:pPr>
            <a:endParaRPr lang="en-US" sz="2000" dirty="0"/>
          </a:p>
          <a:p>
            <a:pPr marL="0" marR="0" indent="0">
              <a:lnSpc>
                <a:spcPct val="107000"/>
              </a:lnSpc>
              <a:spcBef>
                <a:spcPts val="0"/>
              </a:spcBef>
              <a:spcAft>
                <a:spcPts val="800"/>
              </a:spcAft>
              <a:buNone/>
            </a:pPr>
            <a:endParaRPr lang="en-US" sz="2700" dirty="0"/>
          </a:p>
          <a:p>
            <a:pPr marL="0" indent="0">
              <a:buNone/>
            </a:pPr>
            <a:endParaRPr lang="en-US" dirty="0"/>
          </a:p>
          <a:p>
            <a:pPr marL="457200" lvl="1" indent="0">
              <a:buNone/>
            </a:pPr>
            <a:endParaRPr lang="en-US" dirty="0"/>
          </a:p>
          <a:p>
            <a:pPr marL="5715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185298A-5451-C54F-BBDA-CE0945AD835D}" type="slidenum">
              <a:rPr lang="en-US" smtClean="0">
                <a:solidFill>
                  <a:prstClr val="black">
                    <a:tint val="75000"/>
                  </a:prstClr>
                </a:solidFill>
              </a:rPr>
              <a:pPr/>
              <a:t>21</a:t>
            </a:fld>
            <a:endParaRPr lang="en-US" dirty="0">
              <a:solidFill>
                <a:prstClr val="black">
                  <a:tint val="75000"/>
                </a:prstClr>
              </a:solidFill>
            </a:endParaRPr>
          </a:p>
        </p:txBody>
      </p:sp>
    </p:spTree>
    <p:extLst>
      <p:ext uri="{BB962C8B-B14F-4D97-AF65-F5344CB8AC3E}">
        <p14:creationId xmlns:p14="http://schemas.microsoft.com/office/powerpoint/2010/main" val="3309397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185298A-5451-C54F-BBDA-CE0945AD835D}" type="slidenum">
              <a:rPr lang="en-US" smtClean="0"/>
              <a:t>22</a:t>
            </a:fld>
            <a:endParaRPr lang="en-US" dirty="0"/>
          </a:p>
        </p:txBody>
      </p:sp>
      <p:pic>
        <p:nvPicPr>
          <p:cNvPr id="3" name="Picture 2"/>
          <p:cNvPicPr>
            <a:picLocks noChangeAspect="1"/>
          </p:cNvPicPr>
          <p:nvPr/>
        </p:nvPicPr>
        <p:blipFill>
          <a:blip r:embed="rId2"/>
          <a:stretch>
            <a:fillRect/>
          </a:stretch>
        </p:blipFill>
        <p:spPr>
          <a:xfrm>
            <a:off x="1657351" y="847725"/>
            <a:ext cx="5448300" cy="5432053"/>
          </a:xfrm>
          <a:prstGeom prst="rect">
            <a:avLst/>
          </a:prstGeom>
        </p:spPr>
      </p:pic>
    </p:spTree>
    <p:extLst>
      <p:ext uri="{BB962C8B-B14F-4D97-AF65-F5344CB8AC3E}">
        <p14:creationId xmlns:p14="http://schemas.microsoft.com/office/powerpoint/2010/main" val="23518545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FY22 Personnel Budget</a:t>
            </a:r>
          </a:p>
        </p:txBody>
      </p:sp>
      <p:sp>
        <p:nvSpPr>
          <p:cNvPr id="8" name="Content Placeholder 7"/>
          <p:cNvSpPr>
            <a:spLocks noGrp="1"/>
          </p:cNvSpPr>
          <p:nvPr>
            <p:ph idx="1"/>
          </p:nvPr>
        </p:nvSpPr>
        <p:spPr/>
        <p:txBody>
          <a:bodyPr>
            <a:normAutofit/>
          </a:bodyPr>
          <a:lstStyle/>
          <a:p>
            <a:pPr marL="0" marR="0" indent="0">
              <a:lnSpc>
                <a:spcPct val="107000"/>
              </a:lnSpc>
              <a:spcBef>
                <a:spcPts val="0"/>
              </a:spcBef>
              <a:spcAft>
                <a:spcPts val="800"/>
              </a:spcAft>
              <a:buNone/>
            </a:pPr>
            <a:r>
              <a:rPr lang="en-US" sz="2800" dirty="0"/>
              <a:t>Step 6:</a:t>
            </a:r>
          </a:p>
          <a:p>
            <a:pPr marL="0" marR="0" indent="0">
              <a:spcBef>
                <a:spcPts val="0"/>
              </a:spcBef>
              <a:spcAft>
                <a:spcPts val="985"/>
              </a:spcAft>
              <a:buNone/>
            </a:pPr>
            <a:r>
              <a:rPr lang="en-US" sz="2000" dirty="0">
                <a:solidFill>
                  <a:srgbClr val="000000"/>
                </a:solidFill>
                <a:effectLst/>
                <a:latin typeface="Arial" panose="020B0604020202020204" pitchFamily="34" charset="0"/>
                <a:ea typeface="Times New Roman" panose="02020603050405020304" pitchFamily="18" charset="0"/>
              </a:rPr>
              <a:t>Compare the compensation and benefits totals in the ‘FY22 Budget Workbook’ to the ‘FY22 Budget Base’.  Any excess should be budgeted in the ‘FY22 Budget Workbook’ to an Attrition spend category in the Vice President or Dean’s Cost Center in the FY22 Budget column. This is essentially any discretionary funding for the Vice President or Dean.  The associated fringe benefits will need to be calculated manually and entered in the corresponding FB Attrition Spend Category in the FY22 Budget column. </a:t>
            </a:r>
          </a:p>
          <a:p>
            <a:pPr marL="0" marR="0" indent="0">
              <a:lnSpc>
                <a:spcPct val="107000"/>
              </a:lnSpc>
              <a:spcBef>
                <a:spcPts val="0"/>
              </a:spcBef>
              <a:spcAft>
                <a:spcPts val="800"/>
              </a:spcAft>
              <a:buNone/>
            </a:pPr>
            <a:endParaRPr lang="en-US" sz="2000" dirty="0"/>
          </a:p>
          <a:p>
            <a:pPr marL="0" marR="0" indent="0">
              <a:lnSpc>
                <a:spcPct val="107000"/>
              </a:lnSpc>
              <a:spcBef>
                <a:spcPts val="0"/>
              </a:spcBef>
              <a:spcAft>
                <a:spcPts val="800"/>
              </a:spcAft>
              <a:buNone/>
            </a:pPr>
            <a:endParaRPr lang="en-US" sz="2700" dirty="0"/>
          </a:p>
          <a:p>
            <a:pPr marL="0" indent="0">
              <a:buNone/>
            </a:pPr>
            <a:endParaRPr lang="en-US" dirty="0"/>
          </a:p>
          <a:p>
            <a:pPr marL="457200" lvl="1" indent="0">
              <a:buNone/>
            </a:pPr>
            <a:endParaRPr lang="en-US" dirty="0"/>
          </a:p>
          <a:p>
            <a:pPr marL="5715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185298A-5451-C54F-BBDA-CE0945AD835D}" type="slidenum">
              <a:rPr lang="en-US" smtClean="0">
                <a:solidFill>
                  <a:prstClr val="black">
                    <a:tint val="75000"/>
                  </a:prstClr>
                </a:solidFill>
              </a:rPr>
              <a:pPr/>
              <a:t>23</a:t>
            </a:fld>
            <a:endParaRPr lang="en-US" dirty="0">
              <a:solidFill>
                <a:prstClr val="black">
                  <a:tint val="75000"/>
                </a:prstClr>
              </a:solidFill>
            </a:endParaRPr>
          </a:p>
        </p:txBody>
      </p:sp>
    </p:spTree>
    <p:extLst>
      <p:ext uri="{BB962C8B-B14F-4D97-AF65-F5344CB8AC3E}">
        <p14:creationId xmlns:p14="http://schemas.microsoft.com/office/powerpoint/2010/main" val="1546071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FY22 General Expense Budget</a:t>
            </a:r>
          </a:p>
        </p:txBody>
      </p:sp>
      <p:sp>
        <p:nvSpPr>
          <p:cNvPr id="8" name="Content Placeholder 7"/>
          <p:cNvSpPr>
            <a:spLocks noGrp="1"/>
          </p:cNvSpPr>
          <p:nvPr>
            <p:ph idx="1"/>
          </p:nvPr>
        </p:nvSpPr>
        <p:spPr/>
        <p:txBody>
          <a:bodyPr>
            <a:normAutofit fontScale="92500" lnSpcReduction="10000"/>
          </a:bodyPr>
          <a:lstStyle/>
          <a:p>
            <a:pPr>
              <a:spcBef>
                <a:spcPts val="0"/>
              </a:spcBef>
            </a:pPr>
            <a:r>
              <a:rPr lang="en-US" sz="2000" dirty="0">
                <a:solidFill>
                  <a:srgbClr val="000000"/>
                </a:solidFill>
                <a:effectLst/>
                <a:latin typeface="Arial" panose="020B0604020202020204" pitchFamily="34" charset="0"/>
                <a:ea typeface="Times New Roman" panose="02020603050405020304" pitchFamily="18" charset="0"/>
              </a:rPr>
              <a:t>The General </a:t>
            </a:r>
            <a:r>
              <a:rPr lang="en-US" sz="2000" dirty="0">
                <a:solidFill>
                  <a:srgbClr val="000000"/>
                </a:solidFill>
                <a:latin typeface="Arial" panose="020B0604020202020204" pitchFamily="34" charset="0"/>
                <a:ea typeface="Times New Roman" panose="02020603050405020304" pitchFamily="18" charset="0"/>
              </a:rPr>
              <a:t>E</a:t>
            </a:r>
            <a:r>
              <a:rPr lang="en-US" sz="2000" dirty="0">
                <a:solidFill>
                  <a:srgbClr val="000000"/>
                </a:solidFill>
                <a:effectLst/>
                <a:latin typeface="Arial" panose="020B0604020202020204" pitchFamily="34" charset="0"/>
                <a:ea typeface="Times New Roman" panose="02020603050405020304" pitchFamily="18" charset="0"/>
              </a:rPr>
              <a:t>xpense budget is included in the ‘Budget Base’ but will need to be keyed into the ‘FY22 Budget Workbook’ by Cost Center/Program and Spend Category. </a:t>
            </a:r>
          </a:p>
          <a:p>
            <a:pPr marL="0" indent="0">
              <a:spcBef>
                <a:spcPts val="0"/>
              </a:spcBef>
              <a:buNone/>
            </a:pPr>
            <a:endParaRPr lang="en-US" sz="2000" dirty="0">
              <a:solidFill>
                <a:srgbClr val="000000"/>
              </a:solidFill>
              <a:effectLst/>
              <a:latin typeface="Arial" panose="020B0604020202020204" pitchFamily="34" charset="0"/>
              <a:ea typeface="Times New Roman" panose="02020603050405020304" pitchFamily="18" charset="0"/>
            </a:endParaRPr>
          </a:p>
          <a:p>
            <a:pPr>
              <a:spcBef>
                <a:spcPts val="0"/>
              </a:spcBef>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General Expense budgets can be moved to different Spend Category Hierarchies within General Expense but not to/from Personnel Spend Categories. </a:t>
            </a:r>
          </a:p>
          <a:p>
            <a:pPr marL="0" indent="0">
              <a:spcBef>
                <a:spcPts val="0"/>
              </a:spcBef>
              <a:buNone/>
            </a:pPr>
            <a:endParaRPr lang="en-US" sz="2000" dirty="0">
              <a:effectLst/>
              <a:latin typeface="Arial" panose="020B0604020202020204" pitchFamily="34" charset="0"/>
              <a:ea typeface="Times New Roman" panose="02020603050405020304" pitchFamily="18" charset="0"/>
              <a:cs typeface="Times New Roman" panose="02020603050405020304" pitchFamily="18" charset="0"/>
            </a:endParaRPr>
          </a:p>
          <a:p>
            <a:pPr>
              <a:spcBef>
                <a:spcPts val="0"/>
              </a:spcBef>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To view your cost center’s FY21 YTD Actuals, use the ‘CR-FIN-Budget vs Actuals by Org’ report in Workday. </a:t>
            </a:r>
          </a:p>
          <a:p>
            <a:pPr>
              <a:spcBef>
                <a:spcPts val="0"/>
              </a:spcBef>
            </a:pPr>
            <a:endParaRPr lang="en-US" sz="2000" dirty="0">
              <a:effectLst/>
              <a:latin typeface="Arial" panose="020B0604020202020204" pitchFamily="34" charset="0"/>
              <a:ea typeface="Times New Roman" panose="02020603050405020304" pitchFamily="18" charset="0"/>
              <a:cs typeface="Times New Roman" panose="02020603050405020304" pitchFamily="18" charset="0"/>
            </a:endParaRPr>
          </a:p>
          <a:p>
            <a:pPr>
              <a:spcBef>
                <a:spcPts val="0"/>
              </a:spcBef>
            </a:pPr>
            <a:r>
              <a:rPr lang="en-US" sz="2000" dirty="0">
                <a:latin typeface="Arial" panose="020B0604020202020204" pitchFamily="34" charset="0"/>
                <a:ea typeface="Times New Roman" panose="02020603050405020304" pitchFamily="18" charset="0"/>
                <a:cs typeface="Times New Roman" panose="02020603050405020304" pitchFamily="18" charset="0"/>
              </a:rPr>
              <a:t>Another useful report is the ‘Find Budget Amendments for Organization’.</a:t>
            </a:r>
            <a:endParaRPr lang="en-US" sz="2000" dirty="0">
              <a:effectLst/>
              <a:latin typeface="Arial" panose="020B0604020202020204" pitchFamily="34" charset="0"/>
              <a:ea typeface="Times New Roman" panose="02020603050405020304" pitchFamily="18" charset="0"/>
              <a:cs typeface="Times New Roman" panose="02020603050405020304" pitchFamily="18" charset="0"/>
            </a:endParaRPr>
          </a:p>
          <a:p>
            <a:pPr>
              <a:spcBef>
                <a:spcPts val="0"/>
              </a:spcBef>
            </a:pP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a:spcBef>
                <a:spcPts val="0"/>
              </a:spcBef>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Once all expenses have been entered in the ‘FY22 Budget Workbook’, make sure the FY22 Budget column on the Summary tab agrees to the ‘FY22 Budget Base’.</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1800" dirty="0">
              <a:solidFill>
                <a:srgbClr val="000000"/>
              </a:solidFill>
              <a:effectLst/>
              <a:latin typeface="Arial" panose="020B0604020202020204" pitchFamily="34" charset="0"/>
              <a:ea typeface="Times New Roman" panose="02020603050405020304" pitchFamily="18" charset="0"/>
            </a:endParaRPr>
          </a:p>
          <a:p>
            <a:pPr marL="0" marR="0" indent="0">
              <a:lnSpc>
                <a:spcPct val="107000"/>
              </a:lnSpc>
              <a:spcBef>
                <a:spcPts val="0"/>
              </a:spcBef>
              <a:spcAft>
                <a:spcPts val="800"/>
              </a:spcAft>
              <a:buNone/>
            </a:pPr>
            <a:endParaRPr lang="en-US" sz="2800" dirty="0"/>
          </a:p>
          <a:p>
            <a:pPr marL="0" indent="0">
              <a:buNone/>
            </a:pPr>
            <a:endParaRPr lang="en-US" dirty="0"/>
          </a:p>
          <a:p>
            <a:pPr marL="457200" lvl="1" indent="0">
              <a:buNone/>
            </a:pPr>
            <a:endParaRPr lang="en-US" dirty="0"/>
          </a:p>
          <a:p>
            <a:pPr marL="5715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185298A-5451-C54F-BBDA-CE0945AD835D}" type="slidenum">
              <a:rPr lang="en-US" smtClean="0">
                <a:solidFill>
                  <a:prstClr val="black">
                    <a:tint val="75000"/>
                  </a:prstClr>
                </a:solidFill>
              </a:rPr>
              <a:pPr/>
              <a:t>24</a:t>
            </a:fld>
            <a:endParaRPr lang="en-US" dirty="0">
              <a:solidFill>
                <a:prstClr val="black">
                  <a:tint val="75000"/>
                </a:prstClr>
              </a:solidFill>
            </a:endParaRPr>
          </a:p>
        </p:txBody>
      </p:sp>
    </p:spTree>
    <p:extLst>
      <p:ext uri="{BB962C8B-B14F-4D97-AF65-F5344CB8AC3E}">
        <p14:creationId xmlns:p14="http://schemas.microsoft.com/office/powerpoint/2010/main" val="7143243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185298A-5451-C54F-BBDA-CE0945AD835D}" type="slidenum">
              <a:rPr lang="en-US" smtClean="0"/>
              <a:t>25</a:t>
            </a:fld>
            <a:endParaRPr lang="en-US" dirty="0"/>
          </a:p>
        </p:txBody>
      </p:sp>
      <p:pic>
        <p:nvPicPr>
          <p:cNvPr id="3" name="Picture 2"/>
          <p:cNvPicPr>
            <a:picLocks noChangeAspect="1"/>
          </p:cNvPicPr>
          <p:nvPr/>
        </p:nvPicPr>
        <p:blipFill>
          <a:blip r:embed="rId2"/>
          <a:stretch>
            <a:fillRect/>
          </a:stretch>
        </p:blipFill>
        <p:spPr>
          <a:xfrm>
            <a:off x="2305639" y="0"/>
            <a:ext cx="4532722" cy="6858000"/>
          </a:xfrm>
          <a:prstGeom prst="rect">
            <a:avLst/>
          </a:prstGeom>
        </p:spPr>
      </p:pic>
    </p:spTree>
    <p:extLst>
      <p:ext uri="{BB962C8B-B14F-4D97-AF65-F5344CB8AC3E}">
        <p14:creationId xmlns:p14="http://schemas.microsoft.com/office/powerpoint/2010/main" val="34649597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185298A-5451-C54F-BBDA-CE0945AD835D}" type="slidenum">
              <a:rPr lang="en-US" smtClean="0"/>
              <a:t>26</a:t>
            </a:fld>
            <a:endParaRPr lang="en-US" dirty="0"/>
          </a:p>
        </p:txBody>
      </p:sp>
      <p:pic>
        <p:nvPicPr>
          <p:cNvPr id="3" name="Picture 2"/>
          <p:cNvPicPr>
            <a:picLocks noChangeAspect="1"/>
          </p:cNvPicPr>
          <p:nvPr/>
        </p:nvPicPr>
        <p:blipFill>
          <a:blip r:embed="rId2"/>
          <a:stretch>
            <a:fillRect/>
          </a:stretch>
        </p:blipFill>
        <p:spPr>
          <a:xfrm>
            <a:off x="2142126" y="0"/>
            <a:ext cx="4859748" cy="6858000"/>
          </a:xfrm>
          <a:prstGeom prst="rect">
            <a:avLst/>
          </a:prstGeom>
        </p:spPr>
      </p:pic>
    </p:spTree>
    <p:extLst>
      <p:ext uri="{BB962C8B-B14F-4D97-AF65-F5344CB8AC3E}">
        <p14:creationId xmlns:p14="http://schemas.microsoft.com/office/powerpoint/2010/main" val="17204487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FY22 Compensation</a:t>
            </a:r>
          </a:p>
        </p:txBody>
      </p:sp>
      <p:sp>
        <p:nvSpPr>
          <p:cNvPr id="8" name="Content Placeholder 7"/>
          <p:cNvSpPr>
            <a:spLocks noGrp="1"/>
          </p:cNvSpPr>
          <p:nvPr>
            <p:ph idx="1"/>
          </p:nvPr>
        </p:nvSpPr>
        <p:spPr/>
        <p:txBody>
          <a:bodyPr>
            <a:normAutofit fontScale="92500" lnSpcReduction="20000"/>
          </a:bodyPr>
          <a:lstStyle/>
          <a:p>
            <a:pPr marL="0" marR="0" indent="0">
              <a:spcBef>
                <a:spcPts val="0"/>
              </a:spcBef>
              <a:spcAft>
                <a:spcPts val="0"/>
              </a:spcAft>
              <a:buNone/>
            </a:pPr>
            <a:r>
              <a:rPr lang="en-US" sz="1800" dirty="0">
                <a:solidFill>
                  <a:srgbClr val="000000"/>
                </a:solidFill>
                <a:latin typeface="Arial" panose="020B0604020202020204" pitchFamily="34" charset="0"/>
                <a:ea typeface="Times New Roman" panose="02020603050405020304" pitchFamily="18" charset="0"/>
              </a:rPr>
              <a:t>Report:  </a:t>
            </a:r>
            <a:r>
              <a:rPr lang="en-US" sz="1800" dirty="0">
                <a:solidFill>
                  <a:srgbClr val="000000"/>
                </a:solidFill>
                <a:effectLst/>
                <a:latin typeface="Arial" panose="020B0604020202020204" pitchFamily="34" charset="0"/>
                <a:ea typeface="Times New Roman" panose="02020603050405020304" pitchFamily="18" charset="0"/>
              </a:rPr>
              <a:t>CR-HR-Workday Merit Compensation Excel Workbook</a:t>
            </a:r>
          </a:p>
          <a:p>
            <a:pPr marR="0">
              <a:spcBef>
                <a:spcPts val="0"/>
              </a:spcBef>
              <a:spcAft>
                <a:spcPts val="0"/>
              </a:spcAft>
              <a:buFont typeface="Arial" panose="020B0604020202020204" pitchFamily="34" charset="0"/>
              <a:buChar char="•"/>
            </a:pPr>
            <a:endParaRPr lang="en-US" sz="1900" dirty="0">
              <a:solidFill>
                <a:srgbClr val="000000"/>
              </a:solidFill>
              <a:latin typeface="Arial" panose="020B0604020202020204" pitchFamily="34" charset="0"/>
              <a:ea typeface="Times New Roman" panose="02020603050405020304" pitchFamily="18" charset="0"/>
            </a:endParaRPr>
          </a:p>
          <a:p>
            <a:pPr marR="0">
              <a:spcBef>
                <a:spcPts val="0"/>
              </a:spcBef>
              <a:spcAft>
                <a:spcPts val="0"/>
              </a:spcAft>
              <a:buFont typeface="Arial" panose="020B0604020202020204" pitchFamily="34" charset="0"/>
              <a:buChar char="•"/>
            </a:pPr>
            <a:r>
              <a:rPr lang="en-US" sz="1900" dirty="0">
                <a:solidFill>
                  <a:srgbClr val="000000"/>
                </a:solidFill>
                <a:latin typeface="Arial" panose="020B0604020202020204" pitchFamily="34" charset="0"/>
                <a:ea typeface="Times New Roman" panose="02020603050405020304" pitchFamily="18" charset="0"/>
              </a:rPr>
              <a:t>This report was introduced in FY21 and is used to adjust a Worker’s pay.</a:t>
            </a:r>
          </a:p>
          <a:p>
            <a:pPr marR="0">
              <a:spcBef>
                <a:spcPts val="0"/>
              </a:spcBef>
              <a:spcAft>
                <a:spcPts val="0"/>
              </a:spcAft>
              <a:buFont typeface="Arial" panose="020B0604020202020204" pitchFamily="34" charset="0"/>
              <a:buChar char="•"/>
            </a:pPr>
            <a:endParaRPr lang="en-US" sz="1900" dirty="0">
              <a:solidFill>
                <a:srgbClr val="000000"/>
              </a:solidFill>
              <a:latin typeface="Arial" panose="020B0604020202020204" pitchFamily="34" charset="0"/>
              <a:ea typeface="Times New Roman" panose="02020603050405020304" pitchFamily="18" charset="0"/>
            </a:endParaRPr>
          </a:p>
          <a:p>
            <a:pPr>
              <a:spcBef>
                <a:spcPts val="0"/>
              </a:spcBef>
              <a:buFont typeface="Arial" panose="020B0604020202020204" pitchFamily="34" charset="0"/>
              <a:buChar char="•"/>
            </a:pPr>
            <a:r>
              <a:rPr lang="en-US" sz="1900" dirty="0">
                <a:solidFill>
                  <a:srgbClr val="000000"/>
                </a:solidFill>
                <a:effectLst/>
                <a:latin typeface="Arial" panose="020B0604020202020204" pitchFamily="34" charset="0"/>
                <a:ea typeface="Times New Roman" panose="02020603050405020304" pitchFamily="18" charset="0"/>
              </a:rPr>
              <a:t>The only columns that can be altered in this report are salary related columns to be added that are referenced in the Guidelines.</a:t>
            </a:r>
          </a:p>
          <a:p>
            <a:pPr>
              <a:spcBef>
                <a:spcPts val="0"/>
              </a:spcBef>
              <a:buFont typeface="Arial" panose="020B0604020202020204" pitchFamily="34" charset="0"/>
              <a:buChar char="•"/>
            </a:pPr>
            <a:endParaRPr lang="en-US" sz="1900" dirty="0">
              <a:solidFill>
                <a:srgbClr val="000000"/>
              </a:solidFill>
              <a:latin typeface="Arial" panose="020B0604020202020204" pitchFamily="34" charset="0"/>
              <a:ea typeface="Times New Roman" panose="02020603050405020304" pitchFamily="18" charset="0"/>
            </a:endParaRPr>
          </a:p>
          <a:p>
            <a:pPr>
              <a:spcBef>
                <a:spcPts val="0"/>
              </a:spcBef>
              <a:buFont typeface="Arial" panose="020B0604020202020204" pitchFamily="34" charset="0"/>
              <a:buChar char="•"/>
            </a:pPr>
            <a:r>
              <a:rPr lang="en-US" sz="1900" dirty="0">
                <a:solidFill>
                  <a:srgbClr val="000000"/>
                </a:solidFill>
                <a:effectLst/>
                <a:latin typeface="Arial" panose="020B0604020202020204" pitchFamily="34" charset="0"/>
                <a:ea typeface="Times New Roman" panose="02020603050405020304" pitchFamily="18" charset="0"/>
              </a:rPr>
              <a:t>Do not enter salary or hourly rate increases for student workers, graduate assistants/stipends, and adjunct faculty for this process.</a:t>
            </a:r>
          </a:p>
          <a:p>
            <a:pPr>
              <a:spcBef>
                <a:spcPts val="0"/>
              </a:spcBef>
              <a:buFont typeface="Arial" panose="020B0604020202020204" pitchFamily="34" charset="0"/>
              <a:buChar char="•"/>
            </a:pPr>
            <a:endParaRPr lang="en-US" sz="1900" dirty="0">
              <a:solidFill>
                <a:srgbClr val="000000"/>
              </a:solidFill>
              <a:latin typeface="Arial" panose="020B0604020202020204" pitchFamily="34" charset="0"/>
              <a:ea typeface="Times New Roman" panose="02020603050405020304" pitchFamily="18" charset="0"/>
            </a:endParaRPr>
          </a:p>
          <a:p>
            <a:pPr>
              <a:spcBef>
                <a:spcPts val="0"/>
              </a:spcBef>
              <a:buFont typeface="Arial" panose="020B0604020202020204" pitchFamily="34" charset="0"/>
              <a:buChar char="•"/>
            </a:pPr>
            <a:r>
              <a:rPr lang="en-US" sz="1900" dirty="0">
                <a:solidFill>
                  <a:srgbClr val="000000"/>
                </a:solidFill>
                <a:effectLst/>
                <a:latin typeface="Arial" panose="020B0604020202020204" pitchFamily="34" charset="0"/>
                <a:ea typeface="Times New Roman" panose="02020603050405020304" pitchFamily="18" charset="0"/>
              </a:rPr>
              <a:t>If an Allowance needs to be adjusted, please contact </a:t>
            </a:r>
            <a:r>
              <a:rPr lang="en-US" sz="1900" u="sng" dirty="0">
                <a:solidFill>
                  <a:srgbClr val="000000"/>
                </a:solidFill>
                <a:effectLst/>
                <a:latin typeface="Arial" panose="020B0604020202020204" pitchFamily="34" charset="0"/>
                <a:ea typeface="Times New Roman" panose="02020603050405020304" pitchFamily="18" charset="0"/>
                <a:hlinkClick r:id="rId4"/>
              </a:rPr>
              <a:t>Comp@slu.edu</a:t>
            </a:r>
            <a:r>
              <a:rPr lang="en-US" sz="1900" dirty="0">
                <a:solidFill>
                  <a:srgbClr val="000000"/>
                </a:solidFill>
                <a:effectLst/>
                <a:latin typeface="Arial" panose="020B0604020202020204" pitchFamily="34" charset="0"/>
                <a:ea typeface="Times New Roman" panose="02020603050405020304" pitchFamily="18" charset="0"/>
              </a:rPr>
              <a:t> to determine if this can be done through this process or needs to be done as a Job Change/Promotion directly into Workday.  </a:t>
            </a:r>
          </a:p>
          <a:p>
            <a:pPr>
              <a:spcBef>
                <a:spcPts val="0"/>
              </a:spcBef>
              <a:buFont typeface="Arial" panose="020B0604020202020204" pitchFamily="34" charset="0"/>
              <a:buChar char="•"/>
            </a:pPr>
            <a:endParaRPr lang="en-US" sz="1900" dirty="0">
              <a:solidFill>
                <a:srgbClr val="000000"/>
              </a:solidFill>
              <a:effectLst/>
              <a:latin typeface="Arial" panose="020B0604020202020204" pitchFamily="34" charset="0"/>
              <a:ea typeface="Times New Roman" panose="02020603050405020304" pitchFamily="18" charset="0"/>
            </a:endParaRPr>
          </a:p>
          <a:p>
            <a:pPr>
              <a:spcBef>
                <a:spcPts val="0"/>
              </a:spcBef>
              <a:buFont typeface="Arial" panose="020B0604020202020204" pitchFamily="34" charset="0"/>
              <a:buChar char="•"/>
            </a:pPr>
            <a:r>
              <a:rPr lang="en-US" sz="1900" dirty="0">
                <a:solidFill>
                  <a:srgbClr val="000000"/>
                </a:solidFill>
                <a:effectLst/>
                <a:latin typeface="Arial" panose="020B0604020202020204" pitchFamily="34" charset="0"/>
                <a:ea typeface="Times New Roman" panose="02020603050405020304" pitchFamily="18" charset="0"/>
              </a:rPr>
              <a:t>This report does not indicate funding but it can be used for comparison to the personnel budget reports and ‘FY22 Budget Base’. The merit % entered here should agree to the merit % entered in the personnel budget reports.</a:t>
            </a:r>
          </a:p>
          <a:p>
            <a:pPr marL="0" marR="0" indent="0">
              <a:spcBef>
                <a:spcPts val="0"/>
              </a:spcBef>
              <a:spcAft>
                <a:spcPts val="0"/>
              </a:spcAft>
              <a:buNone/>
            </a:pPr>
            <a:endParaRPr lang="en-US" sz="1800" dirty="0">
              <a:solidFill>
                <a:srgbClr val="000000"/>
              </a:solidFill>
              <a:latin typeface="Arial" panose="020B0604020202020204" pitchFamily="34" charset="0"/>
              <a:ea typeface="Times New Roman" panose="02020603050405020304" pitchFamily="18" charset="0"/>
            </a:endParaRPr>
          </a:p>
          <a:p>
            <a:pPr marL="0" marR="0" indent="0">
              <a:spcBef>
                <a:spcPts val="0"/>
              </a:spcBef>
              <a:spcAft>
                <a:spcPts val="0"/>
              </a:spcAft>
              <a:buNone/>
            </a:pPr>
            <a:endParaRPr lang="en-US" sz="1800" dirty="0">
              <a:solidFill>
                <a:srgbClr val="000000"/>
              </a:solidFill>
              <a:latin typeface="Arial" panose="020B0604020202020204" pitchFamily="34" charset="0"/>
              <a:ea typeface="Times New Roman" panose="02020603050405020304" pitchFamily="18" charset="0"/>
            </a:endParaRPr>
          </a:p>
          <a:p>
            <a:pPr marL="0" marR="0" indent="0">
              <a:spcBef>
                <a:spcPts val="0"/>
              </a:spcBef>
              <a:spcAft>
                <a:spcPts val="0"/>
              </a:spcAft>
              <a:buNone/>
            </a:pPr>
            <a:r>
              <a:rPr lang="en-US" sz="1800" dirty="0">
                <a:solidFill>
                  <a:srgbClr val="000000"/>
                </a:solidFill>
                <a:effectLst/>
                <a:latin typeface="Arial" panose="020B0604020202020204" pitchFamily="34" charset="0"/>
                <a:ea typeface="Times New Roman" panose="02020603050405020304" pitchFamily="18" charset="0"/>
              </a:rPr>
              <a:t> </a:t>
            </a:r>
            <a:endParaRPr lang="en-US" sz="2800" dirty="0"/>
          </a:p>
          <a:p>
            <a:pPr marL="0" indent="0">
              <a:buNone/>
            </a:pPr>
            <a:endParaRPr lang="en-US" dirty="0"/>
          </a:p>
          <a:p>
            <a:pPr marL="457200" lvl="1" indent="0">
              <a:buNone/>
            </a:pPr>
            <a:endParaRPr lang="en-US" dirty="0"/>
          </a:p>
          <a:p>
            <a:pPr marL="5715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185298A-5451-C54F-BBDA-CE0945AD835D}" type="slidenum">
              <a:rPr lang="en-US" smtClean="0">
                <a:solidFill>
                  <a:prstClr val="black">
                    <a:tint val="75000"/>
                  </a:prstClr>
                </a:solidFill>
              </a:rPr>
              <a:pPr/>
              <a:t>27</a:t>
            </a:fld>
            <a:endParaRPr lang="en-US" dirty="0">
              <a:solidFill>
                <a:prstClr val="black">
                  <a:tint val="75000"/>
                </a:prstClr>
              </a:solidFill>
            </a:endParaRPr>
          </a:p>
        </p:txBody>
      </p:sp>
    </p:spTree>
    <p:extLst>
      <p:ext uri="{BB962C8B-B14F-4D97-AF65-F5344CB8AC3E}">
        <p14:creationId xmlns:p14="http://schemas.microsoft.com/office/powerpoint/2010/main" val="9879103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185298A-5451-C54F-BBDA-CE0945AD835D}" type="slidenum">
              <a:rPr lang="en-US" smtClean="0"/>
              <a:t>28</a:t>
            </a:fld>
            <a:endParaRPr lang="en-US" dirty="0"/>
          </a:p>
        </p:txBody>
      </p:sp>
      <p:pic>
        <p:nvPicPr>
          <p:cNvPr id="3" name="Picture 2"/>
          <p:cNvPicPr>
            <a:picLocks noChangeAspect="1"/>
          </p:cNvPicPr>
          <p:nvPr/>
        </p:nvPicPr>
        <p:blipFill>
          <a:blip r:embed="rId2"/>
          <a:stretch>
            <a:fillRect/>
          </a:stretch>
        </p:blipFill>
        <p:spPr>
          <a:xfrm>
            <a:off x="1420271" y="682624"/>
            <a:ext cx="5771103" cy="6175375"/>
          </a:xfrm>
          <a:prstGeom prst="rect">
            <a:avLst/>
          </a:prstGeom>
        </p:spPr>
      </p:pic>
    </p:spTree>
    <p:extLst>
      <p:ext uri="{BB962C8B-B14F-4D97-AF65-F5344CB8AC3E}">
        <p14:creationId xmlns:p14="http://schemas.microsoft.com/office/powerpoint/2010/main" val="20860311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FY22 Budget Summary</a:t>
            </a:r>
          </a:p>
        </p:txBody>
      </p:sp>
      <p:sp>
        <p:nvSpPr>
          <p:cNvPr id="8" name="Content Placeholder 7"/>
          <p:cNvSpPr>
            <a:spLocks noGrp="1"/>
          </p:cNvSpPr>
          <p:nvPr>
            <p:ph idx="1"/>
          </p:nvPr>
        </p:nvSpPr>
        <p:spPr/>
        <p:txBody>
          <a:bodyPr>
            <a:normAutofit fontScale="92500" lnSpcReduction="10000"/>
          </a:bodyPr>
          <a:lstStyle/>
          <a:p>
            <a:pPr>
              <a:spcBef>
                <a:spcPts val="0"/>
              </a:spcBef>
              <a:buAutoNum type="arabicPeriod"/>
            </a:pPr>
            <a:r>
              <a:rPr lang="en-US" sz="1800" dirty="0">
                <a:solidFill>
                  <a:srgbClr val="000000"/>
                </a:solidFill>
                <a:latin typeface="Arial" panose="020B0604020202020204" pitchFamily="34" charset="0"/>
                <a:ea typeface="Times New Roman" panose="02020603050405020304" pitchFamily="18" charset="0"/>
              </a:rPr>
              <a:t>Refer to the Guidelines.</a:t>
            </a:r>
          </a:p>
          <a:p>
            <a:pPr>
              <a:spcBef>
                <a:spcPts val="0"/>
              </a:spcBef>
              <a:buFont typeface="+mj-lt"/>
              <a:buAutoNum type="arabicPeriod"/>
            </a:pPr>
            <a:endParaRPr lang="en-US" sz="1800" dirty="0">
              <a:solidFill>
                <a:srgbClr val="000000"/>
              </a:solidFill>
              <a:latin typeface="Arial" panose="020B0604020202020204" pitchFamily="34" charset="0"/>
              <a:ea typeface="Times New Roman" panose="02020603050405020304" pitchFamily="18" charset="0"/>
            </a:endParaRPr>
          </a:p>
          <a:p>
            <a:pPr>
              <a:spcBef>
                <a:spcPts val="0"/>
              </a:spcBef>
              <a:buFont typeface="+mj-lt"/>
              <a:buAutoNum type="arabicPeriod"/>
            </a:pPr>
            <a:r>
              <a:rPr lang="en-US" sz="1800" dirty="0">
                <a:solidFill>
                  <a:srgbClr val="000000"/>
                </a:solidFill>
                <a:latin typeface="Arial" panose="020B0604020202020204" pitchFamily="34" charset="0"/>
                <a:ea typeface="Times New Roman" panose="02020603050405020304" pitchFamily="18" charset="0"/>
              </a:rPr>
              <a:t>Contact </a:t>
            </a:r>
            <a:r>
              <a:rPr lang="en-US" sz="1800" dirty="0">
                <a:solidFill>
                  <a:srgbClr val="000000"/>
                </a:solidFill>
                <a:latin typeface="Arial" panose="020B0604020202020204" pitchFamily="34" charset="0"/>
                <a:ea typeface="Times New Roman" panose="02020603050405020304" pitchFamily="18" charset="0"/>
                <a:hlinkClick r:id="rId4"/>
              </a:rPr>
              <a:t>budgetoffice@slu.edu</a:t>
            </a:r>
            <a:r>
              <a:rPr lang="en-US" sz="1800" dirty="0">
                <a:solidFill>
                  <a:srgbClr val="000000"/>
                </a:solidFill>
                <a:latin typeface="Arial" panose="020B0604020202020204" pitchFamily="34" charset="0"/>
                <a:ea typeface="Times New Roman" panose="02020603050405020304" pitchFamily="18" charset="0"/>
              </a:rPr>
              <a:t> with any report access issues.</a:t>
            </a:r>
          </a:p>
          <a:p>
            <a:pPr>
              <a:spcBef>
                <a:spcPts val="0"/>
              </a:spcBef>
              <a:buAutoNum type="arabicPeriod"/>
            </a:pPr>
            <a:endParaRPr lang="en-US" sz="1800" dirty="0">
              <a:solidFill>
                <a:srgbClr val="000000"/>
              </a:solidFill>
              <a:latin typeface="Arial" panose="020B0604020202020204" pitchFamily="34" charset="0"/>
              <a:ea typeface="Times New Roman" panose="02020603050405020304" pitchFamily="18" charset="0"/>
            </a:endParaRPr>
          </a:p>
          <a:p>
            <a:pPr>
              <a:spcBef>
                <a:spcPts val="0"/>
              </a:spcBef>
              <a:buFont typeface="+mj-lt"/>
              <a:buAutoNum type="arabicPeriod"/>
            </a:pPr>
            <a:r>
              <a:rPr lang="en-US" sz="1800" dirty="0">
                <a:solidFill>
                  <a:srgbClr val="000000"/>
                </a:solidFill>
                <a:latin typeface="Arial" panose="020B0604020202020204" pitchFamily="34" charset="0"/>
                <a:ea typeface="Times New Roman" panose="02020603050405020304" pitchFamily="18" charset="0"/>
              </a:rPr>
              <a:t>Schedule individual session to review budget and compensation files and walk through the process with YOUR Cost Center information.</a:t>
            </a:r>
          </a:p>
          <a:p>
            <a:pPr>
              <a:spcBef>
                <a:spcPts val="0"/>
              </a:spcBef>
              <a:buFont typeface="+mj-lt"/>
              <a:buAutoNum type="arabicPeriod"/>
            </a:pPr>
            <a:endParaRPr lang="en-US" sz="1800" dirty="0">
              <a:solidFill>
                <a:srgbClr val="000000"/>
              </a:solidFill>
              <a:latin typeface="Arial" panose="020B0604020202020204" pitchFamily="34" charset="0"/>
              <a:ea typeface="Times New Roman" panose="02020603050405020304" pitchFamily="18" charset="0"/>
            </a:endParaRPr>
          </a:p>
          <a:p>
            <a:pPr>
              <a:spcBef>
                <a:spcPts val="0"/>
              </a:spcBef>
              <a:buFont typeface="+mj-lt"/>
              <a:buAutoNum type="arabicPeriod"/>
            </a:pPr>
            <a:r>
              <a:rPr lang="en-US" sz="18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SLUCare</a:t>
            </a:r>
            <a:r>
              <a:rPr lang="en-US" sz="1800"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p>
          <a:p>
            <a:pPr lvl="1">
              <a:spcBef>
                <a:spcPts val="0"/>
              </a:spcBef>
              <a:buFont typeface="Wingdings" panose="05000000000000000000" pitchFamily="2" charset="2"/>
              <a:buChar char="Ø"/>
            </a:pPr>
            <a:r>
              <a:rPr lang="en-US" sz="1800" dirty="0">
                <a:solidFill>
                  <a:srgbClr val="000000"/>
                </a:solidFill>
                <a:latin typeface="Arial" panose="020B0604020202020204" pitchFamily="34" charset="0"/>
                <a:ea typeface="Times New Roman" panose="02020603050405020304" pitchFamily="18" charset="0"/>
                <a:cs typeface="Arial" panose="020B0604020202020204" pitchFamily="34" charset="0"/>
              </a:rPr>
              <a:t>Personnel Budget guidelines are applicable but see </a:t>
            </a:r>
            <a:r>
              <a:rPr lang="en-US" sz="18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SLUCare</a:t>
            </a:r>
            <a:r>
              <a:rPr lang="en-US" sz="1800" dirty="0">
                <a:solidFill>
                  <a:srgbClr val="000000"/>
                </a:solidFill>
                <a:latin typeface="Arial" panose="020B0604020202020204" pitchFamily="34" charset="0"/>
                <a:ea typeface="Times New Roman" panose="02020603050405020304" pitchFamily="18" charset="0"/>
                <a:cs typeface="Arial" panose="020B0604020202020204" pitchFamily="34" charset="0"/>
              </a:rPr>
              <a:t> specific notes for additional detail</a:t>
            </a:r>
          </a:p>
          <a:p>
            <a:pPr lvl="1">
              <a:spcBef>
                <a:spcPts val="0"/>
              </a:spcBef>
              <a:buFont typeface="Wingdings" panose="05000000000000000000" pitchFamily="2" charset="2"/>
              <a:buChar char="Ø"/>
            </a:pPr>
            <a:r>
              <a:rPr lang="en-US" sz="1800" dirty="0">
                <a:solidFill>
                  <a:srgbClr val="000000"/>
                </a:solidFill>
                <a:latin typeface="Arial" panose="020B0604020202020204" pitchFamily="34" charset="0"/>
                <a:ea typeface="Times New Roman" panose="02020603050405020304" pitchFamily="18" charset="0"/>
                <a:cs typeface="Arial" panose="020B0604020202020204" pitchFamily="34" charset="0"/>
              </a:rPr>
              <a:t>Budget Instructions were sent March 8</a:t>
            </a:r>
            <a:r>
              <a:rPr lang="en-US" sz="1800" baseline="30000" dirty="0">
                <a:solidFill>
                  <a:srgbClr val="000000"/>
                </a:solidFill>
                <a:latin typeface="Arial" panose="020B0604020202020204" pitchFamily="34" charset="0"/>
                <a:ea typeface="Times New Roman" panose="02020603050405020304" pitchFamily="18" charset="0"/>
                <a:cs typeface="Arial" panose="020B0604020202020204" pitchFamily="34" charset="0"/>
              </a:rPr>
              <a:t>th</a:t>
            </a:r>
            <a:r>
              <a:rPr lang="en-US" sz="18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p>
          <a:p>
            <a:pPr lvl="1">
              <a:spcBef>
                <a:spcPts val="0"/>
              </a:spcBef>
              <a:buFont typeface="Wingdings" panose="05000000000000000000" pitchFamily="2" charset="2"/>
              <a:buChar char="Ø"/>
            </a:pPr>
            <a:r>
              <a:rPr lang="en-US" sz="1800" dirty="0">
                <a:solidFill>
                  <a:srgbClr val="000000"/>
                </a:solidFill>
                <a:latin typeface="Arial" panose="020B0604020202020204" pitchFamily="34" charset="0"/>
                <a:ea typeface="Times New Roman" panose="02020603050405020304" pitchFamily="18" charset="0"/>
                <a:cs typeface="Arial" panose="020B0604020202020204" pitchFamily="34" charset="0"/>
              </a:rPr>
              <a:t>Training session </a:t>
            </a:r>
            <a:r>
              <a:rPr lang="en-U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Workday Reporting for Budgeting and Forecasting- </a:t>
            </a:r>
            <a:r>
              <a:rPr lang="en-U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SLUCare</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was held on March 10th </a:t>
            </a:r>
            <a:endParaRPr lang="en-US" sz="18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a:spcBef>
                <a:spcPts val="0"/>
              </a:spcBef>
              <a:buAutoNum type="arabicPeriod"/>
            </a:pPr>
            <a:endParaRPr lang="en-US" sz="1800" dirty="0">
              <a:solidFill>
                <a:srgbClr val="000000"/>
              </a:solidFill>
              <a:latin typeface="Arial" panose="020B0604020202020204" pitchFamily="34" charset="0"/>
              <a:ea typeface="Times New Roman" panose="02020603050405020304" pitchFamily="18" charset="0"/>
            </a:endParaRPr>
          </a:p>
          <a:p>
            <a:pPr>
              <a:spcBef>
                <a:spcPts val="0"/>
              </a:spcBef>
              <a:buAutoNum type="arabicPeriod"/>
            </a:pPr>
            <a:r>
              <a:rPr lang="en-US" sz="1800" dirty="0">
                <a:solidFill>
                  <a:srgbClr val="000000"/>
                </a:solidFill>
                <a:latin typeface="Arial" panose="020B0604020202020204" pitchFamily="34" charset="0"/>
                <a:ea typeface="Times New Roman" panose="02020603050405020304" pitchFamily="18" charset="0"/>
              </a:rPr>
              <a:t>Questions?</a:t>
            </a:r>
          </a:p>
          <a:p>
            <a:pPr marL="0" marR="0" indent="0">
              <a:spcBef>
                <a:spcPts val="0"/>
              </a:spcBef>
              <a:spcAft>
                <a:spcPts val="0"/>
              </a:spcAft>
              <a:buNone/>
            </a:pPr>
            <a:endParaRPr lang="en-US" sz="1800" dirty="0">
              <a:solidFill>
                <a:srgbClr val="000000"/>
              </a:solidFill>
              <a:latin typeface="Arial" panose="020B0604020202020204" pitchFamily="34" charset="0"/>
              <a:ea typeface="Times New Roman" panose="02020603050405020304" pitchFamily="18" charset="0"/>
            </a:endParaRPr>
          </a:p>
          <a:p>
            <a:pPr marL="0" marR="0" indent="0">
              <a:spcBef>
                <a:spcPts val="0"/>
              </a:spcBef>
              <a:spcAft>
                <a:spcPts val="0"/>
              </a:spcAft>
              <a:buNone/>
            </a:pPr>
            <a:endParaRPr lang="en-US" sz="1800" dirty="0">
              <a:solidFill>
                <a:srgbClr val="000000"/>
              </a:solidFill>
              <a:latin typeface="Arial" panose="020B0604020202020204" pitchFamily="34" charset="0"/>
              <a:ea typeface="Times New Roman" panose="02020603050405020304" pitchFamily="18" charset="0"/>
            </a:endParaRPr>
          </a:p>
          <a:p>
            <a:pPr marL="0" marR="0" indent="0">
              <a:spcBef>
                <a:spcPts val="0"/>
              </a:spcBef>
              <a:spcAft>
                <a:spcPts val="0"/>
              </a:spcAft>
              <a:buNone/>
            </a:pPr>
            <a:r>
              <a:rPr lang="en-US" sz="1800" dirty="0">
                <a:solidFill>
                  <a:srgbClr val="000000"/>
                </a:solidFill>
                <a:effectLst/>
                <a:latin typeface="Arial" panose="020B0604020202020204" pitchFamily="34" charset="0"/>
                <a:ea typeface="Times New Roman" panose="02020603050405020304" pitchFamily="18" charset="0"/>
              </a:rPr>
              <a:t> </a:t>
            </a:r>
            <a:endParaRPr lang="en-US" sz="2800" dirty="0"/>
          </a:p>
          <a:p>
            <a:pPr marL="0" indent="0">
              <a:buNone/>
            </a:pPr>
            <a:endParaRPr lang="en-US" dirty="0"/>
          </a:p>
          <a:p>
            <a:pPr marL="457200" lvl="1" indent="0">
              <a:buNone/>
            </a:pPr>
            <a:endParaRPr lang="en-US" dirty="0"/>
          </a:p>
          <a:p>
            <a:pPr marL="5715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185298A-5451-C54F-BBDA-CE0945AD835D}" type="slidenum">
              <a:rPr lang="en-US" smtClean="0">
                <a:solidFill>
                  <a:prstClr val="black">
                    <a:tint val="75000"/>
                  </a:prstClr>
                </a:solidFill>
              </a:rPr>
              <a:pPr/>
              <a:t>29</a:t>
            </a:fld>
            <a:endParaRPr lang="en-US" dirty="0">
              <a:solidFill>
                <a:prstClr val="black">
                  <a:tint val="75000"/>
                </a:prstClr>
              </a:solidFill>
            </a:endParaRPr>
          </a:p>
        </p:txBody>
      </p:sp>
    </p:spTree>
    <p:extLst>
      <p:ext uri="{BB962C8B-B14F-4D97-AF65-F5344CB8AC3E}">
        <p14:creationId xmlns:p14="http://schemas.microsoft.com/office/powerpoint/2010/main" val="3153888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Internal Audit Finding</a:t>
            </a:r>
          </a:p>
        </p:txBody>
      </p:sp>
      <p:sp>
        <p:nvSpPr>
          <p:cNvPr id="8" name="Content Placeholder 7"/>
          <p:cNvSpPr>
            <a:spLocks noGrp="1"/>
          </p:cNvSpPr>
          <p:nvPr>
            <p:ph idx="1"/>
          </p:nvPr>
        </p:nvSpPr>
        <p:spPr/>
        <p:txBody>
          <a:bodyPr>
            <a:normAutofit/>
          </a:bodyPr>
          <a:lstStyle/>
          <a:p>
            <a:pPr marL="0" marR="0" indent="0">
              <a:lnSpc>
                <a:spcPct val="107000"/>
              </a:lnSpc>
              <a:spcBef>
                <a:spcPts val="0"/>
              </a:spcBef>
              <a:spcAft>
                <a:spcPts val="800"/>
              </a:spcAft>
              <a:buNone/>
            </a:pPr>
            <a:r>
              <a:rPr lang="en-US" dirty="0"/>
              <a:t>Background:</a:t>
            </a:r>
          </a:p>
          <a:p>
            <a:pPr marL="0" marR="0" indent="0">
              <a:lnSpc>
                <a:spcPct val="107000"/>
              </a:lnSpc>
              <a:spcBef>
                <a:spcPts val="0"/>
              </a:spcBef>
              <a:spcAft>
                <a:spcPts val="800"/>
              </a:spcAft>
              <a:buNone/>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The University recently uncovered a fraud that took place for over a year.  The fraud involved invoices as well as p-card transactions and could have been uncovered earlier through a timely and systematic review process or even from more thorough questioning during the approval process.  As a result of this fraud, the audit committee requested an internal audit of our spend management process.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800" dirty="0"/>
          </a:p>
          <a:p>
            <a:pPr marL="0" indent="0">
              <a:buNone/>
            </a:pPr>
            <a:endParaRPr lang="en-US" dirty="0"/>
          </a:p>
          <a:p>
            <a:pPr marL="457200" lvl="1" indent="0">
              <a:buNone/>
            </a:pPr>
            <a:endParaRPr lang="en-US" dirty="0"/>
          </a:p>
          <a:p>
            <a:pPr marL="5715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185298A-5451-C54F-BBDA-CE0945AD835D}" type="slidenum">
              <a:rPr lang="en-US" smtClean="0">
                <a:solidFill>
                  <a:prstClr val="black">
                    <a:tint val="75000"/>
                  </a:prstClr>
                </a:solidFill>
              </a:rPr>
              <a:pPr/>
              <a:t>3</a:t>
            </a:fld>
            <a:endParaRPr lang="en-US" dirty="0">
              <a:solidFill>
                <a:prstClr val="black">
                  <a:tint val="75000"/>
                </a:prstClr>
              </a:solidFill>
            </a:endParaRPr>
          </a:p>
        </p:txBody>
      </p:sp>
    </p:spTree>
    <p:extLst>
      <p:ext uri="{BB962C8B-B14F-4D97-AF65-F5344CB8AC3E}">
        <p14:creationId xmlns:p14="http://schemas.microsoft.com/office/powerpoint/2010/main" val="18615255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Workday Support </a:t>
            </a:r>
          </a:p>
        </p:txBody>
      </p:sp>
      <p:sp>
        <p:nvSpPr>
          <p:cNvPr id="8" name="Content Placeholder 7"/>
          <p:cNvSpPr>
            <a:spLocks noGrp="1"/>
          </p:cNvSpPr>
          <p:nvPr>
            <p:ph idx="1"/>
          </p:nvPr>
        </p:nvSpPr>
        <p:spPr/>
        <p:txBody>
          <a:bodyPr>
            <a:normAutofit fontScale="62500" lnSpcReduction="20000"/>
          </a:bodyPr>
          <a:lstStyle/>
          <a:p>
            <a:pPr fontAlgn="base"/>
            <a:r>
              <a:rPr lang="en-US" dirty="0">
                <a:hlinkClick r:id="rId4"/>
              </a:rPr>
              <a:t>budgetoffice@slu.edu</a:t>
            </a:r>
            <a:r>
              <a:rPr lang="en-US" dirty="0"/>
              <a:t> - Budget or Budget Amendment</a:t>
            </a:r>
          </a:p>
          <a:p>
            <a:pPr fontAlgn="base"/>
            <a:r>
              <a:rPr lang="en-US" dirty="0">
                <a:hlinkClick r:id="rId5"/>
              </a:rPr>
              <a:t>mcfinance@health.slu.edu</a:t>
            </a:r>
            <a:r>
              <a:rPr lang="en-US" dirty="0"/>
              <a:t> - SluCare Customer Accounts</a:t>
            </a:r>
          </a:p>
          <a:p>
            <a:pPr fontAlgn="base"/>
            <a:r>
              <a:rPr lang="en-US" dirty="0">
                <a:hlinkClick r:id="rId6"/>
              </a:rPr>
              <a:t>treasuryservices@slu.edu</a:t>
            </a:r>
            <a:r>
              <a:rPr lang="en-US" dirty="0"/>
              <a:t> - Non-SluCare Customer Account</a:t>
            </a:r>
          </a:p>
          <a:p>
            <a:pPr fontAlgn="base"/>
            <a:r>
              <a:rPr lang="en-US" dirty="0">
                <a:hlinkClick r:id="rId7"/>
              </a:rPr>
              <a:t>accountspayable@slu.edu</a:t>
            </a:r>
            <a:r>
              <a:rPr lang="en-US" dirty="0"/>
              <a:t> - Accounts Payable functions</a:t>
            </a:r>
          </a:p>
          <a:p>
            <a:pPr fontAlgn="base"/>
            <a:r>
              <a:rPr lang="en-US" dirty="0">
                <a:hlinkClick r:id="rId8"/>
              </a:rPr>
              <a:t>cardprograms@slu.edu</a:t>
            </a:r>
            <a:r>
              <a:rPr lang="en-US" dirty="0"/>
              <a:t> - AMEX P cards or T &amp; E cards</a:t>
            </a:r>
          </a:p>
          <a:p>
            <a:pPr fontAlgn="base"/>
            <a:r>
              <a:rPr lang="en-US" dirty="0">
                <a:hlinkClick r:id="rId9"/>
              </a:rPr>
              <a:t>univtravel@slu.edu</a:t>
            </a:r>
            <a:r>
              <a:rPr lang="en-US" dirty="0"/>
              <a:t>  - Trip ID or anything Concur</a:t>
            </a:r>
          </a:p>
          <a:p>
            <a:pPr fontAlgn="base"/>
            <a:r>
              <a:rPr lang="en-US" dirty="0">
                <a:hlinkClick r:id="rId10"/>
              </a:rPr>
              <a:t>sludeposits@slu.edu</a:t>
            </a:r>
            <a:r>
              <a:rPr lang="en-US" dirty="0"/>
              <a:t> - Departmental Deposits via Ad Hoc Bank Transaction</a:t>
            </a:r>
          </a:p>
          <a:p>
            <a:pPr fontAlgn="base"/>
            <a:r>
              <a:rPr lang="en-US" dirty="0">
                <a:hlinkClick r:id="rId11"/>
              </a:rPr>
              <a:t>supplieraccounts@slu.edu</a:t>
            </a:r>
            <a:r>
              <a:rPr lang="en-US" dirty="0"/>
              <a:t> - Supplier requests or updates</a:t>
            </a:r>
          </a:p>
          <a:p>
            <a:pPr fontAlgn="base"/>
            <a:r>
              <a:rPr lang="en-US" dirty="0">
                <a:hlinkClick r:id="rId12"/>
              </a:rPr>
              <a:t>billikenbuyadmin@slu.edu</a:t>
            </a:r>
            <a:r>
              <a:rPr lang="en-US" dirty="0"/>
              <a:t> - Billiken Buy or anything Procurement</a:t>
            </a:r>
          </a:p>
          <a:p>
            <a:pPr fontAlgn="base"/>
            <a:r>
              <a:rPr lang="en-US" dirty="0">
                <a:hlinkClick r:id="rId13"/>
              </a:rPr>
              <a:t>grants@slu.edu</a:t>
            </a:r>
            <a:r>
              <a:rPr lang="en-US" dirty="0"/>
              <a:t> - Awards, Award Proposal, Grants</a:t>
            </a:r>
          </a:p>
          <a:p>
            <a:pPr fontAlgn="base"/>
            <a:r>
              <a:rPr lang="en-US" dirty="0">
                <a:hlinkClick r:id="rId14"/>
              </a:rPr>
              <a:t>hr@slu.edu</a:t>
            </a:r>
            <a:r>
              <a:rPr lang="en-US" dirty="0"/>
              <a:t> - Human Capital Management (HCM), Talent &amp; Learning</a:t>
            </a:r>
          </a:p>
          <a:p>
            <a:pPr fontAlgn="base"/>
            <a:r>
              <a:rPr lang="en-US" dirty="0">
                <a:hlinkClick r:id="rId15"/>
              </a:rPr>
              <a:t>facilitiesdatamanagement@slu.edu</a:t>
            </a:r>
            <a:r>
              <a:rPr lang="en-US" dirty="0"/>
              <a:t> - Workday Location</a:t>
            </a:r>
          </a:p>
          <a:p>
            <a:pPr fontAlgn="base"/>
            <a:r>
              <a:rPr lang="en-US" dirty="0">
                <a:hlinkClick r:id="rId16"/>
              </a:rPr>
              <a:t>accountingservices@slu.edu</a:t>
            </a:r>
            <a:r>
              <a:rPr lang="en-US" dirty="0"/>
              <a:t>  - FDM, Financial Accounting, Projects, Business Assets, Internal Service Delivery (ISD), or Endowments</a:t>
            </a:r>
          </a:p>
          <a:p>
            <a:pPr marL="457200" lvl="1" indent="0">
              <a:buNone/>
            </a:pPr>
            <a:endParaRPr lang="en-US" dirty="0"/>
          </a:p>
          <a:p>
            <a:pPr marL="5715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185298A-5451-C54F-BBDA-CE0945AD835D}" type="slidenum">
              <a:rPr lang="en-US" smtClean="0">
                <a:solidFill>
                  <a:prstClr val="black">
                    <a:tint val="75000"/>
                  </a:prstClr>
                </a:solidFill>
              </a:rPr>
              <a:pPr/>
              <a:t>30</a:t>
            </a:fld>
            <a:endParaRPr lang="en-US" dirty="0">
              <a:solidFill>
                <a:prstClr val="black">
                  <a:tint val="75000"/>
                </a:prstClr>
              </a:solidFill>
            </a:endParaRPr>
          </a:p>
        </p:txBody>
      </p:sp>
    </p:spTree>
    <p:extLst>
      <p:ext uri="{BB962C8B-B14F-4D97-AF65-F5344CB8AC3E}">
        <p14:creationId xmlns:p14="http://schemas.microsoft.com/office/powerpoint/2010/main" val="5970614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Business Manager Meeting</a:t>
            </a:r>
          </a:p>
        </p:txBody>
      </p:sp>
      <p:sp>
        <p:nvSpPr>
          <p:cNvPr id="8" name="Content Placeholder 7"/>
          <p:cNvSpPr>
            <a:spLocks noGrp="1"/>
          </p:cNvSpPr>
          <p:nvPr>
            <p:ph type="subTitle" idx="1"/>
          </p:nvPr>
        </p:nvSpPr>
        <p:spPr/>
        <p:txBody>
          <a:bodyPr>
            <a:normAutofit/>
          </a:bodyPr>
          <a:lstStyle/>
          <a:p>
            <a:pPr marL="457200" lvl="1" indent="0">
              <a:buNone/>
            </a:pPr>
            <a:r>
              <a:rPr lang="en-US" dirty="0">
                <a:solidFill>
                  <a:schemeClr val="tx1"/>
                </a:solidFill>
              </a:rPr>
              <a:t>March 23, 2021</a:t>
            </a:r>
          </a:p>
          <a:p>
            <a:pPr marL="5715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185298A-5451-C54F-BBDA-CE0945AD835D}" type="slidenum">
              <a:rPr lang="en-US" smtClean="0">
                <a:solidFill>
                  <a:prstClr val="black">
                    <a:tint val="75000"/>
                  </a:prstClr>
                </a:solidFill>
              </a:rPr>
              <a:pPr/>
              <a:t>31</a:t>
            </a:fld>
            <a:endParaRPr lang="en-US" dirty="0">
              <a:solidFill>
                <a:prstClr val="black">
                  <a:tint val="75000"/>
                </a:prstClr>
              </a:solidFill>
            </a:endParaRPr>
          </a:p>
        </p:txBody>
      </p:sp>
    </p:spTree>
    <p:extLst>
      <p:ext uri="{BB962C8B-B14F-4D97-AF65-F5344CB8AC3E}">
        <p14:creationId xmlns:p14="http://schemas.microsoft.com/office/powerpoint/2010/main" val="3975418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Internal Audit Finding</a:t>
            </a:r>
          </a:p>
        </p:txBody>
      </p:sp>
      <p:sp>
        <p:nvSpPr>
          <p:cNvPr id="8" name="Content Placeholder 7"/>
          <p:cNvSpPr>
            <a:spLocks noGrp="1"/>
          </p:cNvSpPr>
          <p:nvPr>
            <p:ph idx="1"/>
          </p:nvPr>
        </p:nvSpPr>
        <p:spPr/>
        <p:txBody>
          <a:bodyPr>
            <a:normAutofit/>
          </a:bodyPr>
          <a:lstStyle/>
          <a:p>
            <a:pPr marL="0" marR="0" indent="0">
              <a:lnSpc>
                <a:spcPct val="107000"/>
              </a:lnSpc>
              <a:spcBef>
                <a:spcPts val="0"/>
              </a:spcBef>
              <a:spcAft>
                <a:spcPts val="800"/>
              </a:spcAft>
              <a:buNone/>
            </a:pPr>
            <a:r>
              <a:rPr lang="en-US" dirty="0"/>
              <a:t>Audit Recommendation:</a:t>
            </a:r>
          </a:p>
          <a:p>
            <a:pPr marL="0" marR="0" indent="0">
              <a:lnSpc>
                <a:spcPct val="107000"/>
              </a:lnSpc>
              <a:spcBef>
                <a:spcPts val="0"/>
              </a:spcBef>
              <a:spcAft>
                <a:spcPts val="800"/>
              </a:spcAft>
              <a:buNone/>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Implement recurring, formalized spend monitoring at the cost center level. Management should determine what monitoring is expected to occur and communicate these requirements to cost center leadership. Guidance should be developed around frequency of review, level of detail (e.g., variance analysis by employee, vendor, etc.), communication to applicable leadership (e.g., Vice President).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800" dirty="0"/>
          </a:p>
          <a:p>
            <a:pPr marL="0" indent="0">
              <a:buNone/>
            </a:pPr>
            <a:endParaRPr lang="en-US" dirty="0"/>
          </a:p>
          <a:p>
            <a:pPr marL="457200" lvl="1" indent="0">
              <a:buNone/>
            </a:pPr>
            <a:endParaRPr lang="en-US" dirty="0"/>
          </a:p>
          <a:p>
            <a:pPr marL="5715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185298A-5451-C54F-BBDA-CE0945AD835D}" type="slidenum">
              <a:rPr lang="en-US" smtClean="0">
                <a:solidFill>
                  <a:prstClr val="black">
                    <a:tint val="75000"/>
                  </a:prstClr>
                </a:solidFill>
              </a:rPr>
              <a:pPr/>
              <a:t>4</a:t>
            </a:fld>
            <a:endParaRPr lang="en-US" dirty="0">
              <a:solidFill>
                <a:prstClr val="black">
                  <a:tint val="75000"/>
                </a:prstClr>
              </a:solidFill>
            </a:endParaRPr>
          </a:p>
        </p:txBody>
      </p:sp>
    </p:spTree>
    <p:extLst>
      <p:ext uri="{BB962C8B-B14F-4D97-AF65-F5344CB8AC3E}">
        <p14:creationId xmlns:p14="http://schemas.microsoft.com/office/powerpoint/2010/main" val="1757790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Internal Audit Finding</a:t>
            </a:r>
          </a:p>
        </p:txBody>
      </p:sp>
      <p:sp>
        <p:nvSpPr>
          <p:cNvPr id="8" name="Content Placeholder 7"/>
          <p:cNvSpPr>
            <a:spLocks noGrp="1"/>
          </p:cNvSpPr>
          <p:nvPr>
            <p:ph idx="1"/>
          </p:nvPr>
        </p:nvSpPr>
        <p:spPr/>
        <p:txBody>
          <a:bodyPr>
            <a:normAutofit/>
          </a:bodyPr>
          <a:lstStyle/>
          <a:p>
            <a:pPr marL="0" marR="0" indent="0">
              <a:lnSpc>
                <a:spcPct val="107000"/>
              </a:lnSpc>
              <a:spcBef>
                <a:spcPts val="0"/>
              </a:spcBef>
              <a:spcAft>
                <a:spcPts val="800"/>
              </a:spcAft>
              <a:buNone/>
            </a:pPr>
            <a:r>
              <a:rPr lang="en-US" dirty="0"/>
              <a:t>SLU Response – Unrestricted Funds:</a:t>
            </a:r>
          </a:p>
          <a:p>
            <a:pPr marL="0" marR="0" indent="0">
              <a:lnSpc>
                <a:spcPct val="107000"/>
              </a:lnSpc>
              <a:spcBef>
                <a:spcPts val="0"/>
              </a:spcBef>
              <a:spcAft>
                <a:spcPts val="800"/>
              </a:spcAft>
              <a:buNone/>
            </a:pPr>
            <a:r>
              <a:rPr lang="en-US" sz="2800" dirty="0">
                <a:effectLst/>
                <a:latin typeface="Times New Roman" panose="02020603050405020304" pitchFamily="18" charset="0"/>
                <a:ea typeface="Calibri" panose="020F0502020204030204" pitchFamily="34" charset="0"/>
              </a:rPr>
              <a:t>Quarterly, beginning with the third quarter of FY21, each VP should establish a meeting with their department heads and business manager(s) to review their expenses vs. budget for the  Unrestricted funds under their control, inquire about variances, question where and how money is being spent, etc. </a:t>
            </a:r>
            <a:endParaRPr lang="en-US" sz="2800" dirty="0"/>
          </a:p>
          <a:p>
            <a:pPr marL="0" marR="0" indent="0">
              <a:lnSpc>
                <a:spcPct val="107000"/>
              </a:lnSpc>
              <a:spcBef>
                <a:spcPts val="0"/>
              </a:spcBef>
              <a:spcAft>
                <a:spcPts val="800"/>
              </a:spcAft>
              <a:buNone/>
            </a:pPr>
            <a:endParaRPr lang="en-US" sz="2800" dirty="0"/>
          </a:p>
          <a:p>
            <a:pPr marL="0" indent="0">
              <a:buNone/>
            </a:pPr>
            <a:endParaRPr lang="en-US" dirty="0"/>
          </a:p>
          <a:p>
            <a:pPr marL="457200" lvl="1" indent="0">
              <a:buNone/>
            </a:pPr>
            <a:endParaRPr lang="en-US" dirty="0"/>
          </a:p>
          <a:p>
            <a:pPr marL="5715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185298A-5451-C54F-BBDA-CE0945AD835D}" type="slidenum">
              <a:rPr lang="en-US" smtClean="0">
                <a:solidFill>
                  <a:prstClr val="black">
                    <a:tint val="75000"/>
                  </a:prstClr>
                </a:solidFill>
              </a:rPr>
              <a:pPr/>
              <a:t>5</a:t>
            </a:fld>
            <a:endParaRPr lang="en-US" dirty="0">
              <a:solidFill>
                <a:prstClr val="black">
                  <a:tint val="75000"/>
                </a:prstClr>
              </a:solidFill>
            </a:endParaRPr>
          </a:p>
        </p:txBody>
      </p:sp>
    </p:spTree>
    <p:extLst>
      <p:ext uri="{BB962C8B-B14F-4D97-AF65-F5344CB8AC3E}">
        <p14:creationId xmlns:p14="http://schemas.microsoft.com/office/powerpoint/2010/main" val="599410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Internal Audit Finding</a:t>
            </a:r>
          </a:p>
        </p:txBody>
      </p:sp>
      <p:sp>
        <p:nvSpPr>
          <p:cNvPr id="8" name="Content Placeholder 7"/>
          <p:cNvSpPr>
            <a:spLocks noGrp="1"/>
          </p:cNvSpPr>
          <p:nvPr>
            <p:ph idx="1"/>
          </p:nvPr>
        </p:nvSpPr>
        <p:spPr/>
        <p:txBody>
          <a:bodyPr>
            <a:normAutofit fontScale="92500" lnSpcReduction="20000"/>
          </a:bodyPr>
          <a:lstStyle/>
          <a:p>
            <a:pPr marL="0" marR="0" indent="0">
              <a:lnSpc>
                <a:spcPct val="107000"/>
              </a:lnSpc>
              <a:spcBef>
                <a:spcPts val="0"/>
              </a:spcBef>
              <a:spcAft>
                <a:spcPts val="800"/>
              </a:spcAft>
              <a:buNone/>
            </a:pPr>
            <a:r>
              <a:rPr lang="en-US" dirty="0"/>
              <a:t>SLU Response – Designated Funds:</a:t>
            </a:r>
          </a:p>
          <a:p>
            <a:pPr marL="0" indent="0">
              <a:lnSpc>
                <a:spcPct val="107000"/>
              </a:lnSpc>
              <a:spcBef>
                <a:spcPts val="0"/>
              </a:spcBef>
              <a:spcAft>
                <a:spcPts val="800"/>
              </a:spcAft>
              <a:buNone/>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This includes gifts, programs or projects in Workday.  Each VP/Department Head/Business Manager needs to review balances and what the money is being spent on to ensure funds are being spent in a proper manner.  </a:t>
            </a:r>
          </a:p>
          <a:p>
            <a:pPr marL="0" indent="0">
              <a:lnSpc>
                <a:spcPct val="107000"/>
              </a:lnSpc>
              <a:spcBef>
                <a:spcPts val="0"/>
              </a:spcBef>
              <a:spcAft>
                <a:spcPts val="800"/>
              </a:spcAft>
              <a:buNone/>
            </a:pP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In addition, we need to continually stress to our individuals who are approving transactions that they need to review support and don’t be afraid to question any expenditure that seems odd or inconsistent with guidelines of the department or University.</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dirty="0"/>
          </a:p>
          <a:p>
            <a:pPr marL="0" marR="0" indent="0">
              <a:lnSpc>
                <a:spcPct val="107000"/>
              </a:lnSpc>
              <a:spcBef>
                <a:spcPts val="0"/>
              </a:spcBef>
              <a:spcAft>
                <a:spcPts val="800"/>
              </a:spcAft>
              <a:buNone/>
            </a:pPr>
            <a:endParaRPr lang="en-US" sz="2800" dirty="0"/>
          </a:p>
          <a:p>
            <a:pPr marL="0" indent="0">
              <a:buNone/>
            </a:pPr>
            <a:endParaRPr lang="en-US" dirty="0"/>
          </a:p>
          <a:p>
            <a:pPr marL="457200" lvl="1" indent="0">
              <a:buNone/>
            </a:pPr>
            <a:endParaRPr lang="en-US" dirty="0"/>
          </a:p>
          <a:p>
            <a:pPr marL="5715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185298A-5451-C54F-BBDA-CE0945AD835D}" type="slidenum">
              <a:rPr lang="en-US" smtClean="0">
                <a:solidFill>
                  <a:prstClr val="black">
                    <a:tint val="75000"/>
                  </a:prstClr>
                </a:solidFill>
              </a:rPr>
              <a:pPr/>
              <a:t>6</a:t>
            </a:fld>
            <a:endParaRPr lang="en-US" dirty="0">
              <a:solidFill>
                <a:prstClr val="black">
                  <a:tint val="75000"/>
                </a:prstClr>
              </a:solidFill>
            </a:endParaRPr>
          </a:p>
        </p:txBody>
      </p:sp>
    </p:spTree>
    <p:extLst>
      <p:ext uri="{BB962C8B-B14F-4D97-AF65-F5344CB8AC3E}">
        <p14:creationId xmlns:p14="http://schemas.microsoft.com/office/powerpoint/2010/main" val="2872800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FY22 Budget</a:t>
            </a:r>
          </a:p>
        </p:txBody>
      </p:sp>
      <p:sp>
        <p:nvSpPr>
          <p:cNvPr id="8" name="Content Placeholder 7"/>
          <p:cNvSpPr>
            <a:spLocks noGrp="1"/>
          </p:cNvSpPr>
          <p:nvPr>
            <p:ph idx="1"/>
          </p:nvPr>
        </p:nvSpPr>
        <p:spPr/>
        <p:txBody>
          <a:bodyPr>
            <a:normAutofit fontScale="92500" lnSpcReduction="20000"/>
          </a:bodyPr>
          <a:lstStyle/>
          <a:p>
            <a:pPr marL="0" marR="0" indent="0">
              <a:lnSpc>
                <a:spcPct val="107000"/>
              </a:lnSpc>
              <a:spcBef>
                <a:spcPts val="0"/>
              </a:spcBef>
              <a:spcAft>
                <a:spcPts val="800"/>
              </a:spcAft>
              <a:buNone/>
            </a:pPr>
            <a:r>
              <a:rPr lang="en-US" sz="2800" dirty="0"/>
              <a:t>Budget Files:</a:t>
            </a:r>
          </a:p>
          <a:p>
            <a:pPr>
              <a:lnSpc>
                <a:spcPct val="107000"/>
              </a:lnSpc>
              <a:spcBef>
                <a:spcPts val="0"/>
              </a:spcBef>
              <a:spcAft>
                <a:spcPts val="800"/>
              </a:spcAft>
            </a:pPr>
            <a:r>
              <a:rPr lang="en-US" sz="2800" dirty="0"/>
              <a:t>Guidelines</a:t>
            </a:r>
          </a:p>
          <a:p>
            <a:pPr>
              <a:lnSpc>
                <a:spcPct val="107000"/>
              </a:lnSpc>
              <a:spcBef>
                <a:spcPts val="0"/>
              </a:spcBef>
              <a:spcAft>
                <a:spcPts val="800"/>
              </a:spcAft>
            </a:pPr>
            <a:r>
              <a:rPr lang="en-US" sz="2800" dirty="0"/>
              <a:t>Budget Bases</a:t>
            </a:r>
          </a:p>
          <a:p>
            <a:pPr>
              <a:lnSpc>
                <a:spcPct val="107000"/>
              </a:lnSpc>
              <a:spcBef>
                <a:spcPts val="0"/>
              </a:spcBef>
              <a:spcAft>
                <a:spcPts val="800"/>
              </a:spcAft>
            </a:pPr>
            <a:r>
              <a:rPr lang="en-US" sz="2800" dirty="0"/>
              <a:t>Budget Workbook</a:t>
            </a:r>
          </a:p>
          <a:p>
            <a:pPr>
              <a:lnSpc>
                <a:spcPct val="107000"/>
              </a:lnSpc>
              <a:spcBef>
                <a:spcPts val="0"/>
              </a:spcBef>
              <a:spcAft>
                <a:spcPts val="800"/>
              </a:spcAft>
            </a:pPr>
            <a:r>
              <a:rPr lang="en-US" sz="2800" dirty="0"/>
              <a:t>Supporting Schedules (if applicable)</a:t>
            </a:r>
          </a:p>
          <a:p>
            <a:pPr lvl="1">
              <a:lnSpc>
                <a:spcPct val="107000"/>
              </a:lnSpc>
              <a:spcBef>
                <a:spcPts val="0"/>
              </a:spcBef>
              <a:spcAft>
                <a:spcPts val="800"/>
              </a:spcAft>
            </a:pPr>
            <a:r>
              <a:rPr lang="en-US" sz="2400" dirty="0"/>
              <a:t>Contractual Increases</a:t>
            </a:r>
          </a:p>
          <a:p>
            <a:pPr lvl="1">
              <a:lnSpc>
                <a:spcPct val="107000"/>
              </a:lnSpc>
              <a:spcBef>
                <a:spcPts val="0"/>
              </a:spcBef>
              <a:spcAft>
                <a:spcPts val="800"/>
              </a:spcAft>
            </a:pPr>
            <a:r>
              <a:rPr lang="en-US" sz="2400" dirty="0"/>
              <a:t>New Spend</a:t>
            </a:r>
          </a:p>
          <a:p>
            <a:pPr lvl="1">
              <a:lnSpc>
                <a:spcPct val="107000"/>
              </a:lnSpc>
              <a:spcBef>
                <a:spcPts val="0"/>
              </a:spcBef>
              <a:spcAft>
                <a:spcPts val="800"/>
              </a:spcAft>
            </a:pPr>
            <a:r>
              <a:rPr lang="en-US" sz="2400" dirty="0"/>
              <a:t>Previously Approved Programs</a:t>
            </a:r>
          </a:p>
          <a:p>
            <a:pPr lvl="1">
              <a:lnSpc>
                <a:spcPct val="107000"/>
              </a:lnSpc>
              <a:spcBef>
                <a:spcPts val="0"/>
              </a:spcBef>
              <a:spcAft>
                <a:spcPts val="800"/>
              </a:spcAft>
            </a:pPr>
            <a:r>
              <a:rPr lang="en-US" sz="2400" dirty="0"/>
              <a:t>Financial Aid</a:t>
            </a:r>
          </a:p>
          <a:p>
            <a:pPr lvl="1">
              <a:lnSpc>
                <a:spcPct val="107000"/>
              </a:lnSpc>
              <a:spcBef>
                <a:spcPts val="0"/>
              </a:spcBef>
              <a:spcAft>
                <a:spcPts val="800"/>
              </a:spcAft>
            </a:pPr>
            <a:r>
              <a:rPr lang="en-US" sz="2400" dirty="0"/>
              <a:t>Permanent Budget Amendments (upon request)</a:t>
            </a:r>
          </a:p>
          <a:p>
            <a:pPr marL="0" marR="0" indent="0">
              <a:lnSpc>
                <a:spcPct val="107000"/>
              </a:lnSpc>
              <a:spcBef>
                <a:spcPts val="0"/>
              </a:spcBef>
              <a:spcAft>
                <a:spcPts val="800"/>
              </a:spcAft>
              <a:buNone/>
            </a:pPr>
            <a:endParaRPr lang="en-US" sz="2800" dirty="0"/>
          </a:p>
          <a:p>
            <a:pPr marL="0" indent="0">
              <a:buNone/>
            </a:pPr>
            <a:endParaRPr lang="en-US" dirty="0"/>
          </a:p>
          <a:p>
            <a:pPr marL="457200" lvl="1" indent="0">
              <a:buNone/>
            </a:pPr>
            <a:endParaRPr lang="en-US" dirty="0"/>
          </a:p>
          <a:p>
            <a:pPr marL="5715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185298A-5451-C54F-BBDA-CE0945AD835D}" type="slidenum">
              <a:rPr lang="en-US" smtClean="0">
                <a:solidFill>
                  <a:prstClr val="black">
                    <a:tint val="75000"/>
                  </a:prstClr>
                </a:solidFill>
              </a:rPr>
              <a:pPr/>
              <a:t>7</a:t>
            </a:fld>
            <a:endParaRPr lang="en-US" dirty="0">
              <a:solidFill>
                <a:prstClr val="black">
                  <a:tint val="75000"/>
                </a:prstClr>
              </a:solidFill>
            </a:endParaRPr>
          </a:p>
        </p:txBody>
      </p:sp>
    </p:spTree>
    <p:extLst>
      <p:ext uri="{BB962C8B-B14F-4D97-AF65-F5344CB8AC3E}">
        <p14:creationId xmlns:p14="http://schemas.microsoft.com/office/powerpoint/2010/main" val="3227019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FY22 Budget Guidelines</a:t>
            </a:r>
          </a:p>
        </p:txBody>
      </p:sp>
      <p:sp>
        <p:nvSpPr>
          <p:cNvPr id="8" name="Content Placeholder 7"/>
          <p:cNvSpPr>
            <a:spLocks noGrp="1"/>
          </p:cNvSpPr>
          <p:nvPr>
            <p:ph idx="1"/>
          </p:nvPr>
        </p:nvSpPr>
        <p:spPr/>
        <p:txBody>
          <a:bodyPr>
            <a:normAutofit/>
          </a:bodyPr>
          <a:lstStyle/>
          <a:p>
            <a:pPr>
              <a:lnSpc>
                <a:spcPct val="107000"/>
              </a:lnSpc>
              <a:spcBef>
                <a:spcPts val="0"/>
              </a:spcBef>
              <a:spcAft>
                <a:spcPts val="800"/>
              </a:spcAft>
            </a:pPr>
            <a:r>
              <a:rPr lang="en-US" sz="2800" dirty="0"/>
              <a:t>Deadlines</a:t>
            </a:r>
          </a:p>
          <a:p>
            <a:pPr>
              <a:lnSpc>
                <a:spcPct val="107000"/>
              </a:lnSpc>
              <a:spcBef>
                <a:spcPts val="0"/>
              </a:spcBef>
              <a:spcAft>
                <a:spcPts val="800"/>
              </a:spcAft>
            </a:pPr>
            <a:r>
              <a:rPr lang="en-US" sz="2800" dirty="0"/>
              <a:t>Compensation Pools:</a:t>
            </a:r>
          </a:p>
          <a:p>
            <a:pPr lvl="1">
              <a:lnSpc>
                <a:spcPct val="107000"/>
              </a:lnSpc>
              <a:spcBef>
                <a:spcPts val="0"/>
              </a:spcBef>
              <a:spcAft>
                <a:spcPts val="800"/>
              </a:spcAft>
            </a:pPr>
            <a:r>
              <a:rPr lang="en-US" sz="2400" dirty="0"/>
              <a:t>2% merit</a:t>
            </a:r>
          </a:p>
          <a:p>
            <a:pPr lvl="1">
              <a:lnSpc>
                <a:spcPct val="107000"/>
              </a:lnSpc>
              <a:spcBef>
                <a:spcPts val="0"/>
              </a:spcBef>
              <a:spcAft>
                <a:spcPts val="800"/>
              </a:spcAft>
            </a:pPr>
            <a:r>
              <a:rPr lang="en-US" sz="2400" dirty="0"/>
              <a:t>1% equity</a:t>
            </a:r>
          </a:p>
          <a:p>
            <a:pPr>
              <a:lnSpc>
                <a:spcPct val="107000"/>
              </a:lnSpc>
              <a:spcBef>
                <a:spcPts val="0"/>
              </a:spcBef>
              <a:spcAft>
                <a:spcPts val="800"/>
              </a:spcAft>
            </a:pPr>
            <a:r>
              <a:rPr lang="en-US" sz="2800" dirty="0"/>
              <a:t>Detailed Instructions to complete:</a:t>
            </a:r>
          </a:p>
          <a:p>
            <a:pPr lvl="1">
              <a:lnSpc>
                <a:spcPct val="107000"/>
              </a:lnSpc>
              <a:spcBef>
                <a:spcPts val="0"/>
              </a:spcBef>
              <a:spcAft>
                <a:spcPts val="800"/>
              </a:spcAft>
            </a:pPr>
            <a:r>
              <a:rPr lang="en-US" sz="2400" dirty="0"/>
              <a:t>FY22 Budget Workbook (Personnel &amp; General Expenses)</a:t>
            </a:r>
          </a:p>
          <a:p>
            <a:pPr lvl="1">
              <a:lnSpc>
                <a:spcPct val="107000"/>
              </a:lnSpc>
              <a:spcBef>
                <a:spcPts val="0"/>
              </a:spcBef>
              <a:spcAft>
                <a:spcPts val="800"/>
              </a:spcAft>
            </a:pPr>
            <a:r>
              <a:rPr lang="en-US" sz="2400" dirty="0"/>
              <a:t>CR-HR-Workday Merit Compensation Excel Workbook </a:t>
            </a:r>
          </a:p>
          <a:p>
            <a:pPr marL="0" marR="0" indent="0">
              <a:lnSpc>
                <a:spcPct val="107000"/>
              </a:lnSpc>
              <a:spcBef>
                <a:spcPts val="0"/>
              </a:spcBef>
              <a:spcAft>
                <a:spcPts val="800"/>
              </a:spcAft>
              <a:buNone/>
            </a:pPr>
            <a:endParaRPr lang="en-US" sz="2800" dirty="0"/>
          </a:p>
          <a:p>
            <a:pPr marL="0" indent="0">
              <a:buNone/>
            </a:pPr>
            <a:endParaRPr lang="en-US" dirty="0"/>
          </a:p>
          <a:p>
            <a:pPr marL="457200" lvl="1" indent="0">
              <a:buNone/>
            </a:pPr>
            <a:endParaRPr lang="en-US" dirty="0"/>
          </a:p>
          <a:p>
            <a:pPr marL="5715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185298A-5451-C54F-BBDA-CE0945AD835D}" type="slidenum">
              <a:rPr lang="en-US" smtClean="0">
                <a:solidFill>
                  <a:prstClr val="black">
                    <a:tint val="75000"/>
                  </a:prstClr>
                </a:solidFill>
              </a:rPr>
              <a:pPr/>
              <a:t>8</a:t>
            </a:fld>
            <a:endParaRPr lang="en-US" dirty="0">
              <a:solidFill>
                <a:prstClr val="black">
                  <a:tint val="75000"/>
                </a:prstClr>
              </a:solidFill>
            </a:endParaRPr>
          </a:p>
        </p:txBody>
      </p:sp>
    </p:spTree>
    <p:extLst>
      <p:ext uri="{BB962C8B-B14F-4D97-AF65-F5344CB8AC3E}">
        <p14:creationId xmlns:p14="http://schemas.microsoft.com/office/powerpoint/2010/main" val="2043392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FY22 Budget Bases</a:t>
            </a:r>
          </a:p>
        </p:txBody>
      </p:sp>
      <p:sp>
        <p:nvSpPr>
          <p:cNvPr id="8" name="Content Placeholder 7"/>
          <p:cNvSpPr>
            <a:spLocks noGrp="1"/>
          </p:cNvSpPr>
          <p:nvPr>
            <p:ph idx="1"/>
          </p:nvPr>
        </p:nvSpPr>
        <p:spPr/>
        <p:txBody>
          <a:bodyPr>
            <a:normAutofit lnSpcReduction="10000"/>
          </a:bodyPr>
          <a:lstStyle/>
          <a:p>
            <a:pPr marR="0">
              <a:lnSpc>
                <a:spcPct val="107000"/>
              </a:lnSpc>
              <a:spcBef>
                <a:spcPts val="0"/>
              </a:spcBef>
              <a:spcAft>
                <a:spcPts val="800"/>
              </a:spcAft>
              <a:buFont typeface="Arial" panose="020B0604020202020204" pitchFamily="34" charset="0"/>
              <a:buChar char="•"/>
            </a:pPr>
            <a:r>
              <a:rPr lang="en-US" sz="2800" dirty="0"/>
              <a:t>Familiar</a:t>
            </a:r>
          </a:p>
          <a:p>
            <a:pPr marR="0">
              <a:lnSpc>
                <a:spcPct val="107000"/>
              </a:lnSpc>
              <a:spcBef>
                <a:spcPts val="0"/>
              </a:spcBef>
              <a:spcAft>
                <a:spcPts val="800"/>
              </a:spcAft>
              <a:buFont typeface="Arial" panose="020B0604020202020204" pitchFamily="34" charset="0"/>
              <a:buChar char="•"/>
            </a:pPr>
            <a:r>
              <a:rPr lang="en-US" sz="2800" dirty="0"/>
              <a:t>Review for accuracy</a:t>
            </a:r>
          </a:p>
          <a:p>
            <a:pPr marR="0">
              <a:lnSpc>
                <a:spcPct val="107000"/>
              </a:lnSpc>
              <a:spcBef>
                <a:spcPts val="0"/>
              </a:spcBef>
              <a:spcAft>
                <a:spcPts val="800"/>
              </a:spcAft>
              <a:buFont typeface="Arial" panose="020B0604020202020204" pitchFamily="34" charset="0"/>
              <a:buChar char="•"/>
            </a:pPr>
            <a:r>
              <a:rPr lang="en-US" sz="2800" dirty="0"/>
              <a:t>Layout</a:t>
            </a:r>
          </a:p>
          <a:p>
            <a:pPr marL="800100" lvl="2" indent="0">
              <a:lnSpc>
                <a:spcPct val="107000"/>
              </a:lnSpc>
              <a:spcBef>
                <a:spcPts val="0"/>
              </a:spcBef>
              <a:spcAft>
                <a:spcPts val="800"/>
              </a:spcAft>
              <a:buNone/>
            </a:pPr>
            <a:r>
              <a:rPr lang="en-US" sz="2000" dirty="0"/>
              <a:t>Start:  FY21 Original Budget</a:t>
            </a:r>
          </a:p>
          <a:p>
            <a:pPr marL="800100" lvl="2" indent="0">
              <a:lnSpc>
                <a:spcPct val="107000"/>
              </a:lnSpc>
              <a:spcBef>
                <a:spcPts val="0"/>
              </a:spcBef>
              <a:spcAft>
                <a:spcPts val="800"/>
              </a:spcAft>
              <a:buNone/>
            </a:pPr>
            <a:r>
              <a:rPr lang="en-US" sz="2000" dirty="0"/>
              <a:t>Add:  FY21 Permanent Budget Revisions</a:t>
            </a:r>
          </a:p>
          <a:p>
            <a:pPr marL="800100" lvl="2" indent="0">
              <a:lnSpc>
                <a:spcPct val="107000"/>
              </a:lnSpc>
              <a:spcBef>
                <a:spcPts val="0"/>
              </a:spcBef>
              <a:spcAft>
                <a:spcPts val="800"/>
              </a:spcAft>
              <a:buNone/>
            </a:pPr>
            <a:r>
              <a:rPr lang="en-US" sz="2000" dirty="0"/>
              <a:t>Add:  FY22 Budget Adjustments</a:t>
            </a:r>
          </a:p>
          <a:p>
            <a:pPr lvl="4" indent="-342900">
              <a:lnSpc>
                <a:spcPct val="107000"/>
              </a:lnSpc>
              <a:spcBef>
                <a:spcPts val="0"/>
              </a:spcBef>
              <a:spcAft>
                <a:spcPts val="800"/>
              </a:spcAft>
            </a:pPr>
            <a:r>
              <a:rPr lang="en-US" sz="1600" dirty="0"/>
              <a:t>Compensation Pool</a:t>
            </a:r>
          </a:p>
          <a:p>
            <a:pPr lvl="4" indent="-342900">
              <a:lnSpc>
                <a:spcPct val="107000"/>
              </a:lnSpc>
              <a:spcBef>
                <a:spcPts val="0"/>
              </a:spcBef>
              <a:spcAft>
                <a:spcPts val="800"/>
              </a:spcAft>
            </a:pPr>
            <a:r>
              <a:rPr lang="en-US" sz="1600" dirty="0"/>
              <a:t>New Spend/Contractual/Previously Approved</a:t>
            </a:r>
          </a:p>
          <a:p>
            <a:pPr lvl="4" indent="-342900">
              <a:lnSpc>
                <a:spcPct val="107000"/>
              </a:lnSpc>
              <a:spcBef>
                <a:spcPts val="0"/>
              </a:spcBef>
              <a:spcAft>
                <a:spcPts val="800"/>
              </a:spcAft>
            </a:pPr>
            <a:r>
              <a:rPr lang="en-US" sz="1600" dirty="0"/>
              <a:t>Financial Aid</a:t>
            </a:r>
          </a:p>
          <a:p>
            <a:pPr marL="800100" lvl="2" indent="0">
              <a:lnSpc>
                <a:spcPct val="107000"/>
              </a:lnSpc>
              <a:spcBef>
                <a:spcPts val="0"/>
              </a:spcBef>
              <a:spcAft>
                <a:spcPts val="800"/>
              </a:spcAft>
              <a:buNone/>
            </a:pPr>
            <a:r>
              <a:rPr lang="en-US" sz="2000" dirty="0"/>
              <a:t>End:  FY22 Budget</a:t>
            </a:r>
          </a:p>
          <a:p>
            <a:pPr marL="0" indent="0">
              <a:buNone/>
            </a:pPr>
            <a:endParaRPr lang="en-US" dirty="0"/>
          </a:p>
          <a:p>
            <a:pPr marL="457200" lvl="1" indent="0">
              <a:buNone/>
            </a:pPr>
            <a:endParaRPr lang="en-US" dirty="0"/>
          </a:p>
          <a:p>
            <a:pPr marL="5715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185298A-5451-C54F-BBDA-CE0945AD835D}" type="slidenum">
              <a:rPr lang="en-US" smtClean="0">
                <a:solidFill>
                  <a:prstClr val="black">
                    <a:tint val="75000"/>
                  </a:prstClr>
                </a:solidFill>
              </a:rPr>
              <a:pPr/>
              <a:t>9</a:t>
            </a:fld>
            <a:endParaRPr lang="en-US" dirty="0">
              <a:solidFill>
                <a:prstClr val="black">
                  <a:tint val="75000"/>
                </a:prstClr>
              </a:solidFill>
            </a:endParaRPr>
          </a:p>
        </p:txBody>
      </p:sp>
    </p:spTree>
    <p:extLst>
      <p:ext uri="{BB962C8B-B14F-4D97-AF65-F5344CB8AC3E}">
        <p14:creationId xmlns:p14="http://schemas.microsoft.com/office/powerpoint/2010/main" val="3698016855"/>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5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9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10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76618</TotalTime>
  <Words>1847</Words>
  <Application>Microsoft Office PowerPoint</Application>
  <PresentationFormat>On-screen Show (4:3)</PresentationFormat>
  <Paragraphs>291</Paragraphs>
  <Slides>31</Slides>
  <Notes>24</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31</vt:i4>
      </vt:variant>
    </vt:vector>
  </HeadingPairs>
  <TitlesOfParts>
    <vt:vector size="41" baseType="lpstr">
      <vt:lpstr>Arial</vt:lpstr>
      <vt:lpstr>Calibri</vt:lpstr>
      <vt:lpstr>Symbol</vt:lpstr>
      <vt:lpstr>Times New Roman</vt:lpstr>
      <vt:lpstr>Wingdings</vt:lpstr>
      <vt:lpstr>Custom Design</vt:lpstr>
      <vt:lpstr>1_Custom Design</vt:lpstr>
      <vt:lpstr>5_Custom Design</vt:lpstr>
      <vt:lpstr>9_Custom Design</vt:lpstr>
      <vt:lpstr>10_Custom Design</vt:lpstr>
      <vt:lpstr>Business Manager Meeting</vt:lpstr>
      <vt:lpstr>Announcements</vt:lpstr>
      <vt:lpstr>Internal Audit Finding</vt:lpstr>
      <vt:lpstr>Internal Audit Finding</vt:lpstr>
      <vt:lpstr>Internal Audit Finding</vt:lpstr>
      <vt:lpstr>Internal Audit Finding</vt:lpstr>
      <vt:lpstr>FY22 Budget</vt:lpstr>
      <vt:lpstr>FY22 Budget Guidelines</vt:lpstr>
      <vt:lpstr>FY22 Budget Bases</vt:lpstr>
      <vt:lpstr>FY22 Budget Workbook</vt:lpstr>
      <vt:lpstr>FY22 Personnel Budget</vt:lpstr>
      <vt:lpstr>FY22 Personnel Budget</vt:lpstr>
      <vt:lpstr>PowerPoint Presentation</vt:lpstr>
      <vt:lpstr>FY22 Personnel Budget</vt:lpstr>
      <vt:lpstr>FY22 Personnel Budget</vt:lpstr>
      <vt:lpstr>FY22 Personnel Budget</vt:lpstr>
      <vt:lpstr>PowerPoint Presentation</vt:lpstr>
      <vt:lpstr>FY22 Personnel Budget</vt:lpstr>
      <vt:lpstr>PowerPoint Presentation</vt:lpstr>
      <vt:lpstr>FY22 Personnel Budget</vt:lpstr>
      <vt:lpstr>FY22 Personnel Budget</vt:lpstr>
      <vt:lpstr>PowerPoint Presentation</vt:lpstr>
      <vt:lpstr>FY22 Personnel Budget</vt:lpstr>
      <vt:lpstr>FY22 General Expense Budget</vt:lpstr>
      <vt:lpstr>PowerPoint Presentation</vt:lpstr>
      <vt:lpstr>PowerPoint Presentation</vt:lpstr>
      <vt:lpstr>FY22 Compensation</vt:lpstr>
      <vt:lpstr>PowerPoint Presentation</vt:lpstr>
      <vt:lpstr>FY22 Budget Summary</vt:lpstr>
      <vt:lpstr>Workday Support </vt:lpstr>
      <vt:lpstr>Business Manager Meeting</vt:lpstr>
    </vt:vector>
  </TitlesOfParts>
  <Company>Saint Louis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Jamie Klopmeyer</dc:creator>
  <cp:lastModifiedBy>Brianne Burcke</cp:lastModifiedBy>
  <cp:revision>317</cp:revision>
  <cp:lastPrinted>2019-04-24T19:44:42Z</cp:lastPrinted>
  <dcterms:created xsi:type="dcterms:W3CDTF">2015-11-11T21:38:46Z</dcterms:created>
  <dcterms:modified xsi:type="dcterms:W3CDTF">2021-03-23T15:02:44Z</dcterms:modified>
</cp:coreProperties>
</file>