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6" r:id="rId4"/>
  </p:sldMasterIdLst>
  <p:notesMasterIdLst>
    <p:notesMasterId r:id="rId48"/>
  </p:notesMasterIdLst>
  <p:handoutMasterIdLst>
    <p:handoutMasterId r:id="rId49"/>
  </p:handoutMasterIdLst>
  <p:sldIdLst>
    <p:sldId id="260" r:id="rId5"/>
    <p:sldId id="261" r:id="rId6"/>
    <p:sldId id="262" r:id="rId7"/>
    <p:sldId id="598" r:id="rId8"/>
    <p:sldId id="635" r:id="rId9"/>
    <p:sldId id="264" r:id="rId10"/>
    <p:sldId id="265" r:id="rId11"/>
    <p:sldId id="599" r:id="rId12"/>
    <p:sldId id="266" r:id="rId13"/>
    <p:sldId id="600" r:id="rId14"/>
    <p:sldId id="601" r:id="rId15"/>
    <p:sldId id="610" r:id="rId16"/>
    <p:sldId id="633" r:id="rId17"/>
    <p:sldId id="603" r:id="rId18"/>
    <p:sldId id="604" r:id="rId19"/>
    <p:sldId id="605" r:id="rId20"/>
    <p:sldId id="606" r:id="rId21"/>
    <p:sldId id="607" r:id="rId22"/>
    <p:sldId id="608" r:id="rId23"/>
    <p:sldId id="609" r:id="rId24"/>
    <p:sldId id="611" r:id="rId25"/>
    <p:sldId id="615" r:id="rId26"/>
    <p:sldId id="616" r:id="rId27"/>
    <p:sldId id="617" r:id="rId28"/>
    <p:sldId id="618" r:id="rId29"/>
    <p:sldId id="619" r:id="rId30"/>
    <p:sldId id="620" r:id="rId31"/>
    <p:sldId id="634" r:id="rId32"/>
    <p:sldId id="622" r:id="rId33"/>
    <p:sldId id="623" r:id="rId34"/>
    <p:sldId id="624" r:id="rId35"/>
    <p:sldId id="625" r:id="rId36"/>
    <p:sldId id="626" r:id="rId37"/>
    <p:sldId id="627" r:id="rId38"/>
    <p:sldId id="628" r:id="rId39"/>
    <p:sldId id="629" r:id="rId40"/>
    <p:sldId id="630" r:id="rId41"/>
    <p:sldId id="631" r:id="rId42"/>
    <p:sldId id="612" r:id="rId43"/>
    <p:sldId id="614" r:id="rId44"/>
    <p:sldId id="613" r:id="rId45"/>
    <p:sldId id="632" r:id="rId46"/>
    <p:sldId id="133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21" autoAdjust="0"/>
    <p:restoredTop sz="94634" autoAdjust="0"/>
  </p:normalViewPr>
  <p:slideViewPr>
    <p:cSldViewPr snapToGrid="0">
      <p:cViewPr varScale="1">
        <p:scale>
          <a:sx n="70" d="100"/>
          <a:sy n="70" d="100"/>
        </p:scale>
        <p:origin x="1038" y="6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hyperlink" Target="https://www.slucare.edu/gastroenterology-hepatology/liver-center/index.php" TargetMode="External"/><Relationship Id="rId3" Type="http://schemas.openxmlformats.org/officeDocument/2006/relationships/hyperlink" Target="https://www.slu.edu/medicine/medical-education/case/index.php" TargetMode="External"/><Relationship Id="rId7" Type="http://schemas.openxmlformats.org/officeDocument/2006/relationships/hyperlink" Target="https://www.slu.edu/medicine/oberle-institute/index.php" TargetMode="External"/><Relationship Id="rId2" Type="http://schemas.openxmlformats.org/officeDocument/2006/relationships/hyperlink" Target="https://www.slu.edu/medicine/bander-center/index.php" TargetMode="External"/><Relationship Id="rId1" Type="http://schemas.openxmlformats.org/officeDocument/2006/relationships/hyperlink" Target="https://www.slu.edu/research/research-institute/big-ideas/ahead/index.php" TargetMode="External"/><Relationship Id="rId6" Type="http://schemas.openxmlformats.org/officeDocument/2006/relationships/hyperlink" Target="https://www.slu.edu/medicine/internal-medicine/infectious-disease/vaccine-development/index.php" TargetMode="External"/><Relationship Id="rId5" Type="http://schemas.openxmlformats.org/officeDocument/2006/relationships/hyperlink" Target="https://www.slu.edu/medicine/interprofessional-research/index.php" TargetMode="External"/><Relationship Id="rId4" Type="http://schemas.openxmlformats.org/officeDocument/2006/relationships/hyperlink" Target="https://www.slu.edu/medicine/medical-education/continuing-medical-education/pase/index.php"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www.slucare.edu/gastroenterology-hepatology/liver-center/index.php" TargetMode="External"/><Relationship Id="rId3" Type="http://schemas.openxmlformats.org/officeDocument/2006/relationships/hyperlink" Target="https://www.slu.edu/medicine/medical-education/case/index.php" TargetMode="External"/><Relationship Id="rId7" Type="http://schemas.openxmlformats.org/officeDocument/2006/relationships/hyperlink" Target="https://www.slu.edu/medicine/oberle-institute/index.php" TargetMode="External"/><Relationship Id="rId2" Type="http://schemas.openxmlformats.org/officeDocument/2006/relationships/hyperlink" Target="https://www.slu.edu/medicine/bander-center/index.php" TargetMode="External"/><Relationship Id="rId1" Type="http://schemas.openxmlformats.org/officeDocument/2006/relationships/hyperlink" Target="https://www.slu.edu/research/research-institute/big-ideas/ahead/index.php" TargetMode="External"/><Relationship Id="rId6" Type="http://schemas.openxmlformats.org/officeDocument/2006/relationships/hyperlink" Target="https://www.slu.edu/medicine/internal-medicine/infectious-disease/vaccine-development/index.php" TargetMode="External"/><Relationship Id="rId5" Type="http://schemas.openxmlformats.org/officeDocument/2006/relationships/hyperlink" Target="https://www.slu.edu/medicine/interprofessional-research/index.php" TargetMode="External"/><Relationship Id="rId4" Type="http://schemas.openxmlformats.org/officeDocument/2006/relationships/hyperlink" Target="https://www.slu.edu/medicine/medical-education/continuing-medical-education/pase/index.php"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85B429-93D4-450F-87FA-D7C3BBE1B20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3C90BE8-CA25-48BF-9D72-79565C7E034C}">
      <dgm:prSet/>
      <dgm:spPr/>
      <dgm:t>
        <a:bodyPr/>
        <a:lstStyle/>
        <a:p>
          <a:r>
            <a:rPr lang="en-US" u="sng" baseline="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AHEAD Institute</a:t>
          </a:r>
          <a:endParaRPr lang="en-US" baseline="0" dirty="0">
            <a:solidFill>
              <a:schemeClr val="tx1"/>
            </a:solidFill>
          </a:endParaRPr>
        </a:p>
      </dgm:t>
    </dgm:pt>
    <dgm:pt modelId="{DC9E24FF-0851-4B09-A4CF-3383C6B5EED9}" type="parTrans" cxnId="{526A4510-90E2-4CEE-BE6F-6D1BCF66EAC8}">
      <dgm:prSet/>
      <dgm:spPr/>
      <dgm:t>
        <a:bodyPr/>
        <a:lstStyle/>
        <a:p>
          <a:endParaRPr lang="en-US"/>
        </a:p>
      </dgm:t>
    </dgm:pt>
    <dgm:pt modelId="{A1AF3E78-C41B-4329-86C8-FE05EEFAE1AA}" type="sibTrans" cxnId="{526A4510-90E2-4CEE-BE6F-6D1BCF66EAC8}">
      <dgm:prSet/>
      <dgm:spPr/>
      <dgm:t>
        <a:bodyPr/>
        <a:lstStyle/>
        <a:p>
          <a:endParaRPr lang="en-US"/>
        </a:p>
      </dgm:t>
    </dgm:pt>
    <dgm:pt modelId="{DD9FFE0E-ADDD-436C-86A9-6B52AEA7A54F}">
      <dgm:prSet/>
      <dgm:spPr/>
      <dgm:t>
        <a:bodyPr/>
        <a:lstStyle/>
        <a:p>
          <a:r>
            <a:rPr lang="en-US" u="sng"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Bander Center for Medical Business Ethics</a:t>
          </a:r>
          <a:endParaRPr lang="en-US" dirty="0">
            <a:solidFill>
              <a:schemeClr val="tx1"/>
            </a:solidFill>
          </a:endParaRPr>
        </a:p>
      </dgm:t>
    </dgm:pt>
    <dgm:pt modelId="{D277FFEF-18D7-4E0E-9039-150F1976D668}" type="parTrans" cxnId="{81335653-F348-4EA3-B616-463579667330}">
      <dgm:prSet/>
      <dgm:spPr/>
      <dgm:t>
        <a:bodyPr/>
        <a:lstStyle/>
        <a:p>
          <a:endParaRPr lang="en-US"/>
        </a:p>
      </dgm:t>
    </dgm:pt>
    <dgm:pt modelId="{75FE0BE2-AEBD-4408-B8B7-D2FD0008D9A4}" type="sibTrans" cxnId="{81335653-F348-4EA3-B616-463579667330}">
      <dgm:prSet/>
      <dgm:spPr/>
      <dgm:t>
        <a:bodyPr/>
        <a:lstStyle/>
        <a:p>
          <a:endParaRPr lang="en-US"/>
        </a:p>
      </dgm:t>
    </dgm:pt>
    <dgm:pt modelId="{1C4FACFB-F61A-4F34-B1C8-32F633122A3B}">
      <dgm:prSet/>
      <dgm:spPr/>
      <dgm:t>
        <a:bodyPr/>
        <a:lstStyle/>
        <a:p>
          <a:r>
            <a:rPr lang="en-US" u="sng"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Center for Anatomical Science and Education</a:t>
          </a:r>
          <a:endParaRPr lang="en-US" dirty="0">
            <a:solidFill>
              <a:schemeClr val="tx1"/>
            </a:solidFill>
          </a:endParaRPr>
        </a:p>
      </dgm:t>
    </dgm:pt>
    <dgm:pt modelId="{802DEEF5-3B1D-49B3-8D7E-0E08D19ACDB0}" type="parTrans" cxnId="{9922C0EB-7D42-4394-A019-870085D19E68}">
      <dgm:prSet/>
      <dgm:spPr/>
      <dgm:t>
        <a:bodyPr/>
        <a:lstStyle/>
        <a:p>
          <a:endParaRPr lang="en-US"/>
        </a:p>
      </dgm:t>
    </dgm:pt>
    <dgm:pt modelId="{558988B2-B6C2-4F78-95E9-4171CF79E503}" type="sibTrans" cxnId="{9922C0EB-7D42-4394-A019-870085D19E68}">
      <dgm:prSet/>
      <dgm:spPr/>
      <dgm:t>
        <a:bodyPr/>
        <a:lstStyle/>
        <a:p>
          <a:endParaRPr lang="en-US"/>
        </a:p>
      </dgm:t>
    </dgm:pt>
    <dgm:pt modelId="{4FB11DBB-FB78-4766-BE7B-B462B2E43CA9}">
      <dgm:prSet/>
      <dgm:spPr/>
      <dgm:t>
        <a:bodyPr/>
        <a:lstStyle/>
        <a:p>
          <a:r>
            <a:rPr lang="en-US" u="sng"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Practical Anatomy and Surgical Education</a:t>
          </a:r>
          <a:endParaRPr lang="en-US" dirty="0">
            <a:solidFill>
              <a:schemeClr val="tx1"/>
            </a:solidFill>
          </a:endParaRPr>
        </a:p>
      </dgm:t>
    </dgm:pt>
    <dgm:pt modelId="{3C14F27C-8AEE-4340-8086-88BDB8116503}" type="parTrans" cxnId="{C5B676B5-D584-413F-B2C1-FEA2C17E9BE3}">
      <dgm:prSet/>
      <dgm:spPr/>
      <dgm:t>
        <a:bodyPr/>
        <a:lstStyle/>
        <a:p>
          <a:endParaRPr lang="en-US"/>
        </a:p>
      </dgm:t>
    </dgm:pt>
    <dgm:pt modelId="{32E80651-6551-4CB1-A1C5-9BE147ABAEE5}" type="sibTrans" cxnId="{C5B676B5-D584-413F-B2C1-FEA2C17E9BE3}">
      <dgm:prSet/>
      <dgm:spPr/>
      <dgm:t>
        <a:bodyPr/>
        <a:lstStyle/>
        <a:p>
          <a:endParaRPr lang="en-US"/>
        </a:p>
      </dgm:t>
    </dgm:pt>
    <dgm:pt modelId="{0E02B3DA-A49C-42E5-9B94-6A240DEECB62}">
      <dgm:prSet/>
      <dgm:spPr/>
      <dgm:t>
        <a:bodyPr/>
        <a:lstStyle/>
        <a:p>
          <a:r>
            <a:rPr lang="en-US" u="sng"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Center for Interprofessional Education and Research</a:t>
          </a:r>
          <a:endParaRPr lang="en-US" dirty="0">
            <a:solidFill>
              <a:schemeClr val="tx1"/>
            </a:solidFill>
          </a:endParaRPr>
        </a:p>
      </dgm:t>
    </dgm:pt>
    <dgm:pt modelId="{764C5261-3506-4ABB-9300-58B1283333C4}" type="parTrans" cxnId="{08F93734-8F46-4779-A816-5E95D7CF8D34}">
      <dgm:prSet/>
      <dgm:spPr/>
      <dgm:t>
        <a:bodyPr/>
        <a:lstStyle/>
        <a:p>
          <a:endParaRPr lang="en-US"/>
        </a:p>
      </dgm:t>
    </dgm:pt>
    <dgm:pt modelId="{39AB2A2B-07D1-4610-8B70-4D2107D699D1}" type="sibTrans" cxnId="{08F93734-8F46-4779-A816-5E95D7CF8D34}">
      <dgm:prSet/>
      <dgm:spPr/>
      <dgm:t>
        <a:bodyPr/>
        <a:lstStyle/>
        <a:p>
          <a:endParaRPr lang="en-US"/>
        </a:p>
      </dgm:t>
    </dgm:pt>
    <dgm:pt modelId="{C14D24E4-9E70-4E1E-A4C9-B4684AEDB6F7}">
      <dgm:prSet/>
      <dgm:spPr/>
      <dgm:t>
        <a:bodyPr/>
        <a:lstStyle/>
        <a:p>
          <a:r>
            <a:rPr lang="en-US" u="sng"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Center for Vaccine Development</a:t>
          </a:r>
          <a:endParaRPr lang="en-US" dirty="0">
            <a:solidFill>
              <a:schemeClr val="tx1"/>
            </a:solidFill>
          </a:endParaRPr>
        </a:p>
      </dgm:t>
    </dgm:pt>
    <dgm:pt modelId="{FB7B955E-E342-4E7C-8A3E-1990D608CB27}" type="parTrans" cxnId="{9B840C9F-81AD-4F2A-A8A4-317B16839A61}">
      <dgm:prSet/>
      <dgm:spPr/>
      <dgm:t>
        <a:bodyPr/>
        <a:lstStyle/>
        <a:p>
          <a:endParaRPr lang="en-US"/>
        </a:p>
      </dgm:t>
    </dgm:pt>
    <dgm:pt modelId="{E894EA4B-F6CA-44FE-AE54-C92F9295753F}" type="sibTrans" cxnId="{9B840C9F-81AD-4F2A-A8A4-317B16839A61}">
      <dgm:prSet/>
      <dgm:spPr/>
      <dgm:t>
        <a:bodyPr/>
        <a:lstStyle/>
        <a:p>
          <a:endParaRPr lang="en-US"/>
        </a:p>
      </dgm:t>
    </dgm:pt>
    <dgm:pt modelId="{1E97B9B3-0D89-44BE-B9E4-0C21FFD48E79}">
      <dgm:prSet/>
      <dgm:spPr/>
      <dgm:t>
        <a:bodyPr/>
        <a:lstStyle/>
        <a:p>
          <a:r>
            <a:rPr lang="en-US" u="sng"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The </a:t>
          </a:r>
          <a:r>
            <a:rPr lang="en-US" u="sng" dirty="0" err="1">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Oberle</a:t>
          </a:r>
          <a:r>
            <a:rPr lang="en-US" u="sng"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 Institute</a:t>
          </a:r>
          <a:endParaRPr lang="en-US" dirty="0">
            <a:solidFill>
              <a:schemeClr val="tx1"/>
            </a:solidFill>
          </a:endParaRPr>
        </a:p>
      </dgm:t>
    </dgm:pt>
    <dgm:pt modelId="{6F8C34C6-734D-44E6-937A-55DBA9EA356E}" type="parTrans" cxnId="{B478E701-C66C-4738-B19B-343B70F363F7}">
      <dgm:prSet/>
      <dgm:spPr/>
      <dgm:t>
        <a:bodyPr/>
        <a:lstStyle/>
        <a:p>
          <a:endParaRPr lang="en-US"/>
        </a:p>
      </dgm:t>
    </dgm:pt>
    <dgm:pt modelId="{05C086CE-B7BA-410E-97DF-A0B85D91F45A}" type="sibTrans" cxnId="{B478E701-C66C-4738-B19B-343B70F363F7}">
      <dgm:prSet/>
      <dgm:spPr/>
      <dgm:t>
        <a:bodyPr/>
        <a:lstStyle/>
        <a:p>
          <a:endParaRPr lang="en-US"/>
        </a:p>
      </dgm:t>
    </dgm:pt>
    <dgm:pt modelId="{A37BA5BF-2B93-496F-AC76-991F806194FF}">
      <dgm:prSet/>
      <dgm:spPr/>
      <dgm:t>
        <a:bodyPr/>
        <a:lstStyle/>
        <a:p>
          <a:r>
            <a:rPr lang="en-US" u="sng" dirty="0">
              <a:solidFill>
                <a:schemeClr val="tx1"/>
              </a:solidFill>
              <a:hlinkClick xmlns:r="http://schemas.openxmlformats.org/officeDocument/2006/relationships" r:id="rId8">
                <a:extLst>
                  <a:ext uri="{A12FA001-AC4F-418D-AE19-62706E023703}">
                    <ahyp:hlinkClr xmlns:ahyp="http://schemas.microsoft.com/office/drawing/2018/hyperlinkcolor" val="tx"/>
                  </a:ext>
                </a:extLst>
              </a:hlinkClick>
            </a:rPr>
            <a:t>Liver Center</a:t>
          </a:r>
          <a:endParaRPr lang="en-US" dirty="0">
            <a:solidFill>
              <a:schemeClr val="tx1"/>
            </a:solidFill>
          </a:endParaRPr>
        </a:p>
      </dgm:t>
    </dgm:pt>
    <dgm:pt modelId="{B4A4B761-DB74-4D45-9810-F5B5102D24BA}" type="parTrans" cxnId="{69FFFE1A-52ED-4651-83A4-368C7CB096FF}">
      <dgm:prSet/>
      <dgm:spPr/>
      <dgm:t>
        <a:bodyPr/>
        <a:lstStyle/>
        <a:p>
          <a:endParaRPr lang="en-US"/>
        </a:p>
      </dgm:t>
    </dgm:pt>
    <dgm:pt modelId="{D7F5266B-5970-47DD-94F7-09B9D70E3C4A}" type="sibTrans" cxnId="{69FFFE1A-52ED-4651-83A4-368C7CB096FF}">
      <dgm:prSet/>
      <dgm:spPr/>
      <dgm:t>
        <a:bodyPr/>
        <a:lstStyle/>
        <a:p>
          <a:endParaRPr lang="en-US"/>
        </a:p>
      </dgm:t>
    </dgm:pt>
    <dgm:pt modelId="{ADCB47F0-635E-41A6-87F2-EB2D7A462F54}">
      <dgm:prSet/>
      <dgm:spPr/>
      <dgm:t>
        <a:bodyPr/>
        <a:lstStyle/>
        <a:p>
          <a:r>
            <a:rPr lang="en-US" u="sng" dirty="0"/>
            <a:t>Neuroscience Center</a:t>
          </a:r>
          <a:endParaRPr lang="en-US" dirty="0"/>
        </a:p>
      </dgm:t>
    </dgm:pt>
    <dgm:pt modelId="{9A5F5F33-34A4-4727-B23E-8C11A5BE5FC5}" type="parTrans" cxnId="{CCCA62D7-5C90-48D5-8A2B-FE8A0437433C}">
      <dgm:prSet/>
      <dgm:spPr/>
      <dgm:t>
        <a:bodyPr/>
        <a:lstStyle/>
        <a:p>
          <a:endParaRPr lang="en-US"/>
        </a:p>
      </dgm:t>
    </dgm:pt>
    <dgm:pt modelId="{BCF6084D-5C6F-4939-9D0A-03A42D33B49D}" type="sibTrans" cxnId="{CCCA62D7-5C90-48D5-8A2B-FE8A0437433C}">
      <dgm:prSet/>
      <dgm:spPr/>
      <dgm:t>
        <a:bodyPr/>
        <a:lstStyle/>
        <a:p>
          <a:endParaRPr lang="en-US"/>
        </a:p>
      </dgm:t>
    </dgm:pt>
    <dgm:pt modelId="{26B0B49C-1530-4A58-8074-457D342C2FFA}">
      <dgm:prSet/>
      <dgm:spPr/>
      <dgm:t>
        <a:bodyPr/>
        <a:lstStyle/>
        <a:p>
          <a:r>
            <a:rPr lang="en-US" u="sng"/>
            <a:t>IDBI</a:t>
          </a:r>
          <a:endParaRPr lang="en-US"/>
        </a:p>
      </dgm:t>
    </dgm:pt>
    <dgm:pt modelId="{E2C827DE-88C5-4A56-9657-3D835B1462F4}" type="parTrans" cxnId="{3C7FDFF6-FCE6-428D-9DAA-8C2830F7E1B7}">
      <dgm:prSet/>
      <dgm:spPr/>
      <dgm:t>
        <a:bodyPr/>
        <a:lstStyle/>
        <a:p>
          <a:endParaRPr lang="en-US"/>
        </a:p>
      </dgm:t>
    </dgm:pt>
    <dgm:pt modelId="{78B6C0BA-61D4-45AA-B88A-5A08D56EF4B7}" type="sibTrans" cxnId="{3C7FDFF6-FCE6-428D-9DAA-8C2830F7E1B7}">
      <dgm:prSet/>
      <dgm:spPr/>
      <dgm:t>
        <a:bodyPr/>
        <a:lstStyle/>
        <a:p>
          <a:endParaRPr lang="en-US"/>
        </a:p>
      </dgm:t>
    </dgm:pt>
    <dgm:pt modelId="{8BFEFEDD-F7E7-4146-BEDC-CA7A461FBBDB}">
      <dgm:prSet/>
      <dgm:spPr/>
      <dgm:t>
        <a:bodyPr/>
        <a:lstStyle/>
        <a:p>
          <a:r>
            <a:rPr lang="en-US" u="sng" dirty="0"/>
            <a:t>Cancer Center*</a:t>
          </a:r>
          <a:endParaRPr lang="en-US" dirty="0"/>
        </a:p>
      </dgm:t>
    </dgm:pt>
    <dgm:pt modelId="{15E6B87B-6D22-4018-A406-23A521CAE085}" type="parTrans" cxnId="{E53099D4-EE1D-4F9C-B545-9589CFBA808E}">
      <dgm:prSet/>
      <dgm:spPr/>
      <dgm:t>
        <a:bodyPr/>
        <a:lstStyle/>
        <a:p>
          <a:endParaRPr lang="en-US"/>
        </a:p>
      </dgm:t>
    </dgm:pt>
    <dgm:pt modelId="{D4D2BB87-E4DA-48FD-8383-F311A2395AA2}" type="sibTrans" cxnId="{E53099D4-EE1D-4F9C-B545-9589CFBA808E}">
      <dgm:prSet/>
      <dgm:spPr/>
      <dgm:t>
        <a:bodyPr/>
        <a:lstStyle/>
        <a:p>
          <a:endParaRPr lang="en-US"/>
        </a:p>
      </dgm:t>
    </dgm:pt>
    <dgm:pt modelId="{B02F9AA7-2BD0-43ED-9608-79F48B0DD6FF}">
      <dgm:prSet/>
      <dgm:spPr/>
      <dgm:t>
        <a:bodyPr/>
        <a:lstStyle/>
        <a:p>
          <a:r>
            <a:rPr lang="en-US" dirty="0"/>
            <a:t>*Clinical activities assumed by SSM.</a:t>
          </a:r>
        </a:p>
      </dgm:t>
    </dgm:pt>
    <dgm:pt modelId="{5349917B-557B-47D8-9651-DCC1F68034AF}" type="parTrans" cxnId="{4876FE32-78E5-491A-BA1C-A459DB7CAC0E}">
      <dgm:prSet/>
      <dgm:spPr/>
      <dgm:t>
        <a:bodyPr/>
        <a:lstStyle/>
        <a:p>
          <a:endParaRPr lang="en-US"/>
        </a:p>
      </dgm:t>
    </dgm:pt>
    <dgm:pt modelId="{7E6AB2E8-DA92-46B2-AA63-627A08D1F8EE}" type="sibTrans" cxnId="{4876FE32-78E5-491A-BA1C-A459DB7CAC0E}">
      <dgm:prSet/>
      <dgm:spPr/>
      <dgm:t>
        <a:bodyPr/>
        <a:lstStyle/>
        <a:p>
          <a:endParaRPr lang="en-US"/>
        </a:p>
      </dgm:t>
    </dgm:pt>
    <dgm:pt modelId="{BC11BFC5-B65F-4ED9-857A-82A915A4E858}" type="pres">
      <dgm:prSet presAssocID="{AC85B429-93D4-450F-87FA-D7C3BBE1B20A}" presName="vert0" presStyleCnt="0">
        <dgm:presLayoutVars>
          <dgm:dir/>
          <dgm:animOne val="branch"/>
          <dgm:animLvl val="lvl"/>
        </dgm:presLayoutVars>
      </dgm:prSet>
      <dgm:spPr/>
    </dgm:pt>
    <dgm:pt modelId="{105AB574-CAE1-431A-BD2B-52230E2E3E86}" type="pres">
      <dgm:prSet presAssocID="{43C90BE8-CA25-48BF-9D72-79565C7E034C}" presName="thickLine" presStyleLbl="alignNode1" presStyleIdx="0" presStyleCnt="12"/>
      <dgm:spPr/>
    </dgm:pt>
    <dgm:pt modelId="{EE3686A3-C852-4A69-8B34-27488671642C}" type="pres">
      <dgm:prSet presAssocID="{43C90BE8-CA25-48BF-9D72-79565C7E034C}" presName="horz1" presStyleCnt="0"/>
      <dgm:spPr/>
    </dgm:pt>
    <dgm:pt modelId="{2A13C982-D1BD-4346-B6F0-4A8E3B03790C}" type="pres">
      <dgm:prSet presAssocID="{43C90BE8-CA25-48BF-9D72-79565C7E034C}" presName="tx1" presStyleLbl="revTx" presStyleIdx="0" presStyleCnt="12"/>
      <dgm:spPr/>
    </dgm:pt>
    <dgm:pt modelId="{8F002F61-4BBE-4E24-A0AD-B51EB9435601}" type="pres">
      <dgm:prSet presAssocID="{43C90BE8-CA25-48BF-9D72-79565C7E034C}" presName="vert1" presStyleCnt="0"/>
      <dgm:spPr/>
    </dgm:pt>
    <dgm:pt modelId="{94DA1CBA-489A-4FEE-B82F-3B1C62938348}" type="pres">
      <dgm:prSet presAssocID="{DD9FFE0E-ADDD-436C-86A9-6B52AEA7A54F}" presName="thickLine" presStyleLbl="alignNode1" presStyleIdx="1" presStyleCnt="12"/>
      <dgm:spPr/>
    </dgm:pt>
    <dgm:pt modelId="{2BD34963-68D6-44D1-9B9B-DB0EC71D77D3}" type="pres">
      <dgm:prSet presAssocID="{DD9FFE0E-ADDD-436C-86A9-6B52AEA7A54F}" presName="horz1" presStyleCnt="0"/>
      <dgm:spPr/>
    </dgm:pt>
    <dgm:pt modelId="{3FAC59A6-D8CF-411B-AE8E-8AE551EDE90C}" type="pres">
      <dgm:prSet presAssocID="{DD9FFE0E-ADDD-436C-86A9-6B52AEA7A54F}" presName="tx1" presStyleLbl="revTx" presStyleIdx="1" presStyleCnt="12"/>
      <dgm:spPr/>
    </dgm:pt>
    <dgm:pt modelId="{FF8E208A-6711-4438-BB8A-8A6801EB7959}" type="pres">
      <dgm:prSet presAssocID="{DD9FFE0E-ADDD-436C-86A9-6B52AEA7A54F}" presName="vert1" presStyleCnt="0"/>
      <dgm:spPr/>
    </dgm:pt>
    <dgm:pt modelId="{ADB7D6D2-C3B6-4F3D-A820-C0B97E1FAC0F}" type="pres">
      <dgm:prSet presAssocID="{1C4FACFB-F61A-4F34-B1C8-32F633122A3B}" presName="thickLine" presStyleLbl="alignNode1" presStyleIdx="2" presStyleCnt="12"/>
      <dgm:spPr/>
    </dgm:pt>
    <dgm:pt modelId="{55147CFE-2296-4F47-A311-21DBCE888133}" type="pres">
      <dgm:prSet presAssocID="{1C4FACFB-F61A-4F34-B1C8-32F633122A3B}" presName="horz1" presStyleCnt="0"/>
      <dgm:spPr/>
    </dgm:pt>
    <dgm:pt modelId="{70AC3D8A-842B-438B-810A-E22A691F7B8E}" type="pres">
      <dgm:prSet presAssocID="{1C4FACFB-F61A-4F34-B1C8-32F633122A3B}" presName="tx1" presStyleLbl="revTx" presStyleIdx="2" presStyleCnt="12"/>
      <dgm:spPr/>
    </dgm:pt>
    <dgm:pt modelId="{032A4C30-80D3-495D-983B-B5C05E1B8768}" type="pres">
      <dgm:prSet presAssocID="{1C4FACFB-F61A-4F34-B1C8-32F633122A3B}" presName="vert1" presStyleCnt="0"/>
      <dgm:spPr/>
    </dgm:pt>
    <dgm:pt modelId="{0C350A63-ED75-48CE-91CF-119D367B32BC}" type="pres">
      <dgm:prSet presAssocID="{4FB11DBB-FB78-4766-BE7B-B462B2E43CA9}" presName="thickLine" presStyleLbl="alignNode1" presStyleIdx="3" presStyleCnt="12"/>
      <dgm:spPr/>
    </dgm:pt>
    <dgm:pt modelId="{A7BFE192-02E4-43B9-AE5A-8C2670DAA27D}" type="pres">
      <dgm:prSet presAssocID="{4FB11DBB-FB78-4766-BE7B-B462B2E43CA9}" presName="horz1" presStyleCnt="0"/>
      <dgm:spPr/>
    </dgm:pt>
    <dgm:pt modelId="{FBF30479-A5D7-48F5-8280-310653AD8DC1}" type="pres">
      <dgm:prSet presAssocID="{4FB11DBB-FB78-4766-BE7B-B462B2E43CA9}" presName="tx1" presStyleLbl="revTx" presStyleIdx="3" presStyleCnt="12"/>
      <dgm:spPr/>
    </dgm:pt>
    <dgm:pt modelId="{BF8687F2-303A-499A-A5E8-B2634DFD70C9}" type="pres">
      <dgm:prSet presAssocID="{4FB11DBB-FB78-4766-BE7B-B462B2E43CA9}" presName="vert1" presStyleCnt="0"/>
      <dgm:spPr/>
    </dgm:pt>
    <dgm:pt modelId="{B2894F71-DDE8-4591-8B30-30ADFC2C8E38}" type="pres">
      <dgm:prSet presAssocID="{0E02B3DA-A49C-42E5-9B94-6A240DEECB62}" presName="thickLine" presStyleLbl="alignNode1" presStyleIdx="4" presStyleCnt="12"/>
      <dgm:spPr/>
    </dgm:pt>
    <dgm:pt modelId="{49253298-2AAC-4138-A1B3-7FFD5D463DB8}" type="pres">
      <dgm:prSet presAssocID="{0E02B3DA-A49C-42E5-9B94-6A240DEECB62}" presName="horz1" presStyleCnt="0"/>
      <dgm:spPr/>
    </dgm:pt>
    <dgm:pt modelId="{874B26B4-C686-4500-8DF6-908F7FF58BCC}" type="pres">
      <dgm:prSet presAssocID="{0E02B3DA-A49C-42E5-9B94-6A240DEECB62}" presName="tx1" presStyleLbl="revTx" presStyleIdx="4" presStyleCnt="12"/>
      <dgm:spPr/>
    </dgm:pt>
    <dgm:pt modelId="{5D3ACB8E-8EBC-4048-A21D-414FD906A7D9}" type="pres">
      <dgm:prSet presAssocID="{0E02B3DA-A49C-42E5-9B94-6A240DEECB62}" presName="vert1" presStyleCnt="0"/>
      <dgm:spPr/>
    </dgm:pt>
    <dgm:pt modelId="{9553B85D-A993-4B2F-BEC9-6127EF2B560F}" type="pres">
      <dgm:prSet presAssocID="{C14D24E4-9E70-4E1E-A4C9-B4684AEDB6F7}" presName="thickLine" presStyleLbl="alignNode1" presStyleIdx="5" presStyleCnt="12"/>
      <dgm:spPr/>
    </dgm:pt>
    <dgm:pt modelId="{E92CE0F9-FF89-4629-8EBA-17C9ABA3DC6F}" type="pres">
      <dgm:prSet presAssocID="{C14D24E4-9E70-4E1E-A4C9-B4684AEDB6F7}" presName="horz1" presStyleCnt="0"/>
      <dgm:spPr/>
    </dgm:pt>
    <dgm:pt modelId="{D73E311F-F59A-4FEA-B358-C62E1C5AF95E}" type="pres">
      <dgm:prSet presAssocID="{C14D24E4-9E70-4E1E-A4C9-B4684AEDB6F7}" presName="tx1" presStyleLbl="revTx" presStyleIdx="5" presStyleCnt="12"/>
      <dgm:spPr/>
    </dgm:pt>
    <dgm:pt modelId="{DFA1B64A-CC77-45F4-ACBF-FFDEB4674D22}" type="pres">
      <dgm:prSet presAssocID="{C14D24E4-9E70-4E1E-A4C9-B4684AEDB6F7}" presName="vert1" presStyleCnt="0"/>
      <dgm:spPr/>
    </dgm:pt>
    <dgm:pt modelId="{E01EDFCA-7A04-47F8-9BED-8AB19983D347}" type="pres">
      <dgm:prSet presAssocID="{1E97B9B3-0D89-44BE-B9E4-0C21FFD48E79}" presName="thickLine" presStyleLbl="alignNode1" presStyleIdx="6" presStyleCnt="12"/>
      <dgm:spPr/>
    </dgm:pt>
    <dgm:pt modelId="{572BA0AB-12CA-4635-93B1-AA4257E27DF0}" type="pres">
      <dgm:prSet presAssocID="{1E97B9B3-0D89-44BE-B9E4-0C21FFD48E79}" presName="horz1" presStyleCnt="0"/>
      <dgm:spPr/>
    </dgm:pt>
    <dgm:pt modelId="{D7950159-4329-46B4-B2AD-39789E2DD9F2}" type="pres">
      <dgm:prSet presAssocID="{1E97B9B3-0D89-44BE-B9E4-0C21FFD48E79}" presName="tx1" presStyleLbl="revTx" presStyleIdx="6" presStyleCnt="12"/>
      <dgm:spPr/>
    </dgm:pt>
    <dgm:pt modelId="{5A0160C2-93A6-406E-897B-FA11663322CB}" type="pres">
      <dgm:prSet presAssocID="{1E97B9B3-0D89-44BE-B9E4-0C21FFD48E79}" presName="vert1" presStyleCnt="0"/>
      <dgm:spPr/>
    </dgm:pt>
    <dgm:pt modelId="{5F406D5E-3491-43F4-8E2A-1DBF90E290BC}" type="pres">
      <dgm:prSet presAssocID="{A37BA5BF-2B93-496F-AC76-991F806194FF}" presName="thickLine" presStyleLbl="alignNode1" presStyleIdx="7" presStyleCnt="12"/>
      <dgm:spPr/>
    </dgm:pt>
    <dgm:pt modelId="{431C1FDE-79B9-44A1-9BE7-0AFD51A0B8B9}" type="pres">
      <dgm:prSet presAssocID="{A37BA5BF-2B93-496F-AC76-991F806194FF}" presName="horz1" presStyleCnt="0"/>
      <dgm:spPr/>
    </dgm:pt>
    <dgm:pt modelId="{319E22EF-BD6F-4853-879A-598E7996FA3E}" type="pres">
      <dgm:prSet presAssocID="{A37BA5BF-2B93-496F-AC76-991F806194FF}" presName="tx1" presStyleLbl="revTx" presStyleIdx="7" presStyleCnt="12"/>
      <dgm:spPr/>
    </dgm:pt>
    <dgm:pt modelId="{EE6C230D-A563-4090-AE9A-7E27505CBBFB}" type="pres">
      <dgm:prSet presAssocID="{A37BA5BF-2B93-496F-AC76-991F806194FF}" presName="vert1" presStyleCnt="0"/>
      <dgm:spPr/>
    </dgm:pt>
    <dgm:pt modelId="{6FD1948F-69D6-48DA-B00E-EB214ED6A644}" type="pres">
      <dgm:prSet presAssocID="{ADCB47F0-635E-41A6-87F2-EB2D7A462F54}" presName="thickLine" presStyleLbl="alignNode1" presStyleIdx="8" presStyleCnt="12"/>
      <dgm:spPr/>
    </dgm:pt>
    <dgm:pt modelId="{61FCF6F7-598C-45EE-B63B-71BB2491FB10}" type="pres">
      <dgm:prSet presAssocID="{ADCB47F0-635E-41A6-87F2-EB2D7A462F54}" presName="horz1" presStyleCnt="0"/>
      <dgm:spPr/>
    </dgm:pt>
    <dgm:pt modelId="{08B43B79-ECF9-4D6B-AF80-D74A79717E8E}" type="pres">
      <dgm:prSet presAssocID="{ADCB47F0-635E-41A6-87F2-EB2D7A462F54}" presName="tx1" presStyleLbl="revTx" presStyleIdx="8" presStyleCnt="12"/>
      <dgm:spPr/>
    </dgm:pt>
    <dgm:pt modelId="{3B3122B0-8418-45A9-AFAC-D0A9EC0D14C0}" type="pres">
      <dgm:prSet presAssocID="{ADCB47F0-635E-41A6-87F2-EB2D7A462F54}" presName="vert1" presStyleCnt="0"/>
      <dgm:spPr/>
    </dgm:pt>
    <dgm:pt modelId="{CC5F2F9A-3670-45DE-89B3-39E3935E3E88}" type="pres">
      <dgm:prSet presAssocID="{26B0B49C-1530-4A58-8074-457D342C2FFA}" presName="thickLine" presStyleLbl="alignNode1" presStyleIdx="9" presStyleCnt="12"/>
      <dgm:spPr/>
    </dgm:pt>
    <dgm:pt modelId="{FF4B573B-1A0E-404F-96E7-1919D553D29E}" type="pres">
      <dgm:prSet presAssocID="{26B0B49C-1530-4A58-8074-457D342C2FFA}" presName="horz1" presStyleCnt="0"/>
      <dgm:spPr/>
    </dgm:pt>
    <dgm:pt modelId="{E09E778A-7ACA-448C-9D99-4F55C04D3A64}" type="pres">
      <dgm:prSet presAssocID="{26B0B49C-1530-4A58-8074-457D342C2FFA}" presName="tx1" presStyleLbl="revTx" presStyleIdx="9" presStyleCnt="12"/>
      <dgm:spPr/>
    </dgm:pt>
    <dgm:pt modelId="{3D9CFB6C-30C4-4186-9A77-0C2E3F62C5B2}" type="pres">
      <dgm:prSet presAssocID="{26B0B49C-1530-4A58-8074-457D342C2FFA}" presName="vert1" presStyleCnt="0"/>
      <dgm:spPr/>
    </dgm:pt>
    <dgm:pt modelId="{800011C2-58C4-4758-8DB2-AF40CFE5FCA2}" type="pres">
      <dgm:prSet presAssocID="{8BFEFEDD-F7E7-4146-BEDC-CA7A461FBBDB}" presName="thickLine" presStyleLbl="alignNode1" presStyleIdx="10" presStyleCnt="12"/>
      <dgm:spPr/>
    </dgm:pt>
    <dgm:pt modelId="{34D3D2D8-E38D-4B4D-9DFA-68DD07045FD1}" type="pres">
      <dgm:prSet presAssocID="{8BFEFEDD-F7E7-4146-BEDC-CA7A461FBBDB}" presName="horz1" presStyleCnt="0"/>
      <dgm:spPr/>
    </dgm:pt>
    <dgm:pt modelId="{E4496185-6F0A-4B1F-AE4B-C3E3AF3142DC}" type="pres">
      <dgm:prSet presAssocID="{8BFEFEDD-F7E7-4146-BEDC-CA7A461FBBDB}" presName="tx1" presStyleLbl="revTx" presStyleIdx="10" presStyleCnt="12"/>
      <dgm:spPr/>
    </dgm:pt>
    <dgm:pt modelId="{2A92ACA8-9AFF-4191-B190-9BC76528BB72}" type="pres">
      <dgm:prSet presAssocID="{8BFEFEDD-F7E7-4146-BEDC-CA7A461FBBDB}" presName="vert1" presStyleCnt="0"/>
      <dgm:spPr/>
    </dgm:pt>
    <dgm:pt modelId="{0547BE10-D230-4AE1-89BB-BE8A0403A361}" type="pres">
      <dgm:prSet presAssocID="{B02F9AA7-2BD0-43ED-9608-79F48B0DD6FF}" presName="thickLine" presStyleLbl="alignNode1" presStyleIdx="11" presStyleCnt="12"/>
      <dgm:spPr/>
    </dgm:pt>
    <dgm:pt modelId="{97FD7679-A273-409A-9759-0F84ACCFA683}" type="pres">
      <dgm:prSet presAssocID="{B02F9AA7-2BD0-43ED-9608-79F48B0DD6FF}" presName="horz1" presStyleCnt="0"/>
      <dgm:spPr/>
    </dgm:pt>
    <dgm:pt modelId="{7D42D176-EBCA-4A53-98AE-68C48F707CE5}" type="pres">
      <dgm:prSet presAssocID="{B02F9AA7-2BD0-43ED-9608-79F48B0DD6FF}" presName="tx1" presStyleLbl="revTx" presStyleIdx="11" presStyleCnt="12"/>
      <dgm:spPr/>
    </dgm:pt>
    <dgm:pt modelId="{90367F56-CE3D-4720-B341-0B0E5202A205}" type="pres">
      <dgm:prSet presAssocID="{B02F9AA7-2BD0-43ED-9608-79F48B0DD6FF}" presName="vert1" presStyleCnt="0"/>
      <dgm:spPr/>
    </dgm:pt>
  </dgm:ptLst>
  <dgm:cxnLst>
    <dgm:cxn modelId="{B478E701-C66C-4738-B19B-343B70F363F7}" srcId="{AC85B429-93D4-450F-87FA-D7C3BBE1B20A}" destId="{1E97B9B3-0D89-44BE-B9E4-0C21FFD48E79}" srcOrd="6" destOrd="0" parTransId="{6F8C34C6-734D-44E6-937A-55DBA9EA356E}" sibTransId="{05C086CE-B7BA-410E-97DF-A0B85D91F45A}"/>
    <dgm:cxn modelId="{526A4510-90E2-4CEE-BE6F-6D1BCF66EAC8}" srcId="{AC85B429-93D4-450F-87FA-D7C3BBE1B20A}" destId="{43C90BE8-CA25-48BF-9D72-79565C7E034C}" srcOrd="0" destOrd="0" parTransId="{DC9E24FF-0851-4B09-A4CF-3383C6B5EED9}" sibTransId="{A1AF3E78-C41B-4329-86C8-FE05EEFAE1AA}"/>
    <dgm:cxn modelId="{69FFFE1A-52ED-4651-83A4-368C7CB096FF}" srcId="{AC85B429-93D4-450F-87FA-D7C3BBE1B20A}" destId="{A37BA5BF-2B93-496F-AC76-991F806194FF}" srcOrd="7" destOrd="0" parTransId="{B4A4B761-DB74-4D45-9810-F5B5102D24BA}" sibTransId="{D7F5266B-5970-47DD-94F7-09B9D70E3C4A}"/>
    <dgm:cxn modelId="{1470731E-B25D-4BAC-990A-BE51A12EADBD}" type="presOf" srcId="{4FB11DBB-FB78-4766-BE7B-B462B2E43CA9}" destId="{FBF30479-A5D7-48F5-8280-310653AD8DC1}" srcOrd="0" destOrd="0" presId="urn:microsoft.com/office/officeart/2008/layout/LinedList"/>
    <dgm:cxn modelId="{0ED3502A-E060-41DD-B33F-8E31EC3419E8}" type="presOf" srcId="{DD9FFE0E-ADDD-436C-86A9-6B52AEA7A54F}" destId="{3FAC59A6-D8CF-411B-AE8E-8AE551EDE90C}" srcOrd="0" destOrd="0" presId="urn:microsoft.com/office/officeart/2008/layout/LinedList"/>
    <dgm:cxn modelId="{4876FE32-78E5-491A-BA1C-A459DB7CAC0E}" srcId="{AC85B429-93D4-450F-87FA-D7C3BBE1B20A}" destId="{B02F9AA7-2BD0-43ED-9608-79F48B0DD6FF}" srcOrd="11" destOrd="0" parTransId="{5349917B-557B-47D8-9651-DCC1F68034AF}" sibTransId="{7E6AB2E8-DA92-46B2-AA63-627A08D1F8EE}"/>
    <dgm:cxn modelId="{08F93734-8F46-4779-A816-5E95D7CF8D34}" srcId="{AC85B429-93D4-450F-87FA-D7C3BBE1B20A}" destId="{0E02B3DA-A49C-42E5-9B94-6A240DEECB62}" srcOrd="4" destOrd="0" parTransId="{764C5261-3506-4ABB-9300-58B1283333C4}" sibTransId="{39AB2A2B-07D1-4610-8B70-4D2107D699D1}"/>
    <dgm:cxn modelId="{24C7FD46-B04D-4052-9A82-7744BF258648}" type="presOf" srcId="{B02F9AA7-2BD0-43ED-9608-79F48B0DD6FF}" destId="{7D42D176-EBCA-4A53-98AE-68C48F707CE5}" srcOrd="0" destOrd="0" presId="urn:microsoft.com/office/officeart/2008/layout/LinedList"/>
    <dgm:cxn modelId="{C553AE68-F664-462E-B757-C2AF12412981}" type="presOf" srcId="{ADCB47F0-635E-41A6-87F2-EB2D7A462F54}" destId="{08B43B79-ECF9-4D6B-AF80-D74A79717E8E}" srcOrd="0" destOrd="0" presId="urn:microsoft.com/office/officeart/2008/layout/LinedList"/>
    <dgm:cxn modelId="{81335653-F348-4EA3-B616-463579667330}" srcId="{AC85B429-93D4-450F-87FA-D7C3BBE1B20A}" destId="{DD9FFE0E-ADDD-436C-86A9-6B52AEA7A54F}" srcOrd="1" destOrd="0" parTransId="{D277FFEF-18D7-4E0E-9039-150F1976D668}" sibTransId="{75FE0BE2-AEBD-4408-B8B7-D2FD0008D9A4}"/>
    <dgm:cxn modelId="{0571357F-9613-4A45-A112-1A0D70DE389D}" type="presOf" srcId="{A37BA5BF-2B93-496F-AC76-991F806194FF}" destId="{319E22EF-BD6F-4853-879A-598E7996FA3E}" srcOrd="0" destOrd="0" presId="urn:microsoft.com/office/officeart/2008/layout/LinedList"/>
    <dgm:cxn modelId="{05AFFA8D-66C4-4CFE-9C2B-B4CE00A69FBD}" type="presOf" srcId="{43C90BE8-CA25-48BF-9D72-79565C7E034C}" destId="{2A13C982-D1BD-4346-B6F0-4A8E3B03790C}" srcOrd="0" destOrd="0" presId="urn:microsoft.com/office/officeart/2008/layout/LinedList"/>
    <dgm:cxn modelId="{9B840C9F-81AD-4F2A-A8A4-317B16839A61}" srcId="{AC85B429-93D4-450F-87FA-D7C3BBE1B20A}" destId="{C14D24E4-9E70-4E1E-A4C9-B4684AEDB6F7}" srcOrd="5" destOrd="0" parTransId="{FB7B955E-E342-4E7C-8A3E-1990D608CB27}" sibTransId="{E894EA4B-F6CA-44FE-AE54-C92F9295753F}"/>
    <dgm:cxn modelId="{DD4A659F-598D-4DA5-BED6-E6A4C2A9F1EA}" type="presOf" srcId="{C14D24E4-9E70-4E1E-A4C9-B4684AEDB6F7}" destId="{D73E311F-F59A-4FEA-B358-C62E1C5AF95E}" srcOrd="0" destOrd="0" presId="urn:microsoft.com/office/officeart/2008/layout/LinedList"/>
    <dgm:cxn modelId="{5E5EF7AF-BA8B-44CB-AD4C-F519A83EEEBD}" type="presOf" srcId="{8BFEFEDD-F7E7-4146-BEDC-CA7A461FBBDB}" destId="{E4496185-6F0A-4B1F-AE4B-C3E3AF3142DC}" srcOrd="0" destOrd="0" presId="urn:microsoft.com/office/officeart/2008/layout/LinedList"/>
    <dgm:cxn modelId="{C5B676B5-D584-413F-B2C1-FEA2C17E9BE3}" srcId="{AC85B429-93D4-450F-87FA-D7C3BBE1B20A}" destId="{4FB11DBB-FB78-4766-BE7B-B462B2E43CA9}" srcOrd="3" destOrd="0" parTransId="{3C14F27C-8AEE-4340-8086-88BDB8116503}" sibTransId="{32E80651-6551-4CB1-A1C5-9BE147ABAEE5}"/>
    <dgm:cxn modelId="{66FA4AB6-6F59-477C-BAB3-F99E8CB877D0}" type="presOf" srcId="{26B0B49C-1530-4A58-8074-457D342C2FFA}" destId="{E09E778A-7ACA-448C-9D99-4F55C04D3A64}" srcOrd="0" destOrd="0" presId="urn:microsoft.com/office/officeart/2008/layout/LinedList"/>
    <dgm:cxn modelId="{E53099D4-EE1D-4F9C-B545-9589CFBA808E}" srcId="{AC85B429-93D4-450F-87FA-D7C3BBE1B20A}" destId="{8BFEFEDD-F7E7-4146-BEDC-CA7A461FBBDB}" srcOrd="10" destOrd="0" parTransId="{15E6B87B-6D22-4018-A406-23A521CAE085}" sibTransId="{D4D2BB87-E4DA-48FD-8383-F311A2395AA2}"/>
    <dgm:cxn modelId="{02B825D7-D625-4F42-81E3-7A7651A616EF}" type="presOf" srcId="{1E97B9B3-0D89-44BE-B9E4-0C21FFD48E79}" destId="{D7950159-4329-46B4-B2AD-39789E2DD9F2}" srcOrd="0" destOrd="0" presId="urn:microsoft.com/office/officeart/2008/layout/LinedList"/>
    <dgm:cxn modelId="{A7F727D7-95A0-457B-8357-784A6C51E202}" type="presOf" srcId="{AC85B429-93D4-450F-87FA-D7C3BBE1B20A}" destId="{BC11BFC5-B65F-4ED9-857A-82A915A4E858}" srcOrd="0" destOrd="0" presId="urn:microsoft.com/office/officeart/2008/layout/LinedList"/>
    <dgm:cxn modelId="{CCCA62D7-5C90-48D5-8A2B-FE8A0437433C}" srcId="{AC85B429-93D4-450F-87FA-D7C3BBE1B20A}" destId="{ADCB47F0-635E-41A6-87F2-EB2D7A462F54}" srcOrd="8" destOrd="0" parTransId="{9A5F5F33-34A4-4727-B23E-8C11A5BE5FC5}" sibTransId="{BCF6084D-5C6F-4939-9D0A-03A42D33B49D}"/>
    <dgm:cxn modelId="{F78DD8DA-D48D-4E5E-8A37-25864DEDADAF}" type="presOf" srcId="{1C4FACFB-F61A-4F34-B1C8-32F633122A3B}" destId="{70AC3D8A-842B-438B-810A-E22A691F7B8E}" srcOrd="0" destOrd="0" presId="urn:microsoft.com/office/officeart/2008/layout/LinedList"/>
    <dgm:cxn modelId="{9922C0EB-7D42-4394-A019-870085D19E68}" srcId="{AC85B429-93D4-450F-87FA-D7C3BBE1B20A}" destId="{1C4FACFB-F61A-4F34-B1C8-32F633122A3B}" srcOrd="2" destOrd="0" parTransId="{802DEEF5-3B1D-49B3-8D7E-0E08D19ACDB0}" sibTransId="{558988B2-B6C2-4F78-95E9-4171CF79E503}"/>
    <dgm:cxn modelId="{22F7CFED-4852-46E7-B954-A7DA09D0F44F}" type="presOf" srcId="{0E02B3DA-A49C-42E5-9B94-6A240DEECB62}" destId="{874B26B4-C686-4500-8DF6-908F7FF58BCC}" srcOrd="0" destOrd="0" presId="urn:microsoft.com/office/officeart/2008/layout/LinedList"/>
    <dgm:cxn modelId="{3C7FDFF6-FCE6-428D-9DAA-8C2830F7E1B7}" srcId="{AC85B429-93D4-450F-87FA-D7C3BBE1B20A}" destId="{26B0B49C-1530-4A58-8074-457D342C2FFA}" srcOrd="9" destOrd="0" parTransId="{E2C827DE-88C5-4A56-9657-3D835B1462F4}" sibTransId="{78B6C0BA-61D4-45AA-B88A-5A08D56EF4B7}"/>
    <dgm:cxn modelId="{FBA855B5-0094-460F-942F-7842744EBCA1}" type="presParOf" srcId="{BC11BFC5-B65F-4ED9-857A-82A915A4E858}" destId="{105AB574-CAE1-431A-BD2B-52230E2E3E86}" srcOrd="0" destOrd="0" presId="urn:microsoft.com/office/officeart/2008/layout/LinedList"/>
    <dgm:cxn modelId="{25FF01FD-663E-4CCD-9711-24E7585EC8E0}" type="presParOf" srcId="{BC11BFC5-B65F-4ED9-857A-82A915A4E858}" destId="{EE3686A3-C852-4A69-8B34-27488671642C}" srcOrd="1" destOrd="0" presId="urn:microsoft.com/office/officeart/2008/layout/LinedList"/>
    <dgm:cxn modelId="{E1143E76-5BFF-4048-B131-73AA5A69C790}" type="presParOf" srcId="{EE3686A3-C852-4A69-8B34-27488671642C}" destId="{2A13C982-D1BD-4346-B6F0-4A8E3B03790C}" srcOrd="0" destOrd="0" presId="urn:microsoft.com/office/officeart/2008/layout/LinedList"/>
    <dgm:cxn modelId="{7E6E651D-BD02-49DC-8133-020CFCDD922E}" type="presParOf" srcId="{EE3686A3-C852-4A69-8B34-27488671642C}" destId="{8F002F61-4BBE-4E24-A0AD-B51EB9435601}" srcOrd="1" destOrd="0" presId="urn:microsoft.com/office/officeart/2008/layout/LinedList"/>
    <dgm:cxn modelId="{15DE0196-21C3-48BB-A0CE-FD021A1BB2D3}" type="presParOf" srcId="{BC11BFC5-B65F-4ED9-857A-82A915A4E858}" destId="{94DA1CBA-489A-4FEE-B82F-3B1C62938348}" srcOrd="2" destOrd="0" presId="urn:microsoft.com/office/officeart/2008/layout/LinedList"/>
    <dgm:cxn modelId="{929F2217-E071-4442-8E92-6B4EFB8E7AE8}" type="presParOf" srcId="{BC11BFC5-B65F-4ED9-857A-82A915A4E858}" destId="{2BD34963-68D6-44D1-9B9B-DB0EC71D77D3}" srcOrd="3" destOrd="0" presId="urn:microsoft.com/office/officeart/2008/layout/LinedList"/>
    <dgm:cxn modelId="{A3D01B3F-AEF7-433B-8CB2-8433DD7FE314}" type="presParOf" srcId="{2BD34963-68D6-44D1-9B9B-DB0EC71D77D3}" destId="{3FAC59A6-D8CF-411B-AE8E-8AE551EDE90C}" srcOrd="0" destOrd="0" presId="urn:microsoft.com/office/officeart/2008/layout/LinedList"/>
    <dgm:cxn modelId="{49E72C12-23E9-48FD-8FFE-859F5F856A62}" type="presParOf" srcId="{2BD34963-68D6-44D1-9B9B-DB0EC71D77D3}" destId="{FF8E208A-6711-4438-BB8A-8A6801EB7959}" srcOrd="1" destOrd="0" presId="urn:microsoft.com/office/officeart/2008/layout/LinedList"/>
    <dgm:cxn modelId="{A0D866F4-E9BB-48E6-9A74-E533E2AA173F}" type="presParOf" srcId="{BC11BFC5-B65F-4ED9-857A-82A915A4E858}" destId="{ADB7D6D2-C3B6-4F3D-A820-C0B97E1FAC0F}" srcOrd="4" destOrd="0" presId="urn:microsoft.com/office/officeart/2008/layout/LinedList"/>
    <dgm:cxn modelId="{6A6D96CD-04B9-4BEA-99FA-592648632829}" type="presParOf" srcId="{BC11BFC5-B65F-4ED9-857A-82A915A4E858}" destId="{55147CFE-2296-4F47-A311-21DBCE888133}" srcOrd="5" destOrd="0" presId="urn:microsoft.com/office/officeart/2008/layout/LinedList"/>
    <dgm:cxn modelId="{C015E77A-418B-4445-BABB-57D627DB7FAF}" type="presParOf" srcId="{55147CFE-2296-4F47-A311-21DBCE888133}" destId="{70AC3D8A-842B-438B-810A-E22A691F7B8E}" srcOrd="0" destOrd="0" presId="urn:microsoft.com/office/officeart/2008/layout/LinedList"/>
    <dgm:cxn modelId="{9530815B-1F35-417E-93C2-8B5C4DD155E8}" type="presParOf" srcId="{55147CFE-2296-4F47-A311-21DBCE888133}" destId="{032A4C30-80D3-495D-983B-B5C05E1B8768}" srcOrd="1" destOrd="0" presId="urn:microsoft.com/office/officeart/2008/layout/LinedList"/>
    <dgm:cxn modelId="{0BD8F807-7D78-4F96-A074-93C445F23009}" type="presParOf" srcId="{BC11BFC5-B65F-4ED9-857A-82A915A4E858}" destId="{0C350A63-ED75-48CE-91CF-119D367B32BC}" srcOrd="6" destOrd="0" presId="urn:microsoft.com/office/officeart/2008/layout/LinedList"/>
    <dgm:cxn modelId="{5DE367E3-FD6E-49D1-B20E-82E0C8E583A9}" type="presParOf" srcId="{BC11BFC5-B65F-4ED9-857A-82A915A4E858}" destId="{A7BFE192-02E4-43B9-AE5A-8C2670DAA27D}" srcOrd="7" destOrd="0" presId="urn:microsoft.com/office/officeart/2008/layout/LinedList"/>
    <dgm:cxn modelId="{5B90EAF6-E91A-41E0-8E81-042C062E8867}" type="presParOf" srcId="{A7BFE192-02E4-43B9-AE5A-8C2670DAA27D}" destId="{FBF30479-A5D7-48F5-8280-310653AD8DC1}" srcOrd="0" destOrd="0" presId="urn:microsoft.com/office/officeart/2008/layout/LinedList"/>
    <dgm:cxn modelId="{5FAC0BCA-4AA2-4129-A201-DAB205D1F261}" type="presParOf" srcId="{A7BFE192-02E4-43B9-AE5A-8C2670DAA27D}" destId="{BF8687F2-303A-499A-A5E8-B2634DFD70C9}" srcOrd="1" destOrd="0" presId="urn:microsoft.com/office/officeart/2008/layout/LinedList"/>
    <dgm:cxn modelId="{4FF32225-DF08-417E-B439-EE2094BE05A3}" type="presParOf" srcId="{BC11BFC5-B65F-4ED9-857A-82A915A4E858}" destId="{B2894F71-DDE8-4591-8B30-30ADFC2C8E38}" srcOrd="8" destOrd="0" presId="urn:microsoft.com/office/officeart/2008/layout/LinedList"/>
    <dgm:cxn modelId="{D12B0E4C-E456-47B8-88A5-FE4211F493F4}" type="presParOf" srcId="{BC11BFC5-B65F-4ED9-857A-82A915A4E858}" destId="{49253298-2AAC-4138-A1B3-7FFD5D463DB8}" srcOrd="9" destOrd="0" presId="urn:microsoft.com/office/officeart/2008/layout/LinedList"/>
    <dgm:cxn modelId="{5A412D4F-944C-40BE-B657-AFEDBB123B62}" type="presParOf" srcId="{49253298-2AAC-4138-A1B3-7FFD5D463DB8}" destId="{874B26B4-C686-4500-8DF6-908F7FF58BCC}" srcOrd="0" destOrd="0" presId="urn:microsoft.com/office/officeart/2008/layout/LinedList"/>
    <dgm:cxn modelId="{6043FA00-E87B-47CE-B6DD-15C073166F5F}" type="presParOf" srcId="{49253298-2AAC-4138-A1B3-7FFD5D463DB8}" destId="{5D3ACB8E-8EBC-4048-A21D-414FD906A7D9}" srcOrd="1" destOrd="0" presId="urn:microsoft.com/office/officeart/2008/layout/LinedList"/>
    <dgm:cxn modelId="{2F35A7A5-178B-427E-80AD-D576E1CC0888}" type="presParOf" srcId="{BC11BFC5-B65F-4ED9-857A-82A915A4E858}" destId="{9553B85D-A993-4B2F-BEC9-6127EF2B560F}" srcOrd="10" destOrd="0" presId="urn:microsoft.com/office/officeart/2008/layout/LinedList"/>
    <dgm:cxn modelId="{C9367002-8B29-4DB3-A714-9210898D54F2}" type="presParOf" srcId="{BC11BFC5-B65F-4ED9-857A-82A915A4E858}" destId="{E92CE0F9-FF89-4629-8EBA-17C9ABA3DC6F}" srcOrd="11" destOrd="0" presId="urn:microsoft.com/office/officeart/2008/layout/LinedList"/>
    <dgm:cxn modelId="{46AEC09F-4D34-4149-B734-FD89165D90EF}" type="presParOf" srcId="{E92CE0F9-FF89-4629-8EBA-17C9ABA3DC6F}" destId="{D73E311F-F59A-4FEA-B358-C62E1C5AF95E}" srcOrd="0" destOrd="0" presId="urn:microsoft.com/office/officeart/2008/layout/LinedList"/>
    <dgm:cxn modelId="{0FDA2FE3-A514-420F-9F11-B8B87976C121}" type="presParOf" srcId="{E92CE0F9-FF89-4629-8EBA-17C9ABA3DC6F}" destId="{DFA1B64A-CC77-45F4-ACBF-FFDEB4674D22}" srcOrd="1" destOrd="0" presId="urn:microsoft.com/office/officeart/2008/layout/LinedList"/>
    <dgm:cxn modelId="{59A6239A-E20B-4AA8-884C-531A1F563C71}" type="presParOf" srcId="{BC11BFC5-B65F-4ED9-857A-82A915A4E858}" destId="{E01EDFCA-7A04-47F8-9BED-8AB19983D347}" srcOrd="12" destOrd="0" presId="urn:microsoft.com/office/officeart/2008/layout/LinedList"/>
    <dgm:cxn modelId="{EE4BBE58-ADF1-48F7-942C-AD823E9054D1}" type="presParOf" srcId="{BC11BFC5-B65F-4ED9-857A-82A915A4E858}" destId="{572BA0AB-12CA-4635-93B1-AA4257E27DF0}" srcOrd="13" destOrd="0" presId="urn:microsoft.com/office/officeart/2008/layout/LinedList"/>
    <dgm:cxn modelId="{80CDD853-5452-4BD6-BC38-E7A597EB4E18}" type="presParOf" srcId="{572BA0AB-12CA-4635-93B1-AA4257E27DF0}" destId="{D7950159-4329-46B4-B2AD-39789E2DD9F2}" srcOrd="0" destOrd="0" presId="urn:microsoft.com/office/officeart/2008/layout/LinedList"/>
    <dgm:cxn modelId="{D0F16764-390F-4F7C-B436-87997488965C}" type="presParOf" srcId="{572BA0AB-12CA-4635-93B1-AA4257E27DF0}" destId="{5A0160C2-93A6-406E-897B-FA11663322CB}" srcOrd="1" destOrd="0" presId="urn:microsoft.com/office/officeart/2008/layout/LinedList"/>
    <dgm:cxn modelId="{D5F2F609-F16B-4E04-AF22-7E7DAB561BF0}" type="presParOf" srcId="{BC11BFC5-B65F-4ED9-857A-82A915A4E858}" destId="{5F406D5E-3491-43F4-8E2A-1DBF90E290BC}" srcOrd="14" destOrd="0" presId="urn:microsoft.com/office/officeart/2008/layout/LinedList"/>
    <dgm:cxn modelId="{E20D1BEB-4EBB-4CE9-A430-6B0C42FC998C}" type="presParOf" srcId="{BC11BFC5-B65F-4ED9-857A-82A915A4E858}" destId="{431C1FDE-79B9-44A1-9BE7-0AFD51A0B8B9}" srcOrd="15" destOrd="0" presId="urn:microsoft.com/office/officeart/2008/layout/LinedList"/>
    <dgm:cxn modelId="{7A5EEDA2-06D8-481D-B748-4CA5435E393B}" type="presParOf" srcId="{431C1FDE-79B9-44A1-9BE7-0AFD51A0B8B9}" destId="{319E22EF-BD6F-4853-879A-598E7996FA3E}" srcOrd="0" destOrd="0" presId="urn:microsoft.com/office/officeart/2008/layout/LinedList"/>
    <dgm:cxn modelId="{74F20E5D-6860-4D8E-8D81-33678D7C9AAA}" type="presParOf" srcId="{431C1FDE-79B9-44A1-9BE7-0AFD51A0B8B9}" destId="{EE6C230D-A563-4090-AE9A-7E27505CBBFB}" srcOrd="1" destOrd="0" presId="urn:microsoft.com/office/officeart/2008/layout/LinedList"/>
    <dgm:cxn modelId="{92E09FF4-4F93-41DE-AB64-789B22680814}" type="presParOf" srcId="{BC11BFC5-B65F-4ED9-857A-82A915A4E858}" destId="{6FD1948F-69D6-48DA-B00E-EB214ED6A644}" srcOrd="16" destOrd="0" presId="urn:microsoft.com/office/officeart/2008/layout/LinedList"/>
    <dgm:cxn modelId="{6AC87662-CF75-48CA-BF4B-BDFB9B23DA3C}" type="presParOf" srcId="{BC11BFC5-B65F-4ED9-857A-82A915A4E858}" destId="{61FCF6F7-598C-45EE-B63B-71BB2491FB10}" srcOrd="17" destOrd="0" presId="urn:microsoft.com/office/officeart/2008/layout/LinedList"/>
    <dgm:cxn modelId="{4CCA3545-418C-486B-962E-6CDDB5C16A51}" type="presParOf" srcId="{61FCF6F7-598C-45EE-B63B-71BB2491FB10}" destId="{08B43B79-ECF9-4D6B-AF80-D74A79717E8E}" srcOrd="0" destOrd="0" presId="urn:microsoft.com/office/officeart/2008/layout/LinedList"/>
    <dgm:cxn modelId="{2049AE71-857F-46DB-A358-A4B92B64BEF6}" type="presParOf" srcId="{61FCF6F7-598C-45EE-B63B-71BB2491FB10}" destId="{3B3122B0-8418-45A9-AFAC-D0A9EC0D14C0}" srcOrd="1" destOrd="0" presId="urn:microsoft.com/office/officeart/2008/layout/LinedList"/>
    <dgm:cxn modelId="{8DB07C66-3DBF-48B7-BDEF-17F29D0B19A9}" type="presParOf" srcId="{BC11BFC5-B65F-4ED9-857A-82A915A4E858}" destId="{CC5F2F9A-3670-45DE-89B3-39E3935E3E88}" srcOrd="18" destOrd="0" presId="urn:microsoft.com/office/officeart/2008/layout/LinedList"/>
    <dgm:cxn modelId="{24343DD7-08D8-487A-9673-D5DD4F2464C6}" type="presParOf" srcId="{BC11BFC5-B65F-4ED9-857A-82A915A4E858}" destId="{FF4B573B-1A0E-404F-96E7-1919D553D29E}" srcOrd="19" destOrd="0" presId="urn:microsoft.com/office/officeart/2008/layout/LinedList"/>
    <dgm:cxn modelId="{434BD939-3312-4386-8298-87B3FEF9821B}" type="presParOf" srcId="{FF4B573B-1A0E-404F-96E7-1919D553D29E}" destId="{E09E778A-7ACA-448C-9D99-4F55C04D3A64}" srcOrd="0" destOrd="0" presId="urn:microsoft.com/office/officeart/2008/layout/LinedList"/>
    <dgm:cxn modelId="{99E315D9-6A24-4F47-8C45-F4578D7CB437}" type="presParOf" srcId="{FF4B573B-1A0E-404F-96E7-1919D553D29E}" destId="{3D9CFB6C-30C4-4186-9A77-0C2E3F62C5B2}" srcOrd="1" destOrd="0" presId="urn:microsoft.com/office/officeart/2008/layout/LinedList"/>
    <dgm:cxn modelId="{C3901066-0F56-4DCC-AFA7-45C7C26D3F67}" type="presParOf" srcId="{BC11BFC5-B65F-4ED9-857A-82A915A4E858}" destId="{800011C2-58C4-4758-8DB2-AF40CFE5FCA2}" srcOrd="20" destOrd="0" presId="urn:microsoft.com/office/officeart/2008/layout/LinedList"/>
    <dgm:cxn modelId="{B2DCB4B6-C169-4108-837C-E187857BCA95}" type="presParOf" srcId="{BC11BFC5-B65F-4ED9-857A-82A915A4E858}" destId="{34D3D2D8-E38D-4B4D-9DFA-68DD07045FD1}" srcOrd="21" destOrd="0" presId="urn:microsoft.com/office/officeart/2008/layout/LinedList"/>
    <dgm:cxn modelId="{FDF685D9-79B4-4490-AE10-7158445DF673}" type="presParOf" srcId="{34D3D2D8-E38D-4B4D-9DFA-68DD07045FD1}" destId="{E4496185-6F0A-4B1F-AE4B-C3E3AF3142DC}" srcOrd="0" destOrd="0" presId="urn:microsoft.com/office/officeart/2008/layout/LinedList"/>
    <dgm:cxn modelId="{1FCBAF3D-E09E-4747-85DF-38425E803FBD}" type="presParOf" srcId="{34D3D2D8-E38D-4B4D-9DFA-68DD07045FD1}" destId="{2A92ACA8-9AFF-4191-B190-9BC76528BB72}" srcOrd="1" destOrd="0" presId="urn:microsoft.com/office/officeart/2008/layout/LinedList"/>
    <dgm:cxn modelId="{A3C39A84-83C9-4167-9D99-1EBDB848816C}" type="presParOf" srcId="{BC11BFC5-B65F-4ED9-857A-82A915A4E858}" destId="{0547BE10-D230-4AE1-89BB-BE8A0403A361}" srcOrd="22" destOrd="0" presId="urn:microsoft.com/office/officeart/2008/layout/LinedList"/>
    <dgm:cxn modelId="{C68CABCC-73B0-40B1-8741-CCF59BC40017}" type="presParOf" srcId="{BC11BFC5-B65F-4ED9-857A-82A915A4E858}" destId="{97FD7679-A273-409A-9759-0F84ACCFA683}" srcOrd="23" destOrd="0" presId="urn:microsoft.com/office/officeart/2008/layout/LinedList"/>
    <dgm:cxn modelId="{73B1402A-00CB-4F7E-B428-347B7DD6BE3A}" type="presParOf" srcId="{97FD7679-A273-409A-9759-0F84ACCFA683}" destId="{7D42D176-EBCA-4A53-98AE-68C48F707CE5}" srcOrd="0" destOrd="0" presId="urn:microsoft.com/office/officeart/2008/layout/LinedList"/>
    <dgm:cxn modelId="{217729FB-F01B-461E-99EE-6EFB77BA2CC1}" type="presParOf" srcId="{97FD7679-A273-409A-9759-0F84ACCFA683}" destId="{90367F56-CE3D-4720-B341-0B0E5202A2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5E5DA-9453-4B6C-B016-EE9CA30FE332}"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0766AEDF-D5F8-469D-A0EF-0D24D46C4D15}">
      <dgm:prSet custT="1"/>
      <dgm:spPr/>
      <dgm:t>
        <a:bodyPr/>
        <a:lstStyle/>
        <a:p>
          <a:pPr rtl="0"/>
          <a:r>
            <a:rPr lang="en-US" sz="1800" dirty="0"/>
            <a:t>Conveyed Faculty:</a:t>
          </a:r>
          <a:r>
            <a:rPr lang="en-US" sz="1800" dirty="0">
              <a:latin typeface="Calibri Light" panose="020F0302020204030204"/>
            </a:rPr>
            <a:t> </a:t>
          </a:r>
          <a:r>
            <a:rPr lang="en-US" sz="1800" dirty="0"/>
            <a:t> Buy-back of time and recording expense to cost centers /funds</a:t>
          </a:r>
        </a:p>
      </dgm:t>
    </dgm:pt>
    <dgm:pt modelId="{031FF842-C20C-4727-A9DE-93EFD0EBD01B}" type="parTrans" cxnId="{BC00FE58-D836-482B-88B5-70C81A82BCB2}">
      <dgm:prSet/>
      <dgm:spPr/>
      <dgm:t>
        <a:bodyPr/>
        <a:lstStyle/>
        <a:p>
          <a:endParaRPr lang="en-US"/>
        </a:p>
      </dgm:t>
    </dgm:pt>
    <dgm:pt modelId="{722675DC-2963-462B-B820-4F77A57A1F0E}" type="sibTrans" cxnId="{BC00FE58-D836-482B-88B5-70C81A82BCB2}">
      <dgm:prSet/>
      <dgm:spPr/>
      <dgm:t>
        <a:bodyPr/>
        <a:lstStyle/>
        <a:p>
          <a:endParaRPr lang="en-US"/>
        </a:p>
      </dgm:t>
    </dgm:pt>
    <dgm:pt modelId="{162F6DAA-97C1-4D5A-8A0E-DAECF66BA79D}">
      <dgm:prSet custT="1"/>
      <dgm:spPr/>
      <dgm:t>
        <a:bodyPr/>
        <a:lstStyle/>
        <a:p>
          <a:pPr rtl="0"/>
          <a:r>
            <a:rPr lang="en-US" sz="1800" dirty="0">
              <a:latin typeface="+mj-lt"/>
            </a:rPr>
            <a:t>Joint recruitment and the creation of shadow roles in SLU for dual reporting</a:t>
          </a:r>
        </a:p>
      </dgm:t>
    </dgm:pt>
    <dgm:pt modelId="{53D91EDC-9DB4-4B39-830A-813A44D0ED95}" type="parTrans" cxnId="{C53F283A-F088-401E-93E4-6A0743F954DF}">
      <dgm:prSet/>
      <dgm:spPr/>
      <dgm:t>
        <a:bodyPr/>
        <a:lstStyle/>
        <a:p>
          <a:endParaRPr lang="en-US"/>
        </a:p>
      </dgm:t>
    </dgm:pt>
    <dgm:pt modelId="{20B2A2F2-1E39-4B05-A6CD-49F1C5BC22B3}" type="sibTrans" cxnId="{C53F283A-F088-401E-93E4-6A0743F954DF}">
      <dgm:prSet/>
      <dgm:spPr/>
      <dgm:t>
        <a:bodyPr/>
        <a:lstStyle/>
        <a:p>
          <a:endParaRPr lang="en-US"/>
        </a:p>
      </dgm:t>
    </dgm:pt>
    <dgm:pt modelId="{5B21C524-CAAD-4EB4-9973-C3ABC2618C84}">
      <dgm:prSet custT="1"/>
      <dgm:spPr/>
      <dgm:t>
        <a:bodyPr/>
        <a:lstStyle/>
        <a:p>
          <a:r>
            <a:rPr lang="en-US" sz="1800" dirty="0"/>
            <a:t>Leased time and other personnel TSA arrangements</a:t>
          </a:r>
        </a:p>
      </dgm:t>
    </dgm:pt>
    <dgm:pt modelId="{0AE11ECF-F987-4152-A69D-EBD499C20C19}" type="parTrans" cxnId="{3149C818-92C5-4506-8A28-8CCFE78E96F7}">
      <dgm:prSet/>
      <dgm:spPr/>
      <dgm:t>
        <a:bodyPr/>
        <a:lstStyle/>
        <a:p>
          <a:endParaRPr lang="en-US"/>
        </a:p>
      </dgm:t>
    </dgm:pt>
    <dgm:pt modelId="{84F23ABC-8F9D-4516-849C-6E70D4AF5B95}" type="sibTrans" cxnId="{3149C818-92C5-4506-8A28-8CCFE78E96F7}">
      <dgm:prSet/>
      <dgm:spPr/>
      <dgm:t>
        <a:bodyPr/>
        <a:lstStyle/>
        <a:p>
          <a:endParaRPr lang="en-US"/>
        </a:p>
      </dgm:t>
    </dgm:pt>
    <dgm:pt modelId="{C03CD807-FDF8-4527-9E30-3B1019D4CDAC}">
      <dgm:prSet custT="1"/>
      <dgm:spPr/>
      <dgm:t>
        <a:bodyPr/>
        <a:lstStyle/>
        <a:p>
          <a:r>
            <a:rPr lang="en-US" sz="1800" dirty="0"/>
            <a:t>Set up of </a:t>
          </a:r>
          <a:r>
            <a:rPr lang="en-US" sz="1800" dirty="0">
              <a:latin typeface="+mj-lt"/>
              <a:cs typeface="Calibri" panose="020F0502020204030204" pitchFamily="34" charset="0"/>
            </a:rPr>
            <a:t>Clinical</a:t>
          </a:r>
          <a:r>
            <a:rPr lang="en-US" sz="1800" dirty="0">
              <a:latin typeface="+mj-lt"/>
            </a:rPr>
            <a:t> </a:t>
          </a:r>
          <a:r>
            <a:rPr lang="en-US" sz="1800" dirty="0"/>
            <a:t>Research Units (CRU’s) and Overall Finance and Research Support (CU’s)</a:t>
          </a:r>
        </a:p>
      </dgm:t>
    </dgm:pt>
    <dgm:pt modelId="{2DD2A142-DB86-4605-9740-9FEB38E56439}" type="parTrans" cxnId="{0D8A0346-8BDD-4B3D-BF55-897D925DD389}">
      <dgm:prSet/>
      <dgm:spPr/>
      <dgm:t>
        <a:bodyPr/>
        <a:lstStyle/>
        <a:p>
          <a:endParaRPr lang="en-US"/>
        </a:p>
      </dgm:t>
    </dgm:pt>
    <dgm:pt modelId="{0AFB8361-59EB-4BDB-9DEF-02A0BF3EE467}" type="sibTrans" cxnId="{0D8A0346-8BDD-4B3D-BF55-897D925DD389}">
      <dgm:prSet/>
      <dgm:spPr/>
      <dgm:t>
        <a:bodyPr/>
        <a:lstStyle/>
        <a:p>
          <a:endParaRPr lang="en-US"/>
        </a:p>
      </dgm:t>
    </dgm:pt>
    <dgm:pt modelId="{66EE5CDB-AD9F-4409-8DCD-0CE9346CD5F1}">
      <dgm:prSet custT="1"/>
      <dgm:spPr/>
      <dgm:t>
        <a:bodyPr/>
        <a:lstStyle/>
        <a:p>
          <a:pPr rtl="0"/>
          <a:r>
            <a:rPr lang="en-US" sz="1800" dirty="0"/>
            <a:t>Chairs and Conveyed Faculty Reimbursement and Use of Designated Funds</a:t>
          </a:r>
        </a:p>
      </dgm:t>
    </dgm:pt>
    <dgm:pt modelId="{0CC9B057-F081-403E-B7D8-D41ED966D506}" type="parTrans" cxnId="{DA77794E-C680-4898-8444-A4C09B6EA07B}">
      <dgm:prSet/>
      <dgm:spPr/>
      <dgm:t>
        <a:bodyPr/>
        <a:lstStyle/>
        <a:p>
          <a:endParaRPr lang="en-US"/>
        </a:p>
      </dgm:t>
    </dgm:pt>
    <dgm:pt modelId="{3D001FC9-6943-40C7-8206-BC222C967257}" type="sibTrans" cxnId="{DA77794E-C680-4898-8444-A4C09B6EA07B}">
      <dgm:prSet/>
      <dgm:spPr/>
      <dgm:t>
        <a:bodyPr/>
        <a:lstStyle/>
        <a:p>
          <a:endParaRPr lang="en-US"/>
        </a:p>
      </dgm:t>
    </dgm:pt>
    <dgm:pt modelId="{7F1C3923-2E04-4CB4-BDB9-D6DD3945EE8E}">
      <dgm:prSet custT="1"/>
      <dgm:spPr/>
      <dgm:t>
        <a:bodyPr/>
        <a:lstStyle/>
        <a:p>
          <a:r>
            <a:rPr lang="en-US" sz="1800" dirty="0" err="1"/>
            <a:t>Housestaff</a:t>
          </a:r>
          <a:r>
            <a:rPr lang="en-US" sz="1800" dirty="0"/>
            <a:t>  - Remain SLU employees for one year (SLU responsibility using SLU/SSM employees)</a:t>
          </a:r>
        </a:p>
      </dgm:t>
    </dgm:pt>
    <dgm:pt modelId="{4B24CA0C-B0A0-439E-B3CA-C0DD260390F7}" type="parTrans" cxnId="{080EC583-8580-4E5D-9175-1EFF62D20346}">
      <dgm:prSet/>
      <dgm:spPr/>
      <dgm:t>
        <a:bodyPr/>
        <a:lstStyle/>
        <a:p>
          <a:endParaRPr lang="en-US"/>
        </a:p>
      </dgm:t>
    </dgm:pt>
    <dgm:pt modelId="{52FDE12C-F8F7-4C5D-A5BC-D983DC1AA9BF}" type="sibTrans" cxnId="{080EC583-8580-4E5D-9175-1EFF62D20346}">
      <dgm:prSet/>
      <dgm:spPr/>
      <dgm:t>
        <a:bodyPr/>
        <a:lstStyle/>
        <a:p>
          <a:endParaRPr lang="en-US"/>
        </a:p>
      </dgm:t>
    </dgm:pt>
    <dgm:pt modelId="{D9F119BC-0F89-4624-A481-1C4689225453}">
      <dgm:prSet custT="1"/>
      <dgm:spPr/>
      <dgm:t>
        <a:bodyPr/>
        <a:lstStyle/>
        <a:p>
          <a:pPr rtl="0"/>
          <a:r>
            <a:rPr lang="en-US" sz="1800"/>
            <a:t>Research faculty –institutional base salary (IBS) criteria to meet federal compliance rules.</a:t>
          </a:r>
          <a:r>
            <a:rPr lang="en-US" sz="1800">
              <a:latin typeface="Calibri Light" panose="020F0302020204030204"/>
            </a:rPr>
            <a:t>  </a:t>
          </a:r>
          <a:endParaRPr lang="en-US" sz="1800"/>
        </a:p>
      </dgm:t>
    </dgm:pt>
    <dgm:pt modelId="{FC2AA0A9-47B9-465E-87D7-425EA1DCFC04}" type="parTrans" cxnId="{449E64B4-2815-43EC-AF67-9D21DB3A6F58}">
      <dgm:prSet/>
      <dgm:spPr/>
      <dgm:t>
        <a:bodyPr/>
        <a:lstStyle/>
        <a:p>
          <a:endParaRPr lang="en-US"/>
        </a:p>
      </dgm:t>
    </dgm:pt>
    <dgm:pt modelId="{18331E91-C6BE-4D50-9037-C035C3708F52}" type="sibTrans" cxnId="{449E64B4-2815-43EC-AF67-9D21DB3A6F58}">
      <dgm:prSet/>
      <dgm:spPr/>
      <dgm:t>
        <a:bodyPr/>
        <a:lstStyle/>
        <a:p>
          <a:endParaRPr lang="en-US"/>
        </a:p>
      </dgm:t>
    </dgm:pt>
    <dgm:pt modelId="{E290479D-0AB3-4010-A93A-87D3CCFF4391}">
      <dgm:prSet custT="1"/>
      <dgm:spPr/>
      <dgm:t>
        <a:bodyPr/>
        <a:lstStyle/>
        <a:p>
          <a:pPr rtl="0"/>
          <a:r>
            <a:rPr lang="en-US" sz="1800" dirty="0">
              <a:latin typeface="+mj-lt"/>
            </a:rPr>
            <a:t>Clinical Trials – Implement use of Workday </a:t>
          </a:r>
        </a:p>
      </dgm:t>
    </dgm:pt>
    <dgm:pt modelId="{149C4BA2-114D-4226-B2A0-5A6422F27BD6}" type="parTrans" cxnId="{B5EF10A8-CE27-435D-B3B8-1605FADEFAE2}">
      <dgm:prSet/>
      <dgm:spPr/>
      <dgm:t>
        <a:bodyPr/>
        <a:lstStyle/>
        <a:p>
          <a:endParaRPr lang="en-US"/>
        </a:p>
      </dgm:t>
    </dgm:pt>
    <dgm:pt modelId="{DB39DC21-35CB-40CA-BE79-F91D3DD92FC5}" type="sibTrans" cxnId="{B5EF10A8-CE27-435D-B3B8-1605FADEFAE2}">
      <dgm:prSet/>
      <dgm:spPr/>
      <dgm:t>
        <a:bodyPr/>
        <a:lstStyle/>
        <a:p>
          <a:endParaRPr lang="en-US"/>
        </a:p>
      </dgm:t>
    </dgm:pt>
    <dgm:pt modelId="{E73E085E-F9E2-483F-B7C5-5479CFC652BA}" type="pres">
      <dgm:prSet presAssocID="{E8A5E5DA-9453-4B6C-B016-EE9CA30FE332}" presName="diagram" presStyleCnt="0">
        <dgm:presLayoutVars>
          <dgm:dir/>
          <dgm:resizeHandles val="exact"/>
        </dgm:presLayoutVars>
      </dgm:prSet>
      <dgm:spPr/>
    </dgm:pt>
    <dgm:pt modelId="{02C9845C-F87A-4911-B98F-DD08E8064D3A}" type="pres">
      <dgm:prSet presAssocID="{0766AEDF-D5F8-469D-A0EF-0D24D46C4D15}" presName="node" presStyleLbl="node1" presStyleIdx="0" presStyleCnt="8">
        <dgm:presLayoutVars>
          <dgm:bulletEnabled val="1"/>
        </dgm:presLayoutVars>
      </dgm:prSet>
      <dgm:spPr/>
    </dgm:pt>
    <dgm:pt modelId="{28C71181-D63A-4FBE-B54B-A0421B38090E}" type="pres">
      <dgm:prSet presAssocID="{722675DC-2963-462B-B820-4F77A57A1F0E}" presName="sibTrans" presStyleCnt="0"/>
      <dgm:spPr/>
    </dgm:pt>
    <dgm:pt modelId="{7E0B6D33-B2DE-4069-A358-543BB257358D}" type="pres">
      <dgm:prSet presAssocID="{162F6DAA-97C1-4D5A-8A0E-DAECF66BA79D}" presName="node" presStyleLbl="node1" presStyleIdx="1" presStyleCnt="8" custLinFactNeighborY="-2355">
        <dgm:presLayoutVars>
          <dgm:bulletEnabled val="1"/>
        </dgm:presLayoutVars>
      </dgm:prSet>
      <dgm:spPr/>
    </dgm:pt>
    <dgm:pt modelId="{769DF675-20B1-46DC-9F5F-0FA36A72A3FF}" type="pres">
      <dgm:prSet presAssocID="{20B2A2F2-1E39-4B05-A6CD-49F1C5BC22B3}" presName="sibTrans" presStyleCnt="0"/>
      <dgm:spPr/>
    </dgm:pt>
    <dgm:pt modelId="{84C510CD-18C0-4630-92CC-529F543B0874}" type="pres">
      <dgm:prSet presAssocID="{5B21C524-CAAD-4EB4-9973-C3ABC2618C84}" presName="node" presStyleLbl="node1" presStyleIdx="2" presStyleCnt="8">
        <dgm:presLayoutVars>
          <dgm:bulletEnabled val="1"/>
        </dgm:presLayoutVars>
      </dgm:prSet>
      <dgm:spPr/>
    </dgm:pt>
    <dgm:pt modelId="{250FE5B5-6F90-4458-B6FE-47ADC68614E2}" type="pres">
      <dgm:prSet presAssocID="{84F23ABC-8F9D-4516-849C-6E70D4AF5B95}" presName="sibTrans" presStyleCnt="0"/>
      <dgm:spPr/>
    </dgm:pt>
    <dgm:pt modelId="{17559694-FE4A-4701-8C65-98839DCFADA6}" type="pres">
      <dgm:prSet presAssocID="{C03CD807-FDF8-4527-9E30-3B1019D4CDAC}" presName="node" presStyleLbl="node1" presStyleIdx="3" presStyleCnt="8" custLinFactNeighborX="353" custLinFactNeighborY="1177">
        <dgm:presLayoutVars>
          <dgm:bulletEnabled val="1"/>
        </dgm:presLayoutVars>
      </dgm:prSet>
      <dgm:spPr/>
    </dgm:pt>
    <dgm:pt modelId="{C6B4B863-54E3-4911-8478-F7100DD896F6}" type="pres">
      <dgm:prSet presAssocID="{0AFB8361-59EB-4BDB-9DEF-02A0BF3EE467}" presName="sibTrans" presStyleCnt="0"/>
      <dgm:spPr/>
    </dgm:pt>
    <dgm:pt modelId="{BA299E24-1D66-4D1D-8E27-B36FF585939E}" type="pres">
      <dgm:prSet presAssocID="{66EE5CDB-AD9F-4409-8DCD-0CE9346CD5F1}" presName="node" presStyleLbl="node1" presStyleIdx="4" presStyleCnt="8">
        <dgm:presLayoutVars>
          <dgm:bulletEnabled val="1"/>
        </dgm:presLayoutVars>
      </dgm:prSet>
      <dgm:spPr/>
    </dgm:pt>
    <dgm:pt modelId="{EAFE9679-27C5-49C3-AAF3-2DDC6F706162}" type="pres">
      <dgm:prSet presAssocID="{3D001FC9-6943-40C7-8206-BC222C967257}" presName="sibTrans" presStyleCnt="0"/>
      <dgm:spPr/>
    </dgm:pt>
    <dgm:pt modelId="{4C2ABB95-4EDC-4B87-9240-14EF8CEB7B32}" type="pres">
      <dgm:prSet presAssocID="{7F1C3923-2E04-4CB4-BDB9-D6DD3945EE8E}" presName="node" presStyleLbl="node1" presStyleIdx="5" presStyleCnt="8">
        <dgm:presLayoutVars>
          <dgm:bulletEnabled val="1"/>
        </dgm:presLayoutVars>
      </dgm:prSet>
      <dgm:spPr/>
    </dgm:pt>
    <dgm:pt modelId="{DDC51ACD-3FB7-40B4-B95F-6BE5F3849394}" type="pres">
      <dgm:prSet presAssocID="{52FDE12C-F8F7-4C5D-A5BC-D983DC1AA9BF}" presName="sibTrans" presStyleCnt="0"/>
      <dgm:spPr/>
    </dgm:pt>
    <dgm:pt modelId="{78FB0379-D3B3-49D0-B5E0-812B04675210}" type="pres">
      <dgm:prSet presAssocID="{D9F119BC-0F89-4624-A481-1C4689225453}" presName="node" presStyleLbl="node1" presStyleIdx="6" presStyleCnt="8">
        <dgm:presLayoutVars>
          <dgm:bulletEnabled val="1"/>
        </dgm:presLayoutVars>
      </dgm:prSet>
      <dgm:spPr/>
    </dgm:pt>
    <dgm:pt modelId="{4C3C0DF5-98BF-4E3C-9C0B-BEE9C5ED44BD}" type="pres">
      <dgm:prSet presAssocID="{18331E91-C6BE-4D50-9037-C035C3708F52}" presName="sibTrans" presStyleCnt="0"/>
      <dgm:spPr/>
    </dgm:pt>
    <dgm:pt modelId="{53AC4F27-9C71-400E-A3C0-D01696F8C4FB}" type="pres">
      <dgm:prSet presAssocID="{E290479D-0AB3-4010-A93A-87D3CCFF4391}" presName="node" presStyleLbl="node1" presStyleIdx="7" presStyleCnt="8">
        <dgm:presLayoutVars>
          <dgm:bulletEnabled val="1"/>
        </dgm:presLayoutVars>
      </dgm:prSet>
      <dgm:spPr/>
    </dgm:pt>
  </dgm:ptLst>
  <dgm:cxnLst>
    <dgm:cxn modelId="{29567511-EEC1-41AB-B315-FE825843F142}" type="presOf" srcId="{66EE5CDB-AD9F-4409-8DCD-0CE9346CD5F1}" destId="{BA299E24-1D66-4D1D-8E27-B36FF585939E}" srcOrd="0" destOrd="0" presId="urn:microsoft.com/office/officeart/2005/8/layout/default"/>
    <dgm:cxn modelId="{3149C818-92C5-4506-8A28-8CCFE78E96F7}" srcId="{E8A5E5DA-9453-4B6C-B016-EE9CA30FE332}" destId="{5B21C524-CAAD-4EB4-9973-C3ABC2618C84}" srcOrd="2" destOrd="0" parTransId="{0AE11ECF-F987-4152-A69D-EBD499C20C19}" sibTransId="{84F23ABC-8F9D-4516-849C-6E70D4AF5B95}"/>
    <dgm:cxn modelId="{E234D433-3308-4087-8A9B-64816AD76245}" type="presOf" srcId="{D9F119BC-0F89-4624-A481-1C4689225453}" destId="{78FB0379-D3B3-49D0-B5E0-812B04675210}" srcOrd="0" destOrd="0" presId="urn:microsoft.com/office/officeart/2005/8/layout/default"/>
    <dgm:cxn modelId="{C53F283A-F088-401E-93E4-6A0743F954DF}" srcId="{E8A5E5DA-9453-4B6C-B016-EE9CA30FE332}" destId="{162F6DAA-97C1-4D5A-8A0E-DAECF66BA79D}" srcOrd="1" destOrd="0" parTransId="{53D91EDC-9DB4-4B39-830A-813A44D0ED95}" sibTransId="{20B2A2F2-1E39-4B05-A6CD-49F1C5BC22B3}"/>
    <dgm:cxn modelId="{0D8A0346-8BDD-4B3D-BF55-897D925DD389}" srcId="{E8A5E5DA-9453-4B6C-B016-EE9CA30FE332}" destId="{C03CD807-FDF8-4527-9E30-3B1019D4CDAC}" srcOrd="3" destOrd="0" parTransId="{2DD2A142-DB86-4605-9740-9FEB38E56439}" sibTransId="{0AFB8361-59EB-4BDB-9DEF-02A0BF3EE467}"/>
    <dgm:cxn modelId="{89552B4D-8FAA-4586-B522-C28542B8DFAC}" type="presOf" srcId="{0766AEDF-D5F8-469D-A0EF-0D24D46C4D15}" destId="{02C9845C-F87A-4911-B98F-DD08E8064D3A}" srcOrd="0" destOrd="0" presId="urn:microsoft.com/office/officeart/2005/8/layout/default"/>
    <dgm:cxn modelId="{DA77794E-C680-4898-8444-A4C09B6EA07B}" srcId="{E8A5E5DA-9453-4B6C-B016-EE9CA30FE332}" destId="{66EE5CDB-AD9F-4409-8DCD-0CE9346CD5F1}" srcOrd="4" destOrd="0" parTransId="{0CC9B057-F081-403E-B7D8-D41ED966D506}" sibTransId="{3D001FC9-6943-40C7-8206-BC222C967257}"/>
    <dgm:cxn modelId="{2A02EB58-2B0A-492D-B165-F6FF71CFE4A1}" type="presOf" srcId="{E290479D-0AB3-4010-A93A-87D3CCFF4391}" destId="{53AC4F27-9C71-400E-A3C0-D01696F8C4FB}" srcOrd="0" destOrd="0" presId="urn:microsoft.com/office/officeart/2005/8/layout/default"/>
    <dgm:cxn modelId="{BC00FE58-D836-482B-88B5-70C81A82BCB2}" srcId="{E8A5E5DA-9453-4B6C-B016-EE9CA30FE332}" destId="{0766AEDF-D5F8-469D-A0EF-0D24D46C4D15}" srcOrd="0" destOrd="0" parTransId="{031FF842-C20C-4727-A9DE-93EFD0EBD01B}" sibTransId="{722675DC-2963-462B-B820-4F77A57A1F0E}"/>
    <dgm:cxn modelId="{080EC583-8580-4E5D-9175-1EFF62D20346}" srcId="{E8A5E5DA-9453-4B6C-B016-EE9CA30FE332}" destId="{7F1C3923-2E04-4CB4-BDB9-D6DD3945EE8E}" srcOrd="5" destOrd="0" parTransId="{4B24CA0C-B0A0-439E-B3CA-C0DD260390F7}" sibTransId="{52FDE12C-F8F7-4C5D-A5BC-D983DC1AA9BF}"/>
    <dgm:cxn modelId="{1467058A-F023-4D88-80EA-530A63BD0E2C}" type="presOf" srcId="{C03CD807-FDF8-4527-9E30-3B1019D4CDAC}" destId="{17559694-FE4A-4701-8C65-98839DCFADA6}" srcOrd="0" destOrd="0" presId="urn:microsoft.com/office/officeart/2005/8/layout/default"/>
    <dgm:cxn modelId="{1C42698B-0FA6-4F4F-9536-F5F2E81CABB9}" type="presOf" srcId="{162F6DAA-97C1-4D5A-8A0E-DAECF66BA79D}" destId="{7E0B6D33-B2DE-4069-A358-543BB257358D}" srcOrd="0" destOrd="0" presId="urn:microsoft.com/office/officeart/2005/8/layout/default"/>
    <dgm:cxn modelId="{B5EF10A8-CE27-435D-B3B8-1605FADEFAE2}" srcId="{E8A5E5DA-9453-4B6C-B016-EE9CA30FE332}" destId="{E290479D-0AB3-4010-A93A-87D3CCFF4391}" srcOrd="7" destOrd="0" parTransId="{149C4BA2-114D-4226-B2A0-5A6422F27BD6}" sibTransId="{DB39DC21-35CB-40CA-BE79-F91D3DD92FC5}"/>
    <dgm:cxn modelId="{449E64B4-2815-43EC-AF67-9D21DB3A6F58}" srcId="{E8A5E5DA-9453-4B6C-B016-EE9CA30FE332}" destId="{D9F119BC-0F89-4624-A481-1C4689225453}" srcOrd="6" destOrd="0" parTransId="{FC2AA0A9-47B9-465E-87D7-425EA1DCFC04}" sibTransId="{18331E91-C6BE-4D50-9037-C035C3708F52}"/>
    <dgm:cxn modelId="{01B48AC3-3C4E-4E25-9FFF-2F3C9CEC32E7}" type="presOf" srcId="{E8A5E5DA-9453-4B6C-B016-EE9CA30FE332}" destId="{E73E085E-F9E2-483F-B7C5-5479CFC652BA}" srcOrd="0" destOrd="0" presId="urn:microsoft.com/office/officeart/2005/8/layout/default"/>
    <dgm:cxn modelId="{77B4DCE6-4DF9-49F5-9B76-F5CDE64795AB}" type="presOf" srcId="{7F1C3923-2E04-4CB4-BDB9-D6DD3945EE8E}" destId="{4C2ABB95-4EDC-4B87-9240-14EF8CEB7B32}" srcOrd="0" destOrd="0" presId="urn:microsoft.com/office/officeart/2005/8/layout/default"/>
    <dgm:cxn modelId="{CFD8AEEE-BE9E-4EE1-865A-634F009EE58C}" type="presOf" srcId="{5B21C524-CAAD-4EB4-9973-C3ABC2618C84}" destId="{84C510CD-18C0-4630-92CC-529F543B0874}" srcOrd="0" destOrd="0" presId="urn:microsoft.com/office/officeart/2005/8/layout/default"/>
    <dgm:cxn modelId="{19F6C0E6-4591-4E3F-95E3-685338C65148}" type="presParOf" srcId="{E73E085E-F9E2-483F-B7C5-5479CFC652BA}" destId="{02C9845C-F87A-4911-B98F-DD08E8064D3A}" srcOrd="0" destOrd="0" presId="urn:microsoft.com/office/officeart/2005/8/layout/default"/>
    <dgm:cxn modelId="{62410800-397C-491C-A5BA-357ECD20BBA7}" type="presParOf" srcId="{E73E085E-F9E2-483F-B7C5-5479CFC652BA}" destId="{28C71181-D63A-4FBE-B54B-A0421B38090E}" srcOrd="1" destOrd="0" presId="urn:microsoft.com/office/officeart/2005/8/layout/default"/>
    <dgm:cxn modelId="{318139B5-DE47-458F-B8D7-4F85B27B5949}" type="presParOf" srcId="{E73E085E-F9E2-483F-B7C5-5479CFC652BA}" destId="{7E0B6D33-B2DE-4069-A358-543BB257358D}" srcOrd="2" destOrd="0" presId="urn:microsoft.com/office/officeart/2005/8/layout/default"/>
    <dgm:cxn modelId="{AE1167C8-999D-495A-BD27-3C8BE917DE43}" type="presParOf" srcId="{E73E085E-F9E2-483F-B7C5-5479CFC652BA}" destId="{769DF675-20B1-46DC-9F5F-0FA36A72A3FF}" srcOrd="3" destOrd="0" presId="urn:microsoft.com/office/officeart/2005/8/layout/default"/>
    <dgm:cxn modelId="{4F1218B5-40CE-4536-8A77-EC0559788210}" type="presParOf" srcId="{E73E085E-F9E2-483F-B7C5-5479CFC652BA}" destId="{84C510CD-18C0-4630-92CC-529F543B0874}" srcOrd="4" destOrd="0" presId="urn:microsoft.com/office/officeart/2005/8/layout/default"/>
    <dgm:cxn modelId="{D857D0A8-680C-4BFA-83E1-EBD50B5BE165}" type="presParOf" srcId="{E73E085E-F9E2-483F-B7C5-5479CFC652BA}" destId="{250FE5B5-6F90-4458-B6FE-47ADC68614E2}" srcOrd="5" destOrd="0" presId="urn:microsoft.com/office/officeart/2005/8/layout/default"/>
    <dgm:cxn modelId="{FB79AC4B-9A6A-4467-AB4C-CFA53B6F286F}" type="presParOf" srcId="{E73E085E-F9E2-483F-B7C5-5479CFC652BA}" destId="{17559694-FE4A-4701-8C65-98839DCFADA6}" srcOrd="6" destOrd="0" presId="urn:microsoft.com/office/officeart/2005/8/layout/default"/>
    <dgm:cxn modelId="{5BF7FA1C-70BF-4DD6-9186-8BCEEEE5262C}" type="presParOf" srcId="{E73E085E-F9E2-483F-B7C5-5479CFC652BA}" destId="{C6B4B863-54E3-4911-8478-F7100DD896F6}" srcOrd="7" destOrd="0" presId="urn:microsoft.com/office/officeart/2005/8/layout/default"/>
    <dgm:cxn modelId="{C6DAF221-B2E3-4CF8-B316-0B7DF16AE7B6}" type="presParOf" srcId="{E73E085E-F9E2-483F-B7C5-5479CFC652BA}" destId="{BA299E24-1D66-4D1D-8E27-B36FF585939E}" srcOrd="8" destOrd="0" presId="urn:microsoft.com/office/officeart/2005/8/layout/default"/>
    <dgm:cxn modelId="{9268E813-8205-43A5-8BEC-BC18E78E98DB}" type="presParOf" srcId="{E73E085E-F9E2-483F-B7C5-5479CFC652BA}" destId="{EAFE9679-27C5-49C3-AAF3-2DDC6F706162}" srcOrd="9" destOrd="0" presId="urn:microsoft.com/office/officeart/2005/8/layout/default"/>
    <dgm:cxn modelId="{C18F2A7C-9647-4DA0-A914-328C5336CF27}" type="presParOf" srcId="{E73E085E-F9E2-483F-B7C5-5479CFC652BA}" destId="{4C2ABB95-4EDC-4B87-9240-14EF8CEB7B32}" srcOrd="10" destOrd="0" presId="urn:microsoft.com/office/officeart/2005/8/layout/default"/>
    <dgm:cxn modelId="{5A30AD0B-FE0C-4F29-BB6F-B66EA2EE0C49}" type="presParOf" srcId="{E73E085E-F9E2-483F-B7C5-5479CFC652BA}" destId="{DDC51ACD-3FB7-40B4-B95F-6BE5F3849394}" srcOrd="11" destOrd="0" presId="urn:microsoft.com/office/officeart/2005/8/layout/default"/>
    <dgm:cxn modelId="{9A698C30-18A7-4CFB-B6C8-53AA35BC4CC5}" type="presParOf" srcId="{E73E085E-F9E2-483F-B7C5-5479CFC652BA}" destId="{78FB0379-D3B3-49D0-B5E0-812B04675210}" srcOrd="12" destOrd="0" presId="urn:microsoft.com/office/officeart/2005/8/layout/default"/>
    <dgm:cxn modelId="{4E91F3A0-A878-4432-994A-681697FC1ED4}" type="presParOf" srcId="{E73E085E-F9E2-483F-B7C5-5479CFC652BA}" destId="{4C3C0DF5-98BF-4E3C-9C0B-BEE9C5ED44BD}" srcOrd="13" destOrd="0" presId="urn:microsoft.com/office/officeart/2005/8/layout/default"/>
    <dgm:cxn modelId="{29755D93-3C45-434A-81AB-802C4D871F87}" type="presParOf" srcId="{E73E085E-F9E2-483F-B7C5-5479CFC652BA}" destId="{53AC4F27-9C71-400E-A3C0-D01696F8C4FB}"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01DD7E-C3FD-4ADB-89C9-3D0D83A5EA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2EE3280-F5E8-4E52-846E-C7FA88371D87}">
      <dgm:prSet/>
      <dgm:spPr/>
      <dgm:t>
        <a:bodyPr/>
        <a:lstStyle/>
        <a:p>
          <a:r>
            <a:rPr lang="en-US" b="1"/>
            <a:t>If you are performing other transition services for SSM not included on the previous slide, please contact Tara Thomason</a:t>
          </a:r>
          <a:endParaRPr lang="en-US"/>
        </a:p>
      </dgm:t>
    </dgm:pt>
    <dgm:pt modelId="{5F2DFF8D-93AE-4672-9312-5436A50341C0}" type="parTrans" cxnId="{029952CB-41B2-4D3E-9CA3-0CA0F22EA467}">
      <dgm:prSet/>
      <dgm:spPr/>
      <dgm:t>
        <a:bodyPr/>
        <a:lstStyle/>
        <a:p>
          <a:endParaRPr lang="en-US"/>
        </a:p>
      </dgm:t>
    </dgm:pt>
    <dgm:pt modelId="{CE6759A8-6C7F-4265-8363-A98CDC2C66DD}" type="sibTrans" cxnId="{029952CB-41B2-4D3E-9CA3-0CA0F22EA467}">
      <dgm:prSet/>
      <dgm:spPr/>
      <dgm:t>
        <a:bodyPr/>
        <a:lstStyle/>
        <a:p>
          <a:endParaRPr lang="en-US"/>
        </a:p>
      </dgm:t>
    </dgm:pt>
    <dgm:pt modelId="{68A22424-7099-4C70-A2B6-2B48B0998D81}">
      <dgm:prSet/>
      <dgm:spPr/>
      <dgm:t>
        <a:bodyPr/>
        <a:lstStyle/>
        <a:p>
          <a:r>
            <a:rPr lang="en-US" b="1"/>
            <a:t>No SLU employee should be recording transactions to Fund 85</a:t>
          </a:r>
          <a:endParaRPr lang="en-US"/>
        </a:p>
      </dgm:t>
    </dgm:pt>
    <dgm:pt modelId="{97038C7F-ED46-48D6-9957-4F74721D0E06}" type="parTrans" cxnId="{B61B164D-6C1F-4BE5-BDE5-555B7D19DFC6}">
      <dgm:prSet/>
      <dgm:spPr/>
      <dgm:t>
        <a:bodyPr/>
        <a:lstStyle/>
        <a:p>
          <a:endParaRPr lang="en-US"/>
        </a:p>
      </dgm:t>
    </dgm:pt>
    <dgm:pt modelId="{0B3AA548-D872-4403-A6D6-14C4072324CC}" type="sibTrans" cxnId="{B61B164D-6C1F-4BE5-BDE5-555B7D19DFC6}">
      <dgm:prSet/>
      <dgm:spPr/>
      <dgm:t>
        <a:bodyPr/>
        <a:lstStyle/>
        <a:p>
          <a:endParaRPr lang="en-US"/>
        </a:p>
      </dgm:t>
    </dgm:pt>
    <dgm:pt modelId="{9D2FDFEB-42C7-4514-8005-DB6ABE3C5340}">
      <dgm:prSet/>
      <dgm:spPr/>
      <dgm:t>
        <a:bodyPr/>
        <a:lstStyle/>
        <a:p>
          <a:r>
            <a:rPr lang="en-US" b="1"/>
            <a:t>Transition costs require specific worktags to enable billing to SSM</a:t>
          </a:r>
          <a:endParaRPr lang="en-US"/>
        </a:p>
      </dgm:t>
    </dgm:pt>
    <dgm:pt modelId="{0518E387-B762-427A-B6AC-94BDB6E64219}" type="parTrans" cxnId="{3B3FEF56-5C7B-4145-BB67-AE507988FCBF}">
      <dgm:prSet/>
      <dgm:spPr/>
      <dgm:t>
        <a:bodyPr/>
        <a:lstStyle/>
        <a:p>
          <a:endParaRPr lang="en-US"/>
        </a:p>
      </dgm:t>
    </dgm:pt>
    <dgm:pt modelId="{0FFA5FB3-CA23-461C-B4AA-E73ACE79C10E}" type="sibTrans" cxnId="{3B3FEF56-5C7B-4145-BB67-AE507988FCBF}">
      <dgm:prSet/>
      <dgm:spPr/>
      <dgm:t>
        <a:bodyPr/>
        <a:lstStyle/>
        <a:p>
          <a:endParaRPr lang="en-US"/>
        </a:p>
      </dgm:t>
    </dgm:pt>
    <dgm:pt modelId="{172A799F-B20E-46E3-88F3-8C5520CA3B82}">
      <dgm:prSet/>
      <dgm:spPr/>
      <dgm:t>
        <a:bodyPr/>
        <a:lstStyle/>
        <a:p>
          <a:r>
            <a:rPr lang="en-US" b="1"/>
            <a:t>Transition billings to SSM are handled centrally by myself and Jan Beckman</a:t>
          </a:r>
          <a:endParaRPr lang="en-US"/>
        </a:p>
      </dgm:t>
    </dgm:pt>
    <dgm:pt modelId="{A9A91B29-B677-4DC1-A09B-1C820711DBE9}" type="parTrans" cxnId="{F2C84E6D-5690-4D36-90CB-E663B41174AF}">
      <dgm:prSet/>
      <dgm:spPr/>
      <dgm:t>
        <a:bodyPr/>
        <a:lstStyle/>
        <a:p>
          <a:endParaRPr lang="en-US"/>
        </a:p>
      </dgm:t>
    </dgm:pt>
    <dgm:pt modelId="{A6200FF5-C1AC-446E-8F2C-9E15DB501134}" type="sibTrans" cxnId="{F2C84E6D-5690-4D36-90CB-E663B41174AF}">
      <dgm:prSet/>
      <dgm:spPr/>
      <dgm:t>
        <a:bodyPr/>
        <a:lstStyle/>
        <a:p>
          <a:endParaRPr lang="en-US"/>
        </a:p>
      </dgm:t>
    </dgm:pt>
    <dgm:pt modelId="{96CAFAC2-7131-4A63-A0F9-1E17B2FE0293}" type="pres">
      <dgm:prSet presAssocID="{8F01DD7E-C3FD-4ADB-89C9-3D0D83A5EA53}" presName="linear" presStyleCnt="0">
        <dgm:presLayoutVars>
          <dgm:animLvl val="lvl"/>
          <dgm:resizeHandles val="exact"/>
        </dgm:presLayoutVars>
      </dgm:prSet>
      <dgm:spPr/>
    </dgm:pt>
    <dgm:pt modelId="{69B1AE41-D2F1-45B2-8F74-B1C89B100645}" type="pres">
      <dgm:prSet presAssocID="{22EE3280-F5E8-4E52-846E-C7FA88371D87}" presName="parentText" presStyleLbl="node1" presStyleIdx="0" presStyleCnt="4">
        <dgm:presLayoutVars>
          <dgm:chMax val="0"/>
          <dgm:bulletEnabled val="1"/>
        </dgm:presLayoutVars>
      </dgm:prSet>
      <dgm:spPr/>
    </dgm:pt>
    <dgm:pt modelId="{4A13B496-0BFE-44CF-BB53-41C281D737BA}" type="pres">
      <dgm:prSet presAssocID="{CE6759A8-6C7F-4265-8363-A98CDC2C66DD}" presName="spacer" presStyleCnt="0"/>
      <dgm:spPr/>
    </dgm:pt>
    <dgm:pt modelId="{B046AD32-DB16-411D-9169-2644B8C9AD66}" type="pres">
      <dgm:prSet presAssocID="{68A22424-7099-4C70-A2B6-2B48B0998D81}" presName="parentText" presStyleLbl="node1" presStyleIdx="1" presStyleCnt="4">
        <dgm:presLayoutVars>
          <dgm:chMax val="0"/>
          <dgm:bulletEnabled val="1"/>
        </dgm:presLayoutVars>
      </dgm:prSet>
      <dgm:spPr/>
    </dgm:pt>
    <dgm:pt modelId="{0EB52A59-E6E0-402F-B93F-3007A42952BB}" type="pres">
      <dgm:prSet presAssocID="{0B3AA548-D872-4403-A6D6-14C4072324CC}" presName="spacer" presStyleCnt="0"/>
      <dgm:spPr/>
    </dgm:pt>
    <dgm:pt modelId="{C911D25D-5EBA-4CC1-8E72-44ABB8F1E9A1}" type="pres">
      <dgm:prSet presAssocID="{9D2FDFEB-42C7-4514-8005-DB6ABE3C5340}" presName="parentText" presStyleLbl="node1" presStyleIdx="2" presStyleCnt="4">
        <dgm:presLayoutVars>
          <dgm:chMax val="0"/>
          <dgm:bulletEnabled val="1"/>
        </dgm:presLayoutVars>
      </dgm:prSet>
      <dgm:spPr/>
    </dgm:pt>
    <dgm:pt modelId="{E6447DB0-3269-47A6-BE71-13B43E819C6E}" type="pres">
      <dgm:prSet presAssocID="{0FFA5FB3-CA23-461C-B4AA-E73ACE79C10E}" presName="spacer" presStyleCnt="0"/>
      <dgm:spPr/>
    </dgm:pt>
    <dgm:pt modelId="{7DD27304-141D-4532-AA8D-A95E1BF31917}" type="pres">
      <dgm:prSet presAssocID="{172A799F-B20E-46E3-88F3-8C5520CA3B82}" presName="parentText" presStyleLbl="node1" presStyleIdx="3" presStyleCnt="4">
        <dgm:presLayoutVars>
          <dgm:chMax val="0"/>
          <dgm:bulletEnabled val="1"/>
        </dgm:presLayoutVars>
      </dgm:prSet>
      <dgm:spPr/>
    </dgm:pt>
  </dgm:ptLst>
  <dgm:cxnLst>
    <dgm:cxn modelId="{DC640A2F-98A1-4FD0-9005-C4EF0E84F706}" type="presOf" srcId="{8F01DD7E-C3FD-4ADB-89C9-3D0D83A5EA53}" destId="{96CAFAC2-7131-4A63-A0F9-1E17B2FE0293}" srcOrd="0" destOrd="0" presId="urn:microsoft.com/office/officeart/2005/8/layout/vList2"/>
    <dgm:cxn modelId="{B61B164D-6C1F-4BE5-BDE5-555B7D19DFC6}" srcId="{8F01DD7E-C3FD-4ADB-89C9-3D0D83A5EA53}" destId="{68A22424-7099-4C70-A2B6-2B48B0998D81}" srcOrd="1" destOrd="0" parTransId="{97038C7F-ED46-48D6-9957-4F74721D0E06}" sibTransId="{0B3AA548-D872-4403-A6D6-14C4072324CC}"/>
    <dgm:cxn modelId="{F2C84E6D-5690-4D36-90CB-E663B41174AF}" srcId="{8F01DD7E-C3FD-4ADB-89C9-3D0D83A5EA53}" destId="{172A799F-B20E-46E3-88F3-8C5520CA3B82}" srcOrd="3" destOrd="0" parTransId="{A9A91B29-B677-4DC1-A09B-1C820711DBE9}" sibTransId="{A6200FF5-C1AC-446E-8F2C-9E15DB501134}"/>
    <dgm:cxn modelId="{9B708753-BD88-4207-8743-F3CFE3735026}" type="presOf" srcId="{9D2FDFEB-42C7-4514-8005-DB6ABE3C5340}" destId="{C911D25D-5EBA-4CC1-8E72-44ABB8F1E9A1}" srcOrd="0" destOrd="0" presId="urn:microsoft.com/office/officeart/2005/8/layout/vList2"/>
    <dgm:cxn modelId="{3B3FEF56-5C7B-4145-BB67-AE507988FCBF}" srcId="{8F01DD7E-C3FD-4ADB-89C9-3D0D83A5EA53}" destId="{9D2FDFEB-42C7-4514-8005-DB6ABE3C5340}" srcOrd="2" destOrd="0" parTransId="{0518E387-B762-427A-B6AC-94BDB6E64219}" sibTransId="{0FFA5FB3-CA23-461C-B4AA-E73ACE79C10E}"/>
    <dgm:cxn modelId="{7A547B8B-E4CF-4947-950D-B2F2628A6D34}" type="presOf" srcId="{172A799F-B20E-46E3-88F3-8C5520CA3B82}" destId="{7DD27304-141D-4532-AA8D-A95E1BF31917}" srcOrd="0" destOrd="0" presId="urn:microsoft.com/office/officeart/2005/8/layout/vList2"/>
    <dgm:cxn modelId="{029952CB-41B2-4D3E-9CA3-0CA0F22EA467}" srcId="{8F01DD7E-C3FD-4ADB-89C9-3D0D83A5EA53}" destId="{22EE3280-F5E8-4E52-846E-C7FA88371D87}" srcOrd="0" destOrd="0" parTransId="{5F2DFF8D-93AE-4672-9312-5436A50341C0}" sibTransId="{CE6759A8-6C7F-4265-8363-A98CDC2C66DD}"/>
    <dgm:cxn modelId="{5A4A5DE9-EFD6-4868-95E4-2D8BE142787C}" type="presOf" srcId="{22EE3280-F5E8-4E52-846E-C7FA88371D87}" destId="{69B1AE41-D2F1-45B2-8F74-B1C89B100645}" srcOrd="0" destOrd="0" presId="urn:microsoft.com/office/officeart/2005/8/layout/vList2"/>
    <dgm:cxn modelId="{83173EFD-5885-43E2-9CC5-31A571A32888}" type="presOf" srcId="{68A22424-7099-4C70-A2B6-2B48B0998D81}" destId="{B046AD32-DB16-411D-9169-2644B8C9AD66}" srcOrd="0" destOrd="0" presId="urn:microsoft.com/office/officeart/2005/8/layout/vList2"/>
    <dgm:cxn modelId="{45603CF4-9E10-4455-8E66-21B2910ACD97}" type="presParOf" srcId="{96CAFAC2-7131-4A63-A0F9-1E17B2FE0293}" destId="{69B1AE41-D2F1-45B2-8F74-B1C89B100645}" srcOrd="0" destOrd="0" presId="urn:microsoft.com/office/officeart/2005/8/layout/vList2"/>
    <dgm:cxn modelId="{90E45C67-6C4E-4685-B599-3343532EC815}" type="presParOf" srcId="{96CAFAC2-7131-4A63-A0F9-1E17B2FE0293}" destId="{4A13B496-0BFE-44CF-BB53-41C281D737BA}" srcOrd="1" destOrd="0" presId="urn:microsoft.com/office/officeart/2005/8/layout/vList2"/>
    <dgm:cxn modelId="{DC65447E-D298-4FD1-8645-10FF0CE35D31}" type="presParOf" srcId="{96CAFAC2-7131-4A63-A0F9-1E17B2FE0293}" destId="{B046AD32-DB16-411D-9169-2644B8C9AD66}" srcOrd="2" destOrd="0" presId="urn:microsoft.com/office/officeart/2005/8/layout/vList2"/>
    <dgm:cxn modelId="{190D9793-16DB-40C0-B9EC-DDBF9EA2B2C6}" type="presParOf" srcId="{96CAFAC2-7131-4A63-A0F9-1E17B2FE0293}" destId="{0EB52A59-E6E0-402F-B93F-3007A42952BB}" srcOrd="3" destOrd="0" presId="urn:microsoft.com/office/officeart/2005/8/layout/vList2"/>
    <dgm:cxn modelId="{1F32754B-ADC2-4933-B8D4-3245B14DF34B}" type="presParOf" srcId="{96CAFAC2-7131-4A63-A0F9-1E17B2FE0293}" destId="{C911D25D-5EBA-4CC1-8E72-44ABB8F1E9A1}" srcOrd="4" destOrd="0" presId="urn:microsoft.com/office/officeart/2005/8/layout/vList2"/>
    <dgm:cxn modelId="{709EB9A6-B3EF-45D6-9EC2-1B1A204A2195}" type="presParOf" srcId="{96CAFAC2-7131-4A63-A0F9-1E17B2FE0293}" destId="{E6447DB0-3269-47A6-BE71-13B43E819C6E}" srcOrd="5" destOrd="0" presId="urn:microsoft.com/office/officeart/2005/8/layout/vList2"/>
    <dgm:cxn modelId="{10F6B613-B2E5-4B96-8478-F0093EEF4EE2}" type="presParOf" srcId="{96CAFAC2-7131-4A63-A0F9-1E17B2FE0293}" destId="{7DD27304-141D-4532-AA8D-A95E1BF3191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8873C0-08CC-43C0-A011-35510B95C320}"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14E326CB-2323-4558-B9BC-3F7DF6A6FF26}">
      <dgm:prSet/>
      <dgm:spPr/>
      <dgm:t>
        <a:bodyPr/>
        <a:lstStyle/>
        <a:p>
          <a:r>
            <a:rPr lang="en-US"/>
            <a:t>1.	Welcome from the President</a:t>
          </a:r>
        </a:p>
      </dgm:t>
    </dgm:pt>
    <dgm:pt modelId="{14C97C0C-9409-4775-B837-BC20702CB2FC}" type="parTrans" cxnId="{62585F35-44BF-45FB-8B98-B9B2D015C7B7}">
      <dgm:prSet/>
      <dgm:spPr/>
      <dgm:t>
        <a:bodyPr/>
        <a:lstStyle/>
        <a:p>
          <a:endParaRPr lang="en-US"/>
        </a:p>
      </dgm:t>
    </dgm:pt>
    <dgm:pt modelId="{FB5E4FCF-E7B3-4E17-932D-223AD4061ED0}" type="sibTrans" cxnId="{62585F35-44BF-45FB-8B98-B9B2D015C7B7}">
      <dgm:prSet/>
      <dgm:spPr/>
      <dgm:t>
        <a:bodyPr/>
        <a:lstStyle/>
        <a:p>
          <a:endParaRPr lang="en-US"/>
        </a:p>
      </dgm:t>
    </dgm:pt>
    <dgm:pt modelId="{86B479E1-4014-41F0-878F-4DFA31356199}">
      <dgm:prSet/>
      <dgm:spPr/>
      <dgm:t>
        <a:bodyPr/>
        <a:lstStyle/>
        <a:p>
          <a:r>
            <a:rPr lang="en-US"/>
            <a:t>2.	HR Intro</a:t>
          </a:r>
        </a:p>
      </dgm:t>
    </dgm:pt>
    <dgm:pt modelId="{A058C415-CCD9-4DDA-9FE9-3DF3F333EB75}" type="parTrans" cxnId="{39A5F308-F6C3-40F3-BDA9-F3B019658BCC}">
      <dgm:prSet/>
      <dgm:spPr/>
      <dgm:t>
        <a:bodyPr/>
        <a:lstStyle/>
        <a:p>
          <a:endParaRPr lang="en-US"/>
        </a:p>
      </dgm:t>
    </dgm:pt>
    <dgm:pt modelId="{7455FEDE-C734-491C-B9D6-1723076F3E31}" type="sibTrans" cxnId="{39A5F308-F6C3-40F3-BDA9-F3B019658BCC}">
      <dgm:prSet/>
      <dgm:spPr/>
      <dgm:t>
        <a:bodyPr/>
        <a:lstStyle/>
        <a:p>
          <a:endParaRPr lang="en-US"/>
        </a:p>
      </dgm:t>
    </dgm:pt>
    <dgm:pt modelId="{25D65809-A303-4B7D-86E5-E40398D62711}">
      <dgm:prSet/>
      <dgm:spPr/>
      <dgm:t>
        <a:bodyPr/>
        <a:lstStyle/>
        <a:p>
          <a:r>
            <a:rPr lang="en-US"/>
            <a:t>3.	Intro to Workday</a:t>
          </a:r>
        </a:p>
      </dgm:t>
    </dgm:pt>
    <dgm:pt modelId="{460B06F2-67FC-4F45-BA73-5E022F87F9FF}" type="parTrans" cxnId="{F5875B06-4BFE-4B3F-AFB2-C05DE6944CC8}">
      <dgm:prSet/>
      <dgm:spPr/>
      <dgm:t>
        <a:bodyPr/>
        <a:lstStyle/>
        <a:p>
          <a:endParaRPr lang="en-US"/>
        </a:p>
      </dgm:t>
    </dgm:pt>
    <dgm:pt modelId="{EE1CFCEB-8C6D-4001-B149-23AD0A6D408A}" type="sibTrans" cxnId="{F5875B06-4BFE-4B3F-AFB2-C05DE6944CC8}">
      <dgm:prSet/>
      <dgm:spPr/>
      <dgm:t>
        <a:bodyPr/>
        <a:lstStyle/>
        <a:p>
          <a:endParaRPr lang="en-US"/>
        </a:p>
      </dgm:t>
    </dgm:pt>
    <dgm:pt modelId="{60BAEEAD-8C8F-4CE0-B530-5A3B7328D03D}">
      <dgm:prSet/>
      <dgm:spPr/>
      <dgm:t>
        <a:bodyPr/>
        <a:lstStyle/>
        <a:p>
          <a:r>
            <a:rPr lang="en-US"/>
            <a:t>4.	Intro to ITS</a:t>
          </a:r>
        </a:p>
      </dgm:t>
    </dgm:pt>
    <dgm:pt modelId="{BE88D382-4D95-44AE-9A1D-5652CA3A1F35}" type="parTrans" cxnId="{D0340578-07EC-45F6-BA58-D9C3BCBFD379}">
      <dgm:prSet/>
      <dgm:spPr/>
      <dgm:t>
        <a:bodyPr/>
        <a:lstStyle/>
        <a:p>
          <a:endParaRPr lang="en-US"/>
        </a:p>
      </dgm:t>
    </dgm:pt>
    <dgm:pt modelId="{9F02DB92-8B3D-4373-A831-267204A3347E}" type="sibTrans" cxnId="{D0340578-07EC-45F6-BA58-D9C3BCBFD379}">
      <dgm:prSet/>
      <dgm:spPr/>
      <dgm:t>
        <a:bodyPr/>
        <a:lstStyle/>
        <a:p>
          <a:endParaRPr lang="en-US"/>
        </a:p>
      </dgm:t>
    </dgm:pt>
    <dgm:pt modelId="{B6540AC8-E6B2-4082-B2A5-899F54D190DB}">
      <dgm:prSet/>
      <dgm:spPr/>
      <dgm:t>
        <a:bodyPr/>
        <a:lstStyle/>
        <a:p>
          <a:r>
            <a:rPr lang="en-US"/>
            <a:t>5.	Intro to DPS</a:t>
          </a:r>
        </a:p>
      </dgm:t>
    </dgm:pt>
    <dgm:pt modelId="{A4D4D36A-2214-4478-9A3D-1D0225015AD1}" type="parTrans" cxnId="{BA2070BB-C1E3-4077-96C8-8E24DBC338B8}">
      <dgm:prSet/>
      <dgm:spPr/>
      <dgm:t>
        <a:bodyPr/>
        <a:lstStyle/>
        <a:p>
          <a:endParaRPr lang="en-US"/>
        </a:p>
      </dgm:t>
    </dgm:pt>
    <dgm:pt modelId="{1FC94687-6452-4F3B-A1AB-472A858BCA68}" type="sibTrans" cxnId="{BA2070BB-C1E3-4077-96C8-8E24DBC338B8}">
      <dgm:prSet/>
      <dgm:spPr/>
      <dgm:t>
        <a:bodyPr/>
        <a:lstStyle/>
        <a:p>
          <a:endParaRPr lang="en-US"/>
        </a:p>
      </dgm:t>
    </dgm:pt>
    <dgm:pt modelId="{7B0BDDFB-68C3-4D57-8500-35640C5BDE29}" type="pres">
      <dgm:prSet presAssocID="{E58873C0-08CC-43C0-A011-35510B95C320}" presName="linear" presStyleCnt="0">
        <dgm:presLayoutVars>
          <dgm:dir/>
          <dgm:animLvl val="lvl"/>
          <dgm:resizeHandles val="exact"/>
        </dgm:presLayoutVars>
      </dgm:prSet>
      <dgm:spPr/>
    </dgm:pt>
    <dgm:pt modelId="{6F3A19E5-3430-4D0B-9FA2-A9C8A7295E5F}" type="pres">
      <dgm:prSet presAssocID="{14E326CB-2323-4558-B9BC-3F7DF6A6FF26}" presName="parentLin" presStyleCnt="0"/>
      <dgm:spPr/>
    </dgm:pt>
    <dgm:pt modelId="{661CE535-037F-4B4A-99A3-0636BE5E848D}" type="pres">
      <dgm:prSet presAssocID="{14E326CB-2323-4558-B9BC-3F7DF6A6FF26}" presName="parentLeftMargin" presStyleLbl="node1" presStyleIdx="0" presStyleCnt="5"/>
      <dgm:spPr/>
    </dgm:pt>
    <dgm:pt modelId="{138ACF73-A528-4D01-BCEE-1AD54FB042C8}" type="pres">
      <dgm:prSet presAssocID="{14E326CB-2323-4558-B9BC-3F7DF6A6FF26}" presName="parentText" presStyleLbl="node1" presStyleIdx="0" presStyleCnt="5">
        <dgm:presLayoutVars>
          <dgm:chMax val="0"/>
          <dgm:bulletEnabled val="1"/>
        </dgm:presLayoutVars>
      </dgm:prSet>
      <dgm:spPr/>
    </dgm:pt>
    <dgm:pt modelId="{8BBBE764-943B-418C-AF02-107A91ED4781}" type="pres">
      <dgm:prSet presAssocID="{14E326CB-2323-4558-B9BC-3F7DF6A6FF26}" presName="negativeSpace" presStyleCnt="0"/>
      <dgm:spPr/>
    </dgm:pt>
    <dgm:pt modelId="{52DC85BB-B22A-4A92-A530-A091862C9B40}" type="pres">
      <dgm:prSet presAssocID="{14E326CB-2323-4558-B9BC-3F7DF6A6FF26}" presName="childText" presStyleLbl="conFgAcc1" presStyleIdx="0" presStyleCnt="5">
        <dgm:presLayoutVars>
          <dgm:bulletEnabled val="1"/>
        </dgm:presLayoutVars>
      </dgm:prSet>
      <dgm:spPr/>
    </dgm:pt>
    <dgm:pt modelId="{278B644C-A54B-4D58-8022-93AFE36E216C}" type="pres">
      <dgm:prSet presAssocID="{FB5E4FCF-E7B3-4E17-932D-223AD4061ED0}" presName="spaceBetweenRectangles" presStyleCnt="0"/>
      <dgm:spPr/>
    </dgm:pt>
    <dgm:pt modelId="{6A31513C-3534-4B0A-AF6D-F8FA7703A0D8}" type="pres">
      <dgm:prSet presAssocID="{86B479E1-4014-41F0-878F-4DFA31356199}" presName="parentLin" presStyleCnt="0"/>
      <dgm:spPr/>
    </dgm:pt>
    <dgm:pt modelId="{4620F5A7-3089-4973-BE81-844CDA01EEA5}" type="pres">
      <dgm:prSet presAssocID="{86B479E1-4014-41F0-878F-4DFA31356199}" presName="parentLeftMargin" presStyleLbl="node1" presStyleIdx="0" presStyleCnt="5"/>
      <dgm:spPr/>
    </dgm:pt>
    <dgm:pt modelId="{0AF424D0-24A6-4A23-9C23-9952056CD41D}" type="pres">
      <dgm:prSet presAssocID="{86B479E1-4014-41F0-878F-4DFA31356199}" presName="parentText" presStyleLbl="node1" presStyleIdx="1" presStyleCnt="5">
        <dgm:presLayoutVars>
          <dgm:chMax val="0"/>
          <dgm:bulletEnabled val="1"/>
        </dgm:presLayoutVars>
      </dgm:prSet>
      <dgm:spPr/>
    </dgm:pt>
    <dgm:pt modelId="{5672F2D8-4D7F-4C7A-A80F-4E077F0BF5E8}" type="pres">
      <dgm:prSet presAssocID="{86B479E1-4014-41F0-878F-4DFA31356199}" presName="negativeSpace" presStyleCnt="0"/>
      <dgm:spPr/>
    </dgm:pt>
    <dgm:pt modelId="{CBBA5B3F-8998-4137-B263-77E4899A6D43}" type="pres">
      <dgm:prSet presAssocID="{86B479E1-4014-41F0-878F-4DFA31356199}" presName="childText" presStyleLbl="conFgAcc1" presStyleIdx="1" presStyleCnt="5">
        <dgm:presLayoutVars>
          <dgm:bulletEnabled val="1"/>
        </dgm:presLayoutVars>
      </dgm:prSet>
      <dgm:spPr/>
    </dgm:pt>
    <dgm:pt modelId="{94819D06-6D68-4528-862E-76FD22663FF7}" type="pres">
      <dgm:prSet presAssocID="{7455FEDE-C734-491C-B9D6-1723076F3E31}" presName="spaceBetweenRectangles" presStyleCnt="0"/>
      <dgm:spPr/>
    </dgm:pt>
    <dgm:pt modelId="{9ADC3CB5-F226-4D72-A4E8-DFDE96FF6271}" type="pres">
      <dgm:prSet presAssocID="{25D65809-A303-4B7D-86E5-E40398D62711}" presName="parentLin" presStyleCnt="0"/>
      <dgm:spPr/>
    </dgm:pt>
    <dgm:pt modelId="{11C9A0C0-390A-4966-AD04-F596FA3D271E}" type="pres">
      <dgm:prSet presAssocID="{25D65809-A303-4B7D-86E5-E40398D62711}" presName="parentLeftMargin" presStyleLbl="node1" presStyleIdx="1" presStyleCnt="5"/>
      <dgm:spPr/>
    </dgm:pt>
    <dgm:pt modelId="{76B89424-E6D7-49E5-8DDA-6923DB070A07}" type="pres">
      <dgm:prSet presAssocID="{25D65809-A303-4B7D-86E5-E40398D62711}" presName="parentText" presStyleLbl="node1" presStyleIdx="2" presStyleCnt="5">
        <dgm:presLayoutVars>
          <dgm:chMax val="0"/>
          <dgm:bulletEnabled val="1"/>
        </dgm:presLayoutVars>
      </dgm:prSet>
      <dgm:spPr/>
    </dgm:pt>
    <dgm:pt modelId="{B1EF22EC-0FF1-46EC-9190-234DB5180D87}" type="pres">
      <dgm:prSet presAssocID="{25D65809-A303-4B7D-86E5-E40398D62711}" presName="negativeSpace" presStyleCnt="0"/>
      <dgm:spPr/>
    </dgm:pt>
    <dgm:pt modelId="{82D0FEA9-ADE4-4540-B4EB-6506E213C83A}" type="pres">
      <dgm:prSet presAssocID="{25D65809-A303-4B7D-86E5-E40398D62711}" presName="childText" presStyleLbl="conFgAcc1" presStyleIdx="2" presStyleCnt="5">
        <dgm:presLayoutVars>
          <dgm:bulletEnabled val="1"/>
        </dgm:presLayoutVars>
      </dgm:prSet>
      <dgm:spPr/>
    </dgm:pt>
    <dgm:pt modelId="{8B8E9A47-BE1B-4332-8925-0BAF20CA89E3}" type="pres">
      <dgm:prSet presAssocID="{EE1CFCEB-8C6D-4001-B149-23AD0A6D408A}" presName="spaceBetweenRectangles" presStyleCnt="0"/>
      <dgm:spPr/>
    </dgm:pt>
    <dgm:pt modelId="{2C80F7C1-9C1C-40F7-B5ED-C6FA6B0CF68F}" type="pres">
      <dgm:prSet presAssocID="{60BAEEAD-8C8F-4CE0-B530-5A3B7328D03D}" presName="parentLin" presStyleCnt="0"/>
      <dgm:spPr/>
    </dgm:pt>
    <dgm:pt modelId="{8BCCE29C-018E-47EF-BCB0-94D4C7D5CB3D}" type="pres">
      <dgm:prSet presAssocID="{60BAEEAD-8C8F-4CE0-B530-5A3B7328D03D}" presName="parentLeftMargin" presStyleLbl="node1" presStyleIdx="2" presStyleCnt="5"/>
      <dgm:spPr/>
    </dgm:pt>
    <dgm:pt modelId="{C52B9A72-C2DE-4758-9F5F-062C08E6A8FD}" type="pres">
      <dgm:prSet presAssocID="{60BAEEAD-8C8F-4CE0-B530-5A3B7328D03D}" presName="parentText" presStyleLbl="node1" presStyleIdx="3" presStyleCnt="5">
        <dgm:presLayoutVars>
          <dgm:chMax val="0"/>
          <dgm:bulletEnabled val="1"/>
        </dgm:presLayoutVars>
      </dgm:prSet>
      <dgm:spPr/>
    </dgm:pt>
    <dgm:pt modelId="{2014E8F0-631A-40DA-8B13-A3673AC37BD6}" type="pres">
      <dgm:prSet presAssocID="{60BAEEAD-8C8F-4CE0-B530-5A3B7328D03D}" presName="negativeSpace" presStyleCnt="0"/>
      <dgm:spPr/>
    </dgm:pt>
    <dgm:pt modelId="{924D720F-69FE-4C92-842F-4156A9E59EBF}" type="pres">
      <dgm:prSet presAssocID="{60BAEEAD-8C8F-4CE0-B530-5A3B7328D03D}" presName="childText" presStyleLbl="conFgAcc1" presStyleIdx="3" presStyleCnt="5">
        <dgm:presLayoutVars>
          <dgm:bulletEnabled val="1"/>
        </dgm:presLayoutVars>
      </dgm:prSet>
      <dgm:spPr/>
    </dgm:pt>
    <dgm:pt modelId="{B0FE0BDC-E1F2-48D6-8B98-F109E6034CB1}" type="pres">
      <dgm:prSet presAssocID="{9F02DB92-8B3D-4373-A831-267204A3347E}" presName="spaceBetweenRectangles" presStyleCnt="0"/>
      <dgm:spPr/>
    </dgm:pt>
    <dgm:pt modelId="{7DBADA02-622A-47B1-BB7A-6E31C7D43B64}" type="pres">
      <dgm:prSet presAssocID="{B6540AC8-E6B2-4082-B2A5-899F54D190DB}" presName="parentLin" presStyleCnt="0"/>
      <dgm:spPr/>
    </dgm:pt>
    <dgm:pt modelId="{310336F4-E9B7-4E43-86E0-CDF9416673FB}" type="pres">
      <dgm:prSet presAssocID="{B6540AC8-E6B2-4082-B2A5-899F54D190DB}" presName="parentLeftMargin" presStyleLbl="node1" presStyleIdx="3" presStyleCnt="5"/>
      <dgm:spPr/>
    </dgm:pt>
    <dgm:pt modelId="{A0A6E58D-53EF-45B4-B529-0ADB48D378BC}" type="pres">
      <dgm:prSet presAssocID="{B6540AC8-E6B2-4082-B2A5-899F54D190DB}" presName="parentText" presStyleLbl="node1" presStyleIdx="4" presStyleCnt="5">
        <dgm:presLayoutVars>
          <dgm:chMax val="0"/>
          <dgm:bulletEnabled val="1"/>
        </dgm:presLayoutVars>
      </dgm:prSet>
      <dgm:spPr/>
    </dgm:pt>
    <dgm:pt modelId="{2AE61113-7FAC-4BD1-96C2-B0F523429730}" type="pres">
      <dgm:prSet presAssocID="{B6540AC8-E6B2-4082-B2A5-899F54D190DB}" presName="negativeSpace" presStyleCnt="0"/>
      <dgm:spPr/>
    </dgm:pt>
    <dgm:pt modelId="{4C42C729-BFF8-4981-AE6C-86F761CEEC50}" type="pres">
      <dgm:prSet presAssocID="{B6540AC8-E6B2-4082-B2A5-899F54D190DB}" presName="childText" presStyleLbl="conFgAcc1" presStyleIdx="4" presStyleCnt="5">
        <dgm:presLayoutVars>
          <dgm:bulletEnabled val="1"/>
        </dgm:presLayoutVars>
      </dgm:prSet>
      <dgm:spPr/>
    </dgm:pt>
  </dgm:ptLst>
  <dgm:cxnLst>
    <dgm:cxn modelId="{F5875B06-4BFE-4B3F-AFB2-C05DE6944CC8}" srcId="{E58873C0-08CC-43C0-A011-35510B95C320}" destId="{25D65809-A303-4B7D-86E5-E40398D62711}" srcOrd="2" destOrd="0" parTransId="{460B06F2-67FC-4F45-BA73-5E022F87F9FF}" sibTransId="{EE1CFCEB-8C6D-4001-B149-23AD0A6D408A}"/>
    <dgm:cxn modelId="{578C4608-A8B1-4B1E-B741-7B2C40948C4E}" type="presOf" srcId="{86B479E1-4014-41F0-878F-4DFA31356199}" destId="{0AF424D0-24A6-4A23-9C23-9952056CD41D}" srcOrd="1" destOrd="0" presId="urn:microsoft.com/office/officeart/2005/8/layout/list1"/>
    <dgm:cxn modelId="{39A5F308-F6C3-40F3-BDA9-F3B019658BCC}" srcId="{E58873C0-08CC-43C0-A011-35510B95C320}" destId="{86B479E1-4014-41F0-878F-4DFA31356199}" srcOrd="1" destOrd="0" parTransId="{A058C415-CCD9-4DDA-9FE9-3DF3F333EB75}" sibTransId="{7455FEDE-C734-491C-B9D6-1723076F3E31}"/>
    <dgm:cxn modelId="{33F5C90B-898F-4CB4-9CE1-7C23055C5D58}" type="presOf" srcId="{14E326CB-2323-4558-B9BC-3F7DF6A6FF26}" destId="{138ACF73-A528-4D01-BCEE-1AD54FB042C8}" srcOrd="1" destOrd="0" presId="urn:microsoft.com/office/officeart/2005/8/layout/list1"/>
    <dgm:cxn modelId="{62585F35-44BF-45FB-8B98-B9B2D015C7B7}" srcId="{E58873C0-08CC-43C0-A011-35510B95C320}" destId="{14E326CB-2323-4558-B9BC-3F7DF6A6FF26}" srcOrd="0" destOrd="0" parTransId="{14C97C0C-9409-4775-B837-BC20702CB2FC}" sibTransId="{FB5E4FCF-E7B3-4E17-932D-223AD4061ED0}"/>
    <dgm:cxn modelId="{86329548-254F-4BFA-92DB-964321FBCBC2}" type="presOf" srcId="{60BAEEAD-8C8F-4CE0-B530-5A3B7328D03D}" destId="{C52B9A72-C2DE-4758-9F5F-062C08E6A8FD}" srcOrd="1" destOrd="0" presId="urn:microsoft.com/office/officeart/2005/8/layout/list1"/>
    <dgm:cxn modelId="{0715CA6D-611B-4BF5-8107-5A663D279540}" type="presOf" srcId="{B6540AC8-E6B2-4082-B2A5-899F54D190DB}" destId="{A0A6E58D-53EF-45B4-B529-0ADB48D378BC}" srcOrd="1" destOrd="0" presId="urn:microsoft.com/office/officeart/2005/8/layout/list1"/>
    <dgm:cxn modelId="{5D53996E-2C21-4538-8D9D-A5C071FA884E}" type="presOf" srcId="{60BAEEAD-8C8F-4CE0-B530-5A3B7328D03D}" destId="{8BCCE29C-018E-47EF-BCB0-94D4C7D5CB3D}" srcOrd="0" destOrd="0" presId="urn:microsoft.com/office/officeart/2005/8/layout/list1"/>
    <dgm:cxn modelId="{DDF40570-5A88-430C-8985-53B2D6FE550A}" type="presOf" srcId="{86B479E1-4014-41F0-878F-4DFA31356199}" destId="{4620F5A7-3089-4973-BE81-844CDA01EEA5}" srcOrd="0" destOrd="0" presId="urn:microsoft.com/office/officeart/2005/8/layout/list1"/>
    <dgm:cxn modelId="{FEFD1852-8C43-4703-A671-0B4A13B03DF4}" type="presOf" srcId="{14E326CB-2323-4558-B9BC-3F7DF6A6FF26}" destId="{661CE535-037F-4B4A-99A3-0636BE5E848D}" srcOrd="0" destOrd="0" presId="urn:microsoft.com/office/officeart/2005/8/layout/list1"/>
    <dgm:cxn modelId="{D0340578-07EC-45F6-BA58-D9C3BCBFD379}" srcId="{E58873C0-08CC-43C0-A011-35510B95C320}" destId="{60BAEEAD-8C8F-4CE0-B530-5A3B7328D03D}" srcOrd="3" destOrd="0" parTransId="{BE88D382-4D95-44AE-9A1D-5652CA3A1F35}" sibTransId="{9F02DB92-8B3D-4373-A831-267204A3347E}"/>
    <dgm:cxn modelId="{550D419A-C7CB-4A9B-A955-6325CFAF477D}" type="presOf" srcId="{25D65809-A303-4B7D-86E5-E40398D62711}" destId="{76B89424-E6D7-49E5-8DDA-6923DB070A07}" srcOrd="1" destOrd="0" presId="urn:microsoft.com/office/officeart/2005/8/layout/list1"/>
    <dgm:cxn modelId="{4B4667A9-4BE7-4985-934D-78182D6D0021}" type="presOf" srcId="{B6540AC8-E6B2-4082-B2A5-899F54D190DB}" destId="{310336F4-E9B7-4E43-86E0-CDF9416673FB}" srcOrd="0" destOrd="0" presId="urn:microsoft.com/office/officeart/2005/8/layout/list1"/>
    <dgm:cxn modelId="{BA2070BB-C1E3-4077-96C8-8E24DBC338B8}" srcId="{E58873C0-08CC-43C0-A011-35510B95C320}" destId="{B6540AC8-E6B2-4082-B2A5-899F54D190DB}" srcOrd="4" destOrd="0" parTransId="{A4D4D36A-2214-4478-9A3D-1D0225015AD1}" sibTransId="{1FC94687-6452-4F3B-A1AB-472A858BCA68}"/>
    <dgm:cxn modelId="{B36A0DE7-882C-4E7A-9A39-F9E37D7ADFF0}" type="presOf" srcId="{25D65809-A303-4B7D-86E5-E40398D62711}" destId="{11C9A0C0-390A-4966-AD04-F596FA3D271E}" srcOrd="0" destOrd="0" presId="urn:microsoft.com/office/officeart/2005/8/layout/list1"/>
    <dgm:cxn modelId="{C73813FA-4076-42C7-AE70-74578CBBFBAF}" type="presOf" srcId="{E58873C0-08CC-43C0-A011-35510B95C320}" destId="{7B0BDDFB-68C3-4D57-8500-35640C5BDE29}" srcOrd="0" destOrd="0" presId="urn:microsoft.com/office/officeart/2005/8/layout/list1"/>
    <dgm:cxn modelId="{CB8A3CC4-439F-4DE0-9153-F77CD89AA13F}" type="presParOf" srcId="{7B0BDDFB-68C3-4D57-8500-35640C5BDE29}" destId="{6F3A19E5-3430-4D0B-9FA2-A9C8A7295E5F}" srcOrd="0" destOrd="0" presId="urn:microsoft.com/office/officeart/2005/8/layout/list1"/>
    <dgm:cxn modelId="{AA859C42-EFA1-47E4-9B46-BFB7C5BF688E}" type="presParOf" srcId="{6F3A19E5-3430-4D0B-9FA2-A9C8A7295E5F}" destId="{661CE535-037F-4B4A-99A3-0636BE5E848D}" srcOrd="0" destOrd="0" presId="urn:microsoft.com/office/officeart/2005/8/layout/list1"/>
    <dgm:cxn modelId="{9C96374C-B510-4ACB-8598-6FB7F0A67874}" type="presParOf" srcId="{6F3A19E5-3430-4D0B-9FA2-A9C8A7295E5F}" destId="{138ACF73-A528-4D01-BCEE-1AD54FB042C8}" srcOrd="1" destOrd="0" presId="urn:microsoft.com/office/officeart/2005/8/layout/list1"/>
    <dgm:cxn modelId="{BC111B52-75A6-46E7-A5D8-7D82AF148A15}" type="presParOf" srcId="{7B0BDDFB-68C3-4D57-8500-35640C5BDE29}" destId="{8BBBE764-943B-418C-AF02-107A91ED4781}" srcOrd="1" destOrd="0" presId="urn:microsoft.com/office/officeart/2005/8/layout/list1"/>
    <dgm:cxn modelId="{8742B9C4-A927-4CDD-99E3-598094396669}" type="presParOf" srcId="{7B0BDDFB-68C3-4D57-8500-35640C5BDE29}" destId="{52DC85BB-B22A-4A92-A530-A091862C9B40}" srcOrd="2" destOrd="0" presId="urn:microsoft.com/office/officeart/2005/8/layout/list1"/>
    <dgm:cxn modelId="{FEE4AA2A-9AC8-43F0-8CBE-519537D6773D}" type="presParOf" srcId="{7B0BDDFB-68C3-4D57-8500-35640C5BDE29}" destId="{278B644C-A54B-4D58-8022-93AFE36E216C}" srcOrd="3" destOrd="0" presId="urn:microsoft.com/office/officeart/2005/8/layout/list1"/>
    <dgm:cxn modelId="{2F9AA220-F54E-48E4-B012-F62EBBB750A3}" type="presParOf" srcId="{7B0BDDFB-68C3-4D57-8500-35640C5BDE29}" destId="{6A31513C-3534-4B0A-AF6D-F8FA7703A0D8}" srcOrd="4" destOrd="0" presId="urn:microsoft.com/office/officeart/2005/8/layout/list1"/>
    <dgm:cxn modelId="{713CD4B3-E8F4-41B5-ABA2-F09E4D3C153C}" type="presParOf" srcId="{6A31513C-3534-4B0A-AF6D-F8FA7703A0D8}" destId="{4620F5A7-3089-4973-BE81-844CDA01EEA5}" srcOrd="0" destOrd="0" presId="urn:microsoft.com/office/officeart/2005/8/layout/list1"/>
    <dgm:cxn modelId="{09EAA527-F8A1-409E-B138-767933C1795C}" type="presParOf" srcId="{6A31513C-3534-4B0A-AF6D-F8FA7703A0D8}" destId="{0AF424D0-24A6-4A23-9C23-9952056CD41D}" srcOrd="1" destOrd="0" presId="urn:microsoft.com/office/officeart/2005/8/layout/list1"/>
    <dgm:cxn modelId="{8DDA0E11-D987-4C8D-916D-B370455404AF}" type="presParOf" srcId="{7B0BDDFB-68C3-4D57-8500-35640C5BDE29}" destId="{5672F2D8-4D7F-4C7A-A80F-4E077F0BF5E8}" srcOrd="5" destOrd="0" presId="urn:microsoft.com/office/officeart/2005/8/layout/list1"/>
    <dgm:cxn modelId="{E2781AB2-0A07-47D6-9ABF-A95EB7834B5C}" type="presParOf" srcId="{7B0BDDFB-68C3-4D57-8500-35640C5BDE29}" destId="{CBBA5B3F-8998-4137-B263-77E4899A6D43}" srcOrd="6" destOrd="0" presId="urn:microsoft.com/office/officeart/2005/8/layout/list1"/>
    <dgm:cxn modelId="{93B5E93D-BF66-40D1-A029-1939F2931200}" type="presParOf" srcId="{7B0BDDFB-68C3-4D57-8500-35640C5BDE29}" destId="{94819D06-6D68-4528-862E-76FD22663FF7}" srcOrd="7" destOrd="0" presId="urn:microsoft.com/office/officeart/2005/8/layout/list1"/>
    <dgm:cxn modelId="{CE840453-31DA-4660-AC38-9138777DE062}" type="presParOf" srcId="{7B0BDDFB-68C3-4D57-8500-35640C5BDE29}" destId="{9ADC3CB5-F226-4D72-A4E8-DFDE96FF6271}" srcOrd="8" destOrd="0" presId="urn:microsoft.com/office/officeart/2005/8/layout/list1"/>
    <dgm:cxn modelId="{F8DC6052-E806-4F34-BEE3-2C98A224A0A8}" type="presParOf" srcId="{9ADC3CB5-F226-4D72-A4E8-DFDE96FF6271}" destId="{11C9A0C0-390A-4966-AD04-F596FA3D271E}" srcOrd="0" destOrd="0" presId="urn:microsoft.com/office/officeart/2005/8/layout/list1"/>
    <dgm:cxn modelId="{3D6F8CAB-D9FF-4B37-89F5-AF3ADD17E9DC}" type="presParOf" srcId="{9ADC3CB5-F226-4D72-A4E8-DFDE96FF6271}" destId="{76B89424-E6D7-49E5-8DDA-6923DB070A07}" srcOrd="1" destOrd="0" presId="urn:microsoft.com/office/officeart/2005/8/layout/list1"/>
    <dgm:cxn modelId="{9C214EBB-AF47-4D4D-BF2D-37F68F5DB650}" type="presParOf" srcId="{7B0BDDFB-68C3-4D57-8500-35640C5BDE29}" destId="{B1EF22EC-0FF1-46EC-9190-234DB5180D87}" srcOrd="9" destOrd="0" presId="urn:microsoft.com/office/officeart/2005/8/layout/list1"/>
    <dgm:cxn modelId="{66FE0E98-C5E2-4DCA-89AE-0BA010F7C19F}" type="presParOf" srcId="{7B0BDDFB-68C3-4D57-8500-35640C5BDE29}" destId="{82D0FEA9-ADE4-4540-B4EB-6506E213C83A}" srcOrd="10" destOrd="0" presId="urn:microsoft.com/office/officeart/2005/8/layout/list1"/>
    <dgm:cxn modelId="{3696299A-7E6C-4A2F-A3BF-2F45B698C72A}" type="presParOf" srcId="{7B0BDDFB-68C3-4D57-8500-35640C5BDE29}" destId="{8B8E9A47-BE1B-4332-8925-0BAF20CA89E3}" srcOrd="11" destOrd="0" presId="urn:microsoft.com/office/officeart/2005/8/layout/list1"/>
    <dgm:cxn modelId="{B8FE8648-F453-4C3D-8E3E-532B27011072}" type="presParOf" srcId="{7B0BDDFB-68C3-4D57-8500-35640C5BDE29}" destId="{2C80F7C1-9C1C-40F7-B5ED-C6FA6B0CF68F}" srcOrd="12" destOrd="0" presId="urn:microsoft.com/office/officeart/2005/8/layout/list1"/>
    <dgm:cxn modelId="{D279045B-85E0-4EDE-B092-419E91644E43}" type="presParOf" srcId="{2C80F7C1-9C1C-40F7-B5ED-C6FA6B0CF68F}" destId="{8BCCE29C-018E-47EF-BCB0-94D4C7D5CB3D}" srcOrd="0" destOrd="0" presId="urn:microsoft.com/office/officeart/2005/8/layout/list1"/>
    <dgm:cxn modelId="{174CB96E-D020-4079-9901-98705E5C83C3}" type="presParOf" srcId="{2C80F7C1-9C1C-40F7-B5ED-C6FA6B0CF68F}" destId="{C52B9A72-C2DE-4758-9F5F-062C08E6A8FD}" srcOrd="1" destOrd="0" presId="urn:microsoft.com/office/officeart/2005/8/layout/list1"/>
    <dgm:cxn modelId="{1892CC3F-01CF-437C-896D-BD30E65588F1}" type="presParOf" srcId="{7B0BDDFB-68C3-4D57-8500-35640C5BDE29}" destId="{2014E8F0-631A-40DA-8B13-A3673AC37BD6}" srcOrd="13" destOrd="0" presId="urn:microsoft.com/office/officeart/2005/8/layout/list1"/>
    <dgm:cxn modelId="{15AD4889-F05B-485B-A8D4-4EB88F06431F}" type="presParOf" srcId="{7B0BDDFB-68C3-4D57-8500-35640C5BDE29}" destId="{924D720F-69FE-4C92-842F-4156A9E59EBF}" srcOrd="14" destOrd="0" presId="urn:microsoft.com/office/officeart/2005/8/layout/list1"/>
    <dgm:cxn modelId="{8CDB9CF1-D44F-4FEB-938B-3D22422CA31D}" type="presParOf" srcId="{7B0BDDFB-68C3-4D57-8500-35640C5BDE29}" destId="{B0FE0BDC-E1F2-48D6-8B98-F109E6034CB1}" srcOrd="15" destOrd="0" presId="urn:microsoft.com/office/officeart/2005/8/layout/list1"/>
    <dgm:cxn modelId="{8C2883A8-8805-4D33-8DE6-C800B7024CC2}" type="presParOf" srcId="{7B0BDDFB-68C3-4D57-8500-35640C5BDE29}" destId="{7DBADA02-622A-47B1-BB7A-6E31C7D43B64}" srcOrd="16" destOrd="0" presId="urn:microsoft.com/office/officeart/2005/8/layout/list1"/>
    <dgm:cxn modelId="{CE3A9A9E-838D-41FF-A3EF-338D823C871E}" type="presParOf" srcId="{7DBADA02-622A-47B1-BB7A-6E31C7D43B64}" destId="{310336F4-E9B7-4E43-86E0-CDF9416673FB}" srcOrd="0" destOrd="0" presId="urn:microsoft.com/office/officeart/2005/8/layout/list1"/>
    <dgm:cxn modelId="{23FFAA49-73C2-41D4-9055-DEF4878943BD}" type="presParOf" srcId="{7DBADA02-622A-47B1-BB7A-6E31C7D43B64}" destId="{A0A6E58D-53EF-45B4-B529-0ADB48D378BC}" srcOrd="1" destOrd="0" presId="urn:microsoft.com/office/officeart/2005/8/layout/list1"/>
    <dgm:cxn modelId="{36F21DC1-E0FD-41FE-BE49-5160C04CC946}" type="presParOf" srcId="{7B0BDDFB-68C3-4D57-8500-35640C5BDE29}" destId="{2AE61113-7FAC-4BD1-96C2-B0F523429730}" srcOrd="17" destOrd="0" presId="urn:microsoft.com/office/officeart/2005/8/layout/list1"/>
    <dgm:cxn modelId="{ECEBB2BC-42A4-4E66-AF9F-8705327DC0F5}" type="presParOf" srcId="{7B0BDDFB-68C3-4D57-8500-35640C5BDE29}" destId="{4C42C729-BFF8-4981-AE6C-86F761CEEC5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6B6C9B-1DB9-418A-A4D5-FC7B7703120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69429D1-886B-4A93-9A11-350DAB7F4554}">
      <dgm:prSet/>
      <dgm:spPr/>
      <dgm:t>
        <a:bodyPr/>
        <a:lstStyle/>
        <a:p>
          <a:r>
            <a:rPr lang="en-US" b="0" i="0" baseline="0" dirty="0"/>
            <a:t>When are pay dates?</a:t>
          </a:r>
          <a:endParaRPr lang="en-US" dirty="0"/>
        </a:p>
      </dgm:t>
    </dgm:pt>
    <dgm:pt modelId="{FD461EDC-7B8E-4BFD-8D21-CDEB3717689F}" type="parTrans" cxnId="{7B60808B-6466-4D5C-ADD0-CC9E2BE907C1}">
      <dgm:prSet/>
      <dgm:spPr/>
      <dgm:t>
        <a:bodyPr/>
        <a:lstStyle/>
        <a:p>
          <a:endParaRPr lang="en-US"/>
        </a:p>
      </dgm:t>
    </dgm:pt>
    <dgm:pt modelId="{BAEB9BB8-9715-4796-BD59-7188B251F9D8}" type="sibTrans" cxnId="{7B60808B-6466-4D5C-ADD0-CC9E2BE907C1}">
      <dgm:prSet/>
      <dgm:spPr/>
      <dgm:t>
        <a:bodyPr/>
        <a:lstStyle/>
        <a:p>
          <a:endParaRPr lang="en-US"/>
        </a:p>
      </dgm:t>
    </dgm:pt>
    <dgm:pt modelId="{BF661C37-5C40-4383-889D-B344F7CA14ED}">
      <dgm:prSet/>
      <dgm:spPr/>
      <dgm:t>
        <a:bodyPr/>
        <a:lstStyle/>
        <a:p>
          <a:r>
            <a:rPr lang="en-US" b="0" i="0" baseline="0" dirty="0"/>
            <a:t>Who qualifies for an exemption of the St. Louis City tax?</a:t>
          </a:r>
          <a:endParaRPr lang="en-US" dirty="0"/>
        </a:p>
      </dgm:t>
    </dgm:pt>
    <dgm:pt modelId="{62E65E87-5D05-4038-8330-DF2D451D4A10}" type="parTrans" cxnId="{2E03A749-0DBB-48E1-BA55-B918C400A35C}">
      <dgm:prSet/>
      <dgm:spPr/>
      <dgm:t>
        <a:bodyPr/>
        <a:lstStyle/>
        <a:p>
          <a:endParaRPr lang="en-US"/>
        </a:p>
      </dgm:t>
    </dgm:pt>
    <dgm:pt modelId="{601D1933-62DC-4877-A5BF-F8D4E7442801}" type="sibTrans" cxnId="{2E03A749-0DBB-48E1-BA55-B918C400A35C}">
      <dgm:prSet/>
      <dgm:spPr/>
      <dgm:t>
        <a:bodyPr/>
        <a:lstStyle/>
        <a:p>
          <a:endParaRPr lang="en-US"/>
        </a:p>
      </dgm:t>
    </dgm:pt>
    <dgm:pt modelId="{065F3F07-9570-46E4-AE1D-31B5C4934CE4}">
      <dgm:prSet/>
      <dgm:spPr/>
      <dgm:t>
        <a:bodyPr/>
        <a:lstStyle/>
        <a:p>
          <a:r>
            <a:rPr lang="en-US" b="0" i="0" baseline="0" dirty="0"/>
            <a:t>What holidays will SLU observe this year?</a:t>
          </a:r>
          <a:endParaRPr lang="en-US" dirty="0"/>
        </a:p>
      </dgm:t>
    </dgm:pt>
    <dgm:pt modelId="{4EDCDF2A-FFD1-4B3C-BCDC-01456D3B4033}" type="parTrans" cxnId="{BE8908EF-8875-48F5-A8E9-CEC500389BFA}">
      <dgm:prSet/>
      <dgm:spPr/>
      <dgm:t>
        <a:bodyPr/>
        <a:lstStyle/>
        <a:p>
          <a:endParaRPr lang="en-US"/>
        </a:p>
      </dgm:t>
    </dgm:pt>
    <dgm:pt modelId="{926CCB4F-4E46-4523-99FC-5A7EC710A387}" type="sibTrans" cxnId="{BE8908EF-8875-48F5-A8E9-CEC500389BFA}">
      <dgm:prSet/>
      <dgm:spPr/>
      <dgm:t>
        <a:bodyPr/>
        <a:lstStyle/>
        <a:p>
          <a:endParaRPr lang="en-US"/>
        </a:p>
      </dgm:t>
    </dgm:pt>
    <dgm:pt modelId="{F333FEE4-CD89-4DF6-B471-CFB08C53C146}" type="pres">
      <dgm:prSet presAssocID="{076B6C9B-1DB9-418A-A4D5-FC7B77031207}" presName="hierChild1" presStyleCnt="0">
        <dgm:presLayoutVars>
          <dgm:chPref val="1"/>
          <dgm:dir/>
          <dgm:animOne val="branch"/>
          <dgm:animLvl val="lvl"/>
          <dgm:resizeHandles/>
        </dgm:presLayoutVars>
      </dgm:prSet>
      <dgm:spPr/>
    </dgm:pt>
    <dgm:pt modelId="{D8156B45-A5C7-44C6-A756-CD3A77A3C68E}" type="pres">
      <dgm:prSet presAssocID="{D69429D1-886B-4A93-9A11-350DAB7F4554}" presName="hierRoot1" presStyleCnt="0"/>
      <dgm:spPr/>
    </dgm:pt>
    <dgm:pt modelId="{3DF7550A-AAD9-454F-B36B-06D9E7A3733A}" type="pres">
      <dgm:prSet presAssocID="{D69429D1-886B-4A93-9A11-350DAB7F4554}" presName="composite" presStyleCnt="0"/>
      <dgm:spPr/>
    </dgm:pt>
    <dgm:pt modelId="{54042BF8-2EB6-424B-AFC5-A0ED0E8DC5F7}" type="pres">
      <dgm:prSet presAssocID="{D69429D1-886B-4A93-9A11-350DAB7F4554}" presName="background" presStyleLbl="node0" presStyleIdx="0" presStyleCnt="3"/>
      <dgm:spPr/>
    </dgm:pt>
    <dgm:pt modelId="{7BD034B4-ED44-46F2-BC9B-65FC9C2FAED3}" type="pres">
      <dgm:prSet presAssocID="{D69429D1-886B-4A93-9A11-350DAB7F4554}" presName="text" presStyleLbl="fgAcc0" presStyleIdx="0" presStyleCnt="3">
        <dgm:presLayoutVars>
          <dgm:chPref val="3"/>
        </dgm:presLayoutVars>
      </dgm:prSet>
      <dgm:spPr/>
    </dgm:pt>
    <dgm:pt modelId="{71D38BCF-9C99-429C-9AAD-7736458842BC}" type="pres">
      <dgm:prSet presAssocID="{D69429D1-886B-4A93-9A11-350DAB7F4554}" presName="hierChild2" presStyleCnt="0"/>
      <dgm:spPr/>
    </dgm:pt>
    <dgm:pt modelId="{B25598AB-885F-4FE2-90E0-C43D06037854}" type="pres">
      <dgm:prSet presAssocID="{BF661C37-5C40-4383-889D-B344F7CA14ED}" presName="hierRoot1" presStyleCnt="0"/>
      <dgm:spPr/>
    </dgm:pt>
    <dgm:pt modelId="{5A0D01C8-5C0C-4559-B9C2-19687EF32AFD}" type="pres">
      <dgm:prSet presAssocID="{BF661C37-5C40-4383-889D-B344F7CA14ED}" presName="composite" presStyleCnt="0"/>
      <dgm:spPr/>
    </dgm:pt>
    <dgm:pt modelId="{72EB7005-F7AE-4CF3-A62B-AEBEA6B2F849}" type="pres">
      <dgm:prSet presAssocID="{BF661C37-5C40-4383-889D-B344F7CA14ED}" presName="background" presStyleLbl="node0" presStyleIdx="1" presStyleCnt="3"/>
      <dgm:spPr/>
    </dgm:pt>
    <dgm:pt modelId="{7EDDACBC-D93B-4949-A166-5A42FBB4BDB6}" type="pres">
      <dgm:prSet presAssocID="{BF661C37-5C40-4383-889D-B344F7CA14ED}" presName="text" presStyleLbl="fgAcc0" presStyleIdx="1" presStyleCnt="3">
        <dgm:presLayoutVars>
          <dgm:chPref val="3"/>
        </dgm:presLayoutVars>
      </dgm:prSet>
      <dgm:spPr/>
    </dgm:pt>
    <dgm:pt modelId="{017926E7-A74A-4C36-8985-3CF1393A6AF6}" type="pres">
      <dgm:prSet presAssocID="{BF661C37-5C40-4383-889D-B344F7CA14ED}" presName="hierChild2" presStyleCnt="0"/>
      <dgm:spPr/>
    </dgm:pt>
    <dgm:pt modelId="{6D125DC9-50E1-4A3C-8363-D5B269E2E3B7}" type="pres">
      <dgm:prSet presAssocID="{065F3F07-9570-46E4-AE1D-31B5C4934CE4}" presName="hierRoot1" presStyleCnt="0"/>
      <dgm:spPr/>
    </dgm:pt>
    <dgm:pt modelId="{98BE7523-F9E8-4FFB-9D04-52798E690EC8}" type="pres">
      <dgm:prSet presAssocID="{065F3F07-9570-46E4-AE1D-31B5C4934CE4}" presName="composite" presStyleCnt="0"/>
      <dgm:spPr/>
    </dgm:pt>
    <dgm:pt modelId="{C384B390-C622-43CD-87FF-980B01ACC322}" type="pres">
      <dgm:prSet presAssocID="{065F3F07-9570-46E4-AE1D-31B5C4934CE4}" presName="background" presStyleLbl="node0" presStyleIdx="2" presStyleCnt="3"/>
      <dgm:spPr/>
    </dgm:pt>
    <dgm:pt modelId="{3C4B1AE1-1479-4789-A28B-ABA22B9174A0}" type="pres">
      <dgm:prSet presAssocID="{065F3F07-9570-46E4-AE1D-31B5C4934CE4}" presName="text" presStyleLbl="fgAcc0" presStyleIdx="2" presStyleCnt="3">
        <dgm:presLayoutVars>
          <dgm:chPref val="3"/>
        </dgm:presLayoutVars>
      </dgm:prSet>
      <dgm:spPr/>
    </dgm:pt>
    <dgm:pt modelId="{09E30E1A-26EE-4AB9-84E7-7F826947D301}" type="pres">
      <dgm:prSet presAssocID="{065F3F07-9570-46E4-AE1D-31B5C4934CE4}" presName="hierChild2" presStyleCnt="0"/>
      <dgm:spPr/>
    </dgm:pt>
  </dgm:ptLst>
  <dgm:cxnLst>
    <dgm:cxn modelId="{9654D509-FD45-43FE-AB39-08474877172B}" type="presOf" srcId="{076B6C9B-1DB9-418A-A4D5-FC7B77031207}" destId="{F333FEE4-CD89-4DF6-B471-CFB08C53C146}" srcOrd="0" destOrd="0" presId="urn:microsoft.com/office/officeart/2005/8/layout/hierarchy1"/>
    <dgm:cxn modelId="{2E03A749-0DBB-48E1-BA55-B918C400A35C}" srcId="{076B6C9B-1DB9-418A-A4D5-FC7B77031207}" destId="{BF661C37-5C40-4383-889D-B344F7CA14ED}" srcOrd="1" destOrd="0" parTransId="{62E65E87-5D05-4038-8330-DF2D451D4A10}" sibTransId="{601D1933-62DC-4877-A5BF-F8D4E7442801}"/>
    <dgm:cxn modelId="{A7D34479-274C-4237-A864-56F53F879E15}" type="presOf" srcId="{D69429D1-886B-4A93-9A11-350DAB7F4554}" destId="{7BD034B4-ED44-46F2-BC9B-65FC9C2FAED3}" srcOrd="0" destOrd="0" presId="urn:microsoft.com/office/officeart/2005/8/layout/hierarchy1"/>
    <dgm:cxn modelId="{D9FC0C83-6871-4381-9F2E-9ADCBFBDD1EF}" type="presOf" srcId="{BF661C37-5C40-4383-889D-B344F7CA14ED}" destId="{7EDDACBC-D93B-4949-A166-5A42FBB4BDB6}" srcOrd="0" destOrd="0" presId="urn:microsoft.com/office/officeart/2005/8/layout/hierarchy1"/>
    <dgm:cxn modelId="{7B60808B-6466-4D5C-ADD0-CC9E2BE907C1}" srcId="{076B6C9B-1DB9-418A-A4D5-FC7B77031207}" destId="{D69429D1-886B-4A93-9A11-350DAB7F4554}" srcOrd="0" destOrd="0" parTransId="{FD461EDC-7B8E-4BFD-8D21-CDEB3717689F}" sibTransId="{BAEB9BB8-9715-4796-BD59-7188B251F9D8}"/>
    <dgm:cxn modelId="{FA93BE96-FA9E-41B5-93B0-6430B3AF2E25}" type="presOf" srcId="{065F3F07-9570-46E4-AE1D-31B5C4934CE4}" destId="{3C4B1AE1-1479-4789-A28B-ABA22B9174A0}" srcOrd="0" destOrd="0" presId="urn:microsoft.com/office/officeart/2005/8/layout/hierarchy1"/>
    <dgm:cxn modelId="{BE8908EF-8875-48F5-A8E9-CEC500389BFA}" srcId="{076B6C9B-1DB9-418A-A4D5-FC7B77031207}" destId="{065F3F07-9570-46E4-AE1D-31B5C4934CE4}" srcOrd="2" destOrd="0" parTransId="{4EDCDF2A-FFD1-4B3C-BCDC-01456D3B4033}" sibTransId="{926CCB4F-4E46-4523-99FC-5A7EC710A387}"/>
    <dgm:cxn modelId="{28F757F1-A51D-4EDA-98B5-614CD4E0399B}" type="presParOf" srcId="{F333FEE4-CD89-4DF6-B471-CFB08C53C146}" destId="{D8156B45-A5C7-44C6-A756-CD3A77A3C68E}" srcOrd="0" destOrd="0" presId="urn:microsoft.com/office/officeart/2005/8/layout/hierarchy1"/>
    <dgm:cxn modelId="{910C4A05-DB16-4198-A75D-8BC6AE9524E7}" type="presParOf" srcId="{D8156B45-A5C7-44C6-A756-CD3A77A3C68E}" destId="{3DF7550A-AAD9-454F-B36B-06D9E7A3733A}" srcOrd="0" destOrd="0" presId="urn:microsoft.com/office/officeart/2005/8/layout/hierarchy1"/>
    <dgm:cxn modelId="{3263C8C5-0702-41E2-9C99-606180CAB801}" type="presParOf" srcId="{3DF7550A-AAD9-454F-B36B-06D9E7A3733A}" destId="{54042BF8-2EB6-424B-AFC5-A0ED0E8DC5F7}" srcOrd="0" destOrd="0" presId="urn:microsoft.com/office/officeart/2005/8/layout/hierarchy1"/>
    <dgm:cxn modelId="{F338ED51-D438-44F7-986A-B3A377EE413B}" type="presParOf" srcId="{3DF7550A-AAD9-454F-B36B-06D9E7A3733A}" destId="{7BD034B4-ED44-46F2-BC9B-65FC9C2FAED3}" srcOrd="1" destOrd="0" presId="urn:microsoft.com/office/officeart/2005/8/layout/hierarchy1"/>
    <dgm:cxn modelId="{0AFFED60-316C-4112-A883-DECD952A4857}" type="presParOf" srcId="{D8156B45-A5C7-44C6-A756-CD3A77A3C68E}" destId="{71D38BCF-9C99-429C-9AAD-7736458842BC}" srcOrd="1" destOrd="0" presId="urn:microsoft.com/office/officeart/2005/8/layout/hierarchy1"/>
    <dgm:cxn modelId="{8C47CF5D-7568-4F4C-A418-DC3834970899}" type="presParOf" srcId="{F333FEE4-CD89-4DF6-B471-CFB08C53C146}" destId="{B25598AB-885F-4FE2-90E0-C43D06037854}" srcOrd="1" destOrd="0" presId="urn:microsoft.com/office/officeart/2005/8/layout/hierarchy1"/>
    <dgm:cxn modelId="{4DF35330-1068-4143-8C24-49D47DCF03D3}" type="presParOf" srcId="{B25598AB-885F-4FE2-90E0-C43D06037854}" destId="{5A0D01C8-5C0C-4559-B9C2-19687EF32AFD}" srcOrd="0" destOrd="0" presId="urn:microsoft.com/office/officeart/2005/8/layout/hierarchy1"/>
    <dgm:cxn modelId="{8DF08C69-3C02-47D1-A002-000874F67BCD}" type="presParOf" srcId="{5A0D01C8-5C0C-4559-B9C2-19687EF32AFD}" destId="{72EB7005-F7AE-4CF3-A62B-AEBEA6B2F849}" srcOrd="0" destOrd="0" presId="urn:microsoft.com/office/officeart/2005/8/layout/hierarchy1"/>
    <dgm:cxn modelId="{D3E54C7B-3111-46AD-A3F4-AC5BAC3F6040}" type="presParOf" srcId="{5A0D01C8-5C0C-4559-B9C2-19687EF32AFD}" destId="{7EDDACBC-D93B-4949-A166-5A42FBB4BDB6}" srcOrd="1" destOrd="0" presId="urn:microsoft.com/office/officeart/2005/8/layout/hierarchy1"/>
    <dgm:cxn modelId="{B0426CDE-7477-455B-8AB8-BBF625EDCA3C}" type="presParOf" srcId="{B25598AB-885F-4FE2-90E0-C43D06037854}" destId="{017926E7-A74A-4C36-8985-3CF1393A6AF6}" srcOrd="1" destOrd="0" presId="urn:microsoft.com/office/officeart/2005/8/layout/hierarchy1"/>
    <dgm:cxn modelId="{1A12F175-9BC9-4403-981D-94E622390594}" type="presParOf" srcId="{F333FEE4-CD89-4DF6-B471-CFB08C53C146}" destId="{6D125DC9-50E1-4A3C-8363-D5B269E2E3B7}" srcOrd="2" destOrd="0" presId="urn:microsoft.com/office/officeart/2005/8/layout/hierarchy1"/>
    <dgm:cxn modelId="{AC805420-E9BF-4190-AFBB-F6834F9C935A}" type="presParOf" srcId="{6D125DC9-50E1-4A3C-8363-D5B269E2E3B7}" destId="{98BE7523-F9E8-4FFB-9D04-52798E690EC8}" srcOrd="0" destOrd="0" presId="urn:microsoft.com/office/officeart/2005/8/layout/hierarchy1"/>
    <dgm:cxn modelId="{E1C44C01-AB42-440D-9024-36E63B6D68DD}" type="presParOf" srcId="{98BE7523-F9E8-4FFB-9D04-52798E690EC8}" destId="{C384B390-C622-43CD-87FF-980B01ACC322}" srcOrd="0" destOrd="0" presId="urn:microsoft.com/office/officeart/2005/8/layout/hierarchy1"/>
    <dgm:cxn modelId="{BE766327-F722-4C3C-9C0E-EF9F3FF46BF9}" type="presParOf" srcId="{98BE7523-F9E8-4FFB-9D04-52798E690EC8}" destId="{3C4B1AE1-1479-4789-A28B-ABA22B9174A0}" srcOrd="1" destOrd="0" presId="urn:microsoft.com/office/officeart/2005/8/layout/hierarchy1"/>
    <dgm:cxn modelId="{107913D8-EFBF-46CC-9AD5-2B39F49FA27E}" type="presParOf" srcId="{6D125DC9-50E1-4A3C-8363-D5B269E2E3B7}" destId="{09E30E1A-26EE-4AB9-84E7-7F826947D30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132FB1-4105-498E-89EA-553A7E0C462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C36C512-9839-4D2E-AAED-4EC7D3E933CF}">
      <dgm:prSet/>
      <dgm:spPr/>
      <dgm:t>
        <a:bodyPr/>
        <a:lstStyle/>
        <a:p>
          <a:r>
            <a:rPr lang="en-US"/>
            <a:t>Medical</a:t>
          </a:r>
        </a:p>
      </dgm:t>
    </dgm:pt>
    <dgm:pt modelId="{EC2DE2BA-F176-4387-A6A9-0D8DE4AD357F}" type="parTrans" cxnId="{2B471729-FEC0-4533-A9DD-A59779C3BA78}">
      <dgm:prSet/>
      <dgm:spPr/>
      <dgm:t>
        <a:bodyPr/>
        <a:lstStyle/>
        <a:p>
          <a:endParaRPr lang="en-US"/>
        </a:p>
      </dgm:t>
    </dgm:pt>
    <dgm:pt modelId="{1DDF1363-E4D2-4459-B9AD-EC0AC61D6A4E}" type="sibTrans" cxnId="{2B471729-FEC0-4533-A9DD-A59779C3BA78}">
      <dgm:prSet/>
      <dgm:spPr/>
      <dgm:t>
        <a:bodyPr/>
        <a:lstStyle/>
        <a:p>
          <a:endParaRPr lang="en-US"/>
        </a:p>
      </dgm:t>
    </dgm:pt>
    <dgm:pt modelId="{C8D1BBA7-215E-492B-B103-9322D2FC3E53}">
      <dgm:prSet/>
      <dgm:spPr/>
      <dgm:t>
        <a:bodyPr/>
        <a:lstStyle/>
        <a:p>
          <a:r>
            <a:rPr lang="en-US"/>
            <a:t>Dental</a:t>
          </a:r>
        </a:p>
      </dgm:t>
    </dgm:pt>
    <dgm:pt modelId="{13D93A65-518D-4A62-88EE-28200E0DCC10}" type="parTrans" cxnId="{2D3DF04C-E3A8-480B-874A-36EE742EA9A3}">
      <dgm:prSet/>
      <dgm:spPr/>
      <dgm:t>
        <a:bodyPr/>
        <a:lstStyle/>
        <a:p>
          <a:endParaRPr lang="en-US"/>
        </a:p>
      </dgm:t>
    </dgm:pt>
    <dgm:pt modelId="{2F3FEC71-00F5-41A5-A71A-454E1C520C61}" type="sibTrans" cxnId="{2D3DF04C-E3A8-480B-874A-36EE742EA9A3}">
      <dgm:prSet/>
      <dgm:spPr/>
      <dgm:t>
        <a:bodyPr/>
        <a:lstStyle/>
        <a:p>
          <a:endParaRPr lang="en-US"/>
        </a:p>
      </dgm:t>
    </dgm:pt>
    <dgm:pt modelId="{3B0E026C-8AF9-4A39-A5F9-54E955C9C017}">
      <dgm:prSet/>
      <dgm:spPr/>
      <dgm:t>
        <a:bodyPr/>
        <a:lstStyle/>
        <a:p>
          <a:r>
            <a:rPr lang="en-US"/>
            <a:t>Vision</a:t>
          </a:r>
        </a:p>
      </dgm:t>
    </dgm:pt>
    <dgm:pt modelId="{EAF0B355-FCC3-4F1B-B368-D95D006BBAA9}" type="parTrans" cxnId="{1CAD74A0-E48D-46DD-B494-65E50F2307CF}">
      <dgm:prSet/>
      <dgm:spPr/>
      <dgm:t>
        <a:bodyPr/>
        <a:lstStyle/>
        <a:p>
          <a:endParaRPr lang="en-US"/>
        </a:p>
      </dgm:t>
    </dgm:pt>
    <dgm:pt modelId="{888A4F40-F8E0-47F1-AE44-E9876C713E4E}" type="sibTrans" cxnId="{1CAD74A0-E48D-46DD-B494-65E50F2307CF}">
      <dgm:prSet/>
      <dgm:spPr/>
      <dgm:t>
        <a:bodyPr/>
        <a:lstStyle/>
        <a:p>
          <a:endParaRPr lang="en-US"/>
        </a:p>
      </dgm:t>
    </dgm:pt>
    <dgm:pt modelId="{76DC6B40-9151-4C3A-828E-55F24078FDB5}">
      <dgm:prSet/>
      <dgm:spPr/>
      <dgm:t>
        <a:bodyPr/>
        <a:lstStyle/>
        <a:p>
          <a:r>
            <a:rPr lang="en-US"/>
            <a:t>Life and Accidental Death/Dismemberment</a:t>
          </a:r>
        </a:p>
      </dgm:t>
    </dgm:pt>
    <dgm:pt modelId="{9B8826C1-CA3D-4825-964E-2EEF01D93AF2}" type="parTrans" cxnId="{E879E698-CE56-4039-AB74-936D470F9C4F}">
      <dgm:prSet/>
      <dgm:spPr/>
      <dgm:t>
        <a:bodyPr/>
        <a:lstStyle/>
        <a:p>
          <a:endParaRPr lang="en-US"/>
        </a:p>
      </dgm:t>
    </dgm:pt>
    <dgm:pt modelId="{4BD04304-E4D0-4075-8EA8-537FFA2F9BDB}" type="sibTrans" cxnId="{E879E698-CE56-4039-AB74-936D470F9C4F}">
      <dgm:prSet/>
      <dgm:spPr/>
      <dgm:t>
        <a:bodyPr/>
        <a:lstStyle/>
        <a:p>
          <a:endParaRPr lang="en-US"/>
        </a:p>
      </dgm:t>
    </dgm:pt>
    <dgm:pt modelId="{9D09526E-3D47-4C09-A76D-CAB8FFC4D220}">
      <dgm:prSet/>
      <dgm:spPr/>
      <dgm:t>
        <a:bodyPr/>
        <a:lstStyle/>
        <a:p>
          <a:r>
            <a:rPr lang="en-US"/>
            <a:t>Long Term Disability</a:t>
          </a:r>
        </a:p>
      </dgm:t>
    </dgm:pt>
    <dgm:pt modelId="{333B1473-EB96-4B47-A974-901B73DE384C}" type="parTrans" cxnId="{F498E85D-F2DA-4FAD-9579-F0EBDE427FC4}">
      <dgm:prSet/>
      <dgm:spPr/>
      <dgm:t>
        <a:bodyPr/>
        <a:lstStyle/>
        <a:p>
          <a:endParaRPr lang="en-US"/>
        </a:p>
      </dgm:t>
    </dgm:pt>
    <dgm:pt modelId="{02A0D711-C95C-463C-B1EE-EAB5896C68BD}" type="sibTrans" cxnId="{F498E85D-F2DA-4FAD-9579-F0EBDE427FC4}">
      <dgm:prSet/>
      <dgm:spPr/>
      <dgm:t>
        <a:bodyPr/>
        <a:lstStyle/>
        <a:p>
          <a:endParaRPr lang="en-US"/>
        </a:p>
      </dgm:t>
    </dgm:pt>
    <dgm:pt modelId="{D2BEF93B-7C36-4252-899A-A489D02E4850}">
      <dgm:prSet/>
      <dgm:spPr/>
      <dgm:t>
        <a:bodyPr/>
        <a:lstStyle/>
        <a:p>
          <a:r>
            <a:rPr lang="en-US"/>
            <a:t>Tuition Benefits</a:t>
          </a:r>
        </a:p>
      </dgm:t>
    </dgm:pt>
    <dgm:pt modelId="{3F4A009D-121B-4DA3-A606-A12403A0D21B}" type="parTrans" cxnId="{B84FC729-D826-4E4B-9A2B-5EC3CFB12C16}">
      <dgm:prSet/>
      <dgm:spPr/>
      <dgm:t>
        <a:bodyPr/>
        <a:lstStyle/>
        <a:p>
          <a:endParaRPr lang="en-US"/>
        </a:p>
      </dgm:t>
    </dgm:pt>
    <dgm:pt modelId="{D2A10D7F-E3B4-4EE6-84B6-F656CF8D28DE}" type="sibTrans" cxnId="{B84FC729-D826-4E4B-9A2B-5EC3CFB12C16}">
      <dgm:prSet/>
      <dgm:spPr/>
      <dgm:t>
        <a:bodyPr/>
        <a:lstStyle/>
        <a:p>
          <a:endParaRPr lang="en-US"/>
        </a:p>
      </dgm:t>
    </dgm:pt>
    <dgm:pt modelId="{79446899-1B16-4C29-91E3-9E5F0E10E974}">
      <dgm:prSet/>
      <dgm:spPr/>
      <dgm:t>
        <a:bodyPr/>
        <a:lstStyle/>
        <a:p>
          <a:r>
            <a:rPr lang="en-US"/>
            <a:t>Retirement</a:t>
          </a:r>
        </a:p>
      </dgm:t>
    </dgm:pt>
    <dgm:pt modelId="{838B50AB-988D-41D1-B115-453E113B686F}" type="parTrans" cxnId="{777FED16-B4F1-4291-80F6-810E767AA79F}">
      <dgm:prSet/>
      <dgm:spPr/>
      <dgm:t>
        <a:bodyPr/>
        <a:lstStyle/>
        <a:p>
          <a:endParaRPr lang="en-US"/>
        </a:p>
      </dgm:t>
    </dgm:pt>
    <dgm:pt modelId="{2F3413EF-5488-4053-8F9C-A0E85209AABD}" type="sibTrans" cxnId="{777FED16-B4F1-4291-80F6-810E767AA79F}">
      <dgm:prSet/>
      <dgm:spPr/>
      <dgm:t>
        <a:bodyPr/>
        <a:lstStyle/>
        <a:p>
          <a:endParaRPr lang="en-US"/>
        </a:p>
      </dgm:t>
    </dgm:pt>
    <dgm:pt modelId="{3132119A-0084-41AA-80F5-4B79306F948E}" type="pres">
      <dgm:prSet presAssocID="{60132FB1-4105-498E-89EA-553A7E0C462B}" presName="diagram" presStyleCnt="0">
        <dgm:presLayoutVars>
          <dgm:dir/>
          <dgm:resizeHandles val="exact"/>
        </dgm:presLayoutVars>
      </dgm:prSet>
      <dgm:spPr/>
    </dgm:pt>
    <dgm:pt modelId="{388A823B-6EFC-4104-83DC-649FF9A969A5}" type="pres">
      <dgm:prSet presAssocID="{4C36C512-9839-4D2E-AAED-4EC7D3E933CF}" presName="node" presStyleLbl="node1" presStyleIdx="0" presStyleCnt="7">
        <dgm:presLayoutVars>
          <dgm:bulletEnabled val="1"/>
        </dgm:presLayoutVars>
      </dgm:prSet>
      <dgm:spPr/>
    </dgm:pt>
    <dgm:pt modelId="{909080DF-D206-4B2C-A243-4C4AB193E231}" type="pres">
      <dgm:prSet presAssocID="{1DDF1363-E4D2-4459-B9AD-EC0AC61D6A4E}" presName="sibTrans" presStyleCnt="0"/>
      <dgm:spPr/>
    </dgm:pt>
    <dgm:pt modelId="{5C33117F-D369-44DE-90F2-24EE642DF8A5}" type="pres">
      <dgm:prSet presAssocID="{C8D1BBA7-215E-492B-B103-9322D2FC3E53}" presName="node" presStyleLbl="node1" presStyleIdx="1" presStyleCnt="7">
        <dgm:presLayoutVars>
          <dgm:bulletEnabled val="1"/>
        </dgm:presLayoutVars>
      </dgm:prSet>
      <dgm:spPr/>
    </dgm:pt>
    <dgm:pt modelId="{EC80AB6A-216B-4B03-834F-87695776A998}" type="pres">
      <dgm:prSet presAssocID="{2F3FEC71-00F5-41A5-A71A-454E1C520C61}" presName="sibTrans" presStyleCnt="0"/>
      <dgm:spPr/>
    </dgm:pt>
    <dgm:pt modelId="{38685A5B-43BF-4BB4-BCCD-956C17DD4F4E}" type="pres">
      <dgm:prSet presAssocID="{3B0E026C-8AF9-4A39-A5F9-54E955C9C017}" presName="node" presStyleLbl="node1" presStyleIdx="2" presStyleCnt="7">
        <dgm:presLayoutVars>
          <dgm:bulletEnabled val="1"/>
        </dgm:presLayoutVars>
      </dgm:prSet>
      <dgm:spPr/>
    </dgm:pt>
    <dgm:pt modelId="{131A3A28-60D6-482E-A632-2BB014634089}" type="pres">
      <dgm:prSet presAssocID="{888A4F40-F8E0-47F1-AE44-E9876C713E4E}" presName="sibTrans" presStyleCnt="0"/>
      <dgm:spPr/>
    </dgm:pt>
    <dgm:pt modelId="{F56B9CC2-4835-4CAB-A4D1-1C6C8A2A6E47}" type="pres">
      <dgm:prSet presAssocID="{76DC6B40-9151-4C3A-828E-55F24078FDB5}" presName="node" presStyleLbl="node1" presStyleIdx="3" presStyleCnt="7">
        <dgm:presLayoutVars>
          <dgm:bulletEnabled val="1"/>
        </dgm:presLayoutVars>
      </dgm:prSet>
      <dgm:spPr/>
    </dgm:pt>
    <dgm:pt modelId="{14FDDB62-B648-45C1-9BA8-BCBEDFE693AF}" type="pres">
      <dgm:prSet presAssocID="{4BD04304-E4D0-4075-8EA8-537FFA2F9BDB}" presName="sibTrans" presStyleCnt="0"/>
      <dgm:spPr/>
    </dgm:pt>
    <dgm:pt modelId="{03C9B998-C97A-4672-AC75-D5A8FB2DD338}" type="pres">
      <dgm:prSet presAssocID="{9D09526E-3D47-4C09-A76D-CAB8FFC4D220}" presName="node" presStyleLbl="node1" presStyleIdx="4" presStyleCnt="7">
        <dgm:presLayoutVars>
          <dgm:bulletEnabled val="1"/>
        </dgm:presLayoutVars>
      </dgm:prSet>
      <dgm:spPr/>
    </dgm:pt>
    <dgm:pt modelId="{C930567F-A0D0-485C-8799-EC6AC4586E46}" type="pres">
      <dgm:prSet presAssocID="{02A0D711-C95C-463C-B1EE-EAB5896C68BD}" presName="sibTrans" presStyleCnt="0"/>
      <dgm:spPr/>
    </dgm:pt>
    <dgm:pt modelId="{828E6E64-2FA6-40E1-98B2-EB15D6368FF4}" type="pres">
      <dgm:prSet presAssocID="{D2BEF93B-7C36-4252-899A-A489D02E4850}" presName="node" presStyleLbl="node1" presStyleIdx="5" presStyleCnt="7">
        <dgm:presLayoutVars>
          <dgm:bulletEnabled val="1"/>
        </dgm:presLayoutVars>
      </dgm:prSet>
      <dgm:spPr/>
    </dgm:pt>
    <dgm:pt modelId="{9781DF7B-D5F1-463D-A842-020A413B90FA}" type="pres">
      <dgm:prSet presAssocID="{D2A10D7F-E3B4-4EE6-84B6-F656CF8D28DE}" presName="sibTrans" presStyleCnt="0"/>
      <dgm:spPr/>
    </dgm:pt>
    <dgm:pt modelId="{CB19B752-D07B-4608-8733-F5F0B8F72573}" type="pres">
      <dgm:prSet presAssocID="{79446899-1B16-4C29-91E3-9E5F0E10E974}" presName="node" presStyleLbl="node1" presStyleIdx="6" presStyleCnt="7">
        <dgm:presLayoutVars>
          <dgm:bulletEnabled val="1"/>
        </dgm:presLayoutVars>
      </dgm:prSet>
      <dgm:spPr/>
    </dgm:pt>
  </dgm:ptLst>
  <dgm:cxnLst>
    <dgm:cxn modelId="{20B78807-E98D-4D84-A0A6-F4617E629027}" type="presOf" srcId="{60132FB1-4105-498E-89EA-553A7E0C462B}" destId="{3132119A-0084-41AA-80F5-4B79306F948E}" srcOrd="0" destOrd="0" presId="urn:microsoft.com/office/officeart/2005/8/layout/default"/>
    <dgm:cxn modelId="{777FED16-B4F1-4291-80F6-810E767AA79F}" srcId="{60132FB1-4105-498E-89EA-553A7E0C462B}" destId="{79446899-1B16-4C29-91E3-9E5F0E10E974}" srcOrd="6" destOrd="0" parTransId="{838B50AB-988D-41D1-B115-453E113B686F}" sibTransId="{2F3413EF-5488-4053-8F9C-A0E85209AABD}"/>
    <dgm:cxn modelId="{2B471729-FEC0-4533-A9DD-A59779C3BA78}" srcId="{60132FB1-4105-498E-89EA-553A7E0C462B}" destId="{4C36C512-9839-4D2E-AAED-4EC7D3E933CF}" srcOrd="0" destOrd="0" parTransId="{EC2DE2BA-F176-4387-A6A9-0D8DE4AD357F}" sibTransId="{1DDF1363-E4D2-4459-B9AD-EC0AC61D6A4E}"/>
    <dgm:cxn modelId="{B84FC729-D826-4E4B-9A2B-5EC3CFB12C16}" srcId="{60132FB1-4105-498E-89EA-553A7E0C462B}" destId="{D2BEF93B-7C36-4252-899A-A489D02E4850}" srcOrd="5" destOrd="0" parTransId="{3F4A009D-121B-4DA3-A606-A12403A0D21B}" sibTransId="{D2A10D7F-E3B4-4EE6-84B6-F656CF8D28DE}"/>
    <dgm:cxn modelId="{F498E85D-F2DA-4FAD-9579-F0EBDE427FC4}" srcId="{60132FB1-4105-498E-89EA-553A7E0C462B}" destId="{9D09526E-3D47-4C09-A76D-CAB8FFC4D220}" srcOrd="4" destOrd="0" parTransId="{333B1473-EB96-4B47-A974-901B73DE384C}" sibTransId="{02A0D711-C95C-463C-B1EE-EAB5896C68BD}"/>
    <dgm:cxn modelId="{2E022743-D86A-4AED-8CF3-984553BAB1EB}" type="presOf" srcId="{3B0E026C-8AF9-4A39-A5F9-54E955C9C017}" destId="{38685A5B-43BF-4BB4-BCCD-956C17DD4F4E}" srcOrd="0" destOrd="0" presId="urn:microsoft.com/office/officeart/2005/8/layout/default"/>
    <dgm:cxn modelId="{2D3DF04C-E3A8-480B-874A-36EE742EA9A3}" srcId="{60132FB1-4105-498E-89EA-553A7E0C462B}" destId="{C8D1BBA7-215E-492B-B103-9322D2FC3E53}" srcOrd="1" destOrd="0" parTransId="{13D93A65-518D-4A62-88EE-28200E0DCC10}" sibTransId="{2F3FEC71-00F5-41A5-A71A-454E1C520C61}"/>
    <dgm:cxn modelId="{E729E071-D2FC-46AF-9C70-B8EC6E64750F}" type="presOf" srcId="{76DC6B40-9151-4C3A-828E-55F24078FDB5}" destId="{F56B9CC2-4835-4CAB-A4D1-1C6C8A2A6E47}" srcOrd="0" destOrd="0" presId="urn:microsoft.com/office/officeart/2005/8/layout/default"/>
    <dgm:cxn modelId="{D000C385-D9EC-4275-A30A-F7ADDC9F3B73}" type="presOf" srcId="{D2BEF93B-7C36-4252-899A-A489D02E4850}" destId="{828E6E64-2FA6-40E1-98B2-EB15D6368FF4}" srcOrd="0" destOrd="0" presId="urn:microsoft.com/office/officeart/2005/8/layout/default"/>
    <dgm:cxn modelId="{E879E698-CE56-4039-AB74-936D470F9C4F}" srcId="{60132FB1-4105-498E-89EA-553A7E0C462B}" destId="{76DC6B40-9151-4C3A-828E-55F24078FDB5}" srcOrd="3" destOrd="0" parTransId="{9B8826C1-CA3D-4825-964E-2EEF01D93AF2}" sibTransId="{4BD04304-E4D0-4075-8EA8-537FFA2F9BDB}"/>
    <dgm:cxn modelId="{1CAD74A0-E48D-46DD-B494-65E50F2307CF}" srcId="{60132FB1-4105-498E-89EA-553A7E0C462B}" destId="{3B0E026C-8AF9-4A39-A5F9-54E955C9C017}" srcOrd="2" destOrd="0" parTransId="{EAF0B355-FCC3-4F1B-B368-D95D006BBAA9}" sibTransId="{888A4F40-F8E0-47F1-AE44-E9876C713E4E}"/>
    <dgm:cxn modelId="{57F0D7AF-2DC7-48B2-92AA-34D6862CA868}" type="presOf" srcId="{C8D1BBA7-215E-492B-B103-9322D2FC3E53}" destId="{5C33117F-D369-44DE-90F2-24EE642DF8A5}" srcOrd="0" destOrd="0" presId="urn:microsoft.com/office/officeart/2005/8/layout/default"/>
    <dgm:cxn modelId="{542F12B9-C934-46D1-A62B-6AF468B44B09}" type="presOf" srcId="{4C36C512-9839-4D2E-AAED-4EC7D3E933CF}" destId="{388A823B-6EFC-4104-83DC-649FF9A969A5}" srcOrd="0" destOrd="0" presId="urn:microsoft.com/office/officeart/2005/8/layout/default"/>
    <dgm:cxn modelId="{1D9AACCA-4306-4F4B-962C-77175B266CA9}" type="presOf" srcId="{79446899-1B16-4C29-91E3-9E5F0E10E974}" destId="{CB19B752-D07B-4608-8733-F5F0B8F72573}" srcOrd="0" destOrd="0" presId="urn:microsoft.com/office/officeart/2005/8/layout/default"/>
    <dgm:cxn modelId="{7DA4BDE0-2419-4AEC-A5AE-4CB5C2C0ADE4}" type="presOf" srcId="{9D09526E-3D47-4C09-A76D-CAB8FFC4D220}" destId="{03C9B998-C97A-4672-AC75-D5A8FB2DD338}" srcOrd="0" destOrd="0" presId="urn:microsoft.com/office/officeart/2005/8/layout/default"/>
    <dgm:cxn modelId="{E3250A9E-3218-4850-905C-2860EA803979}" type="presParOf" srcId="{3132119A-0084-41AA-80F5-4B79306F948E}" destId="{388A823B-6EFC-4104-83DC-649FF9A969A5}" srcOrd="0" destOrd="0" presId="urn:microsoft.com/office/officeart/2005/8/layout/default"/>
    <dgm:cxn modelId="{7E553181-8DA0-4871-A7E0-71EE286B7AFB}" type="presParOf" srcId="{3132119A-0084-41AA-80F5-4B79306F948E}" destId="{909080DF-D206-4B2C-A243-4C4AB193E231}" srcOrd="1" destOrd="0" presId="urn:microsoft.com/office/officeart/2005/8/layout/default"/>
    <dgm:cxn modelId="{D0443B89-B5F7-4660-B340-48FABA967C85}" type="presParOf" srcId="{3132119A-0084-41AA-80F5-4B79306F948E}" destId="{5C33117F-D369-44DE-90F2-24EE642DF8A5}" srcOrd="2" destOrd="0" presId="urn:microsoft.com/office/officeart/2005/8/layout/default"/>
    <dgm:cxn modelId="{32E5F86E-7335-4E6E-8DA8-244E72EEED2F}" type="presParOf" srcId="{3132119A-0084-41AA-80F5-4B79306F948E}" destId="{EC80AB6A-216B-4B03-834F-87695776A998}" srcOrd="3" destOrd="0" presId="urn:microsoft.com/office/officeart/2005/8/layout/default"/>
    <dgm:cxn modelId="{BBE1973C-2030-4621-A6AA-9D8716C1A092}" type="presParOf" srcId="{3132119A-0084-41AA-80F5-4B79306F948E}" destId="{38685A5B-43BF-4BB4-BCCD-956C17DD4F4E}" srcOrd="4" destOrd="0" presId="urn:microsoft.com/office/officeart/2005/8/layout/default"/>
    <dgm:cxn modelId="{0D5B33EC-853B-493B-A09A-1AD7B2EBC7B8}" type="presParOf" srcId="{3132119A-0084-41AA-80F5-4B79306F948E}" destId="{131A3A28-60D6-482E-A632-2BB014634089}" srcOrd="5" destOrd="0" presId="urn:microsoft.com/office/officeart/2005/8/layout/default"/>
    <dgm:cxn modelId="{2C26391B-A924-41DA-9CBF-622700AE1938}" type="presParOf" srcId="{3132119A-0084-41AA-80F5-4B79306F948E}" destId="{F56B9CC2-4835-4CAB-A4D1-1C6C8A2A6E47}" srcOrd="6" destOrd="0" presId="urn:microsoft.com/office/officeart/2005/8/layout/default"/>
    <dgm:cxn modelId="{CE459594-CCB3-49AF-969B-AF6D9F131238}" type="presParOf" srcId="{3132119A-0084-41AA-80F5-4B79306F948E}" destId="{14FDDB62-B648-45C1-9BA8-BCBEDFE693AF}" srcOrd="7" destOrd="0" presId="urn:microsoft.com/office/officeart/2005/8/layout/default"/>
    <dgm:cxn modelId="{50135F0B-7077-47FB-AFE4-D51CAA5B09B5}" type="presParOf" srcId="{3132119A-0084-41AA-80F5-4B79306F948E}" destId="{03C9B998-C97A-4672-AC75-D5A8FB2DD338}" srcOrd="8" destOrd="0" presId="urn:microsoft.com/office/officeart/2005/8/layout/default"/>
    <dgm:cxn modelId="{07428217-4FDD-4AA1-83F9-28DEF2DE9C1C}" type="presParOf" srcId="{3132119A-0084-41AA-80F5-4B79306F948E}" destId="{C930567F-A0D0-485C-8799-EC6AC4586E46}" srcOrd="9" destOrd="0" presId="urn:microsoft.com/office/officeart/2005/8/layout/default"/>
    <dgm:cxn modelId="{7CBF48D6-19A1-4C03-898F-6F615ACF543A}" type="presParOf" srcId="{3132119A-0084-41AA-80F5-4B79306F948E}" destId="{828E6E64-2FA6-40E1-98B2-EB15D6368FF4}" srcOrd="10" destOrd="0" presId="urn:microsoft.com/office/officeart/2005/8/layout/default"/>
    <dgm:cxn modelId="{64CB93D0-1609-42C4-A767-7846775908BD}" type="presParOf" srcId="{3132119A-0084-41AA-80F5-4B79306F948E}" destId="{9781DF7B-D5F1-463D-A842-020A413B90FA}" srcOrd="11" destOrd="0" presId="urn:microsoft.com/office/officeart/2005/8/layout/default"/>
    <dgm:cxn modelId="{4D39F60E-8E05-441D-9192-89CB77581F9E}" type="presParOf" srcId="{3132119A-0084-41AA-80F5-4B79306F948E}" destId="{CB19B752-D07B-4608-8733-F5F0B8F7257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78F4DA-10E1-4BFE-AB9E-79C42F1A1E86}"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EC41CB4E-DD7F-4623-BBCE-375C90021600}">
      <dgm:prSet/>
      <dgm:spPr/>
      <dgm:t>
        <a:bodyPr/>
        <a:lstStyle/>
        <a:p>
          <a:r>
            <a:rPr lang="en-US"/>
            <a:t>Family Medical Leave Act</a:t>
          </a:r>
        </a:p>
      </dgm:t>
    </dgm:pt>
    <dgm:pt modelId="{C7ECDD02-5C36-4148-80EF-3B5494CE5323}" type="parTrans" cxnId="{6E568731-E305-4231-8225-CE35C7CF444F}">
      <dgm:prSet/>
      <dgm:spPr/>
      <dgm:t>
        <a:bodyPr/>
        <a:lstStyle/>
        <a:p>
          <a:endParaRPr lang="en-US"/>
        </a:p>
      </dgm:t>
    </dgm:pt>
    <dgm:pt modelId="{4A12839D-8428-4B7A-B1D5-F0470C999F48}" type="sibTrans" cxnId="{6E568731-E305-4231-8225-CE35C7CF444F}">
      <dgm:prSet/>
      <dgm:spPr/>
      <dgm:t>
        <a:bodyPr/>
        <a:lstStyle/>
        <a:p>
          <a:endParaRPr lang="en-US"/>
        </a:p>
      </dgm:t>
    </dgm:pt>
    <dgm:pt modelId="{A60EC999-A958-4DF4-99A7-B87962C4E33F}">
      <dgm:prSet/>
      <dgm:spPr/>
      <dgm:t>
        <a:bodyPr/>
        <a:lstStyle/>
        <a:p>
          <a:r>
            <a:rPr lang="en-US"/>
            <a:t>Identity Theft</a:t>
          </a:r>
        </a:p>
      </dgm:t>
    </dgm:pt>
    <dgm:pt modelId="{9141DE9E-7946-4D34-8AF8-412860B503AD}" type="parTrans" cxnId="{A9BA95F6-25F9-41F2-9BCC-23528FC7F24F}">
      <dgm:prSet/>
      <dgm:spPr/>
      <dgm:t>
        <a:bodyPr/>
        <a:lstStyle/>
        <a:p>
          <a:endParaRPr lang="en-US"/>
        </a:p>
      </dgm:t>
    </dgm:pt>
    <dgm:pt modelId="{064CCFBB-55DA-4182-B0B8-DD510CF8BD29}" type="sibTrans" cxnId="{A9BA95F6-25F9-41F2-9BCC-23528FC7F24F}">
      <dgm:prSet/>
      <dgm:spPr/>
      <dgm:t>
        <a:bodyPr/>
        <a:lstStyle/>
        <a:p>
          <a:endParaRPr lang="en-US"/>
        </a:p>
      </dgm:t>
    </dgm:pt>
    <dgm:pt modelId="{7EA68821-4777-41FA-A3F3-B6FEF8F623C6}">
      <dgm:prSet/>
      <dgm:spPr/>
      <dgm:t>
        <a:bodyPr/>
        <a:lstStyle/>
        <a:p>
          <a:r>
            <a:rPr lang="en-US"/>
            <a:t>Legal Services</a:t>
          </a:r>
        </a:p>
      </dgm:t>
    </dgm:pt>
    <dgm:pt modelId="{175F08C2-FAFB-49A9-A1CC-A50B430514BE}" type="parTrans" cxnId="{37955BE6-7619-46F6-89D3-09A3A86B99FF}">
      <dgm:prSet/>
      <dgm:spPr/>
      <dgm:t>
        <a:bodyPr/>
        <a:lstStyle/>
        <a:p>
          <a:endParaRPr lang="en-US"/>
        </a:p>
      </dgm:t>
    </dgm:pt>
    <dgm:pt modelId="{8B6CF14A-9C97-4053-AC6A-4F22C66914E6}" type="sibTrans" cxnId="{37955BE6-7619-46F6-89D3-09A3A86B99FF}">
      <dgm:prSet/>
      <dgm:spPr/>
      <dgm:t>
        <a:bodyPr/>
        <a:lstStyle/>
        <a:p>
          <a:endParaRPr lang="en-US"/>
        </a:p>
      </dgm:t>
    </dgm:pt>
    <dgm:pt modelId="{100B7315-A31A-46B3-9321-338B7DA03D75}">
      <dgm:prSet/>
      <dgm:spPr/>
      <dgm:t>
        <a:bodyPr/>
        <a:lstStyle/>
        <a:p>
          <a:r>
            <a:rPr lang="en-US"/>
            <a:t>Health Spending and Savings Account</a:t>
          </a:r>
        </a:p>
      </dgm:t>
    </dgm:pt>
    <dgm:pt modelId="{1A017848-37B2-4DD9-8A5F-ED712636D2BD}" type="parTrans" cxnId="{FC69A2CF-8A60-4C07-80F9-C099A4D3A992}">
      <dgm:prSet/>
      <dgm:spPr/>
      <dgm:t>
        <a:bodyPr/>
        <a:lstStyle/>
        <a:p>
          <a:endParaRPr lang="en-US"/>
        </a:p>
      </dgm:t>
    </dgm:pt>
    <dgm:pt modelId="{C515756E-AADD-4383-A8C1-0FED9E989BDE}" type="sibTrans" cxnId="{FC69A2CF-8A60-4C07-80F9-C099A4D3A992}">
      <dgm:prSet/>
      <dgm:spPr/>
      <dgm:t>
        <a:bodyPr/>
        <a:lstStyle/>
        <a:p>
          <a:endParaRPr lang="en-US"/>
        </a:p>
      </dgm:t>
    </dgm:pt>
    <dgm:pt modelId="{BA958067-7386-412D-AA81-FC8BB5493C7D}">
      <dgm:prSet/>
      <dgm:spPr/>
      <dgm:t>
        <a:bodyPr/>
        <a:lstStyle/>
        <a:p>
          <a:r>
            <a:rPr lang="en-US"/>
            <a:t>Family Care Benefits</a:t>
          </a:r>
        </a:p>
      </dgm:t>
    </dgm:pt>
    <dgm:pt modelId="{A77F663E-26C1-4191-9F3E-F47BA57DECB2}" type="parTrans" cxnId="{5EDC2407-760C-4194-B382-BC0305A10BA8}">
      <dgm:prSet/>
      <dgm:spPr/>
      <dgm:t>
        <a:bodyPr/>
        <a:lstStyle/>
        <a:p>
          <a:endParaRPr lang="en-US"/>
        </a:p>
      </dgm:t>
    </dgm:pt>
    <dgm:pt modelId="{6336A948-2E40-423B-92BF-78778A7758CA}" type="sibTrans" cxnId="{5EDC2407-760C-4194-B382-BC0305A10BA8}">
      <dgm:prSet/>
      <dgm:spPr/>
      <dgm:t>
        <a:bodyPr/>
        <a:lstStyle/>
        <a:p>
          <a:endParaRPr lang="en-US"/>
        </a:p>
      </dgm:t>
    </dgm:pt>
    <dgm:pt modelId="{EB2C4556-6BA9-4046-9891-EB4871E9D8F5}">
      <dgm:prSet/>
      <dgm:spPr/>
      <dgm:t>
        <a:bodyPr/>
        <a:lstStyle/>
        <a:p>
          <a:r>
            <a:rPr lang="en-US"/>
            <a:t>Public Service Loan Forgiveness</a:t>
          </a:r>
        </a:p>
      </dgm:t>
    </dgm:pt>
    <dgm:pt modelId="{8508311D-89AA-4AB5-8804-DAD259D4939D}" type="parTrans" cxnId="{F87DCEBB-5D1E-4C6B-A166-322FE8A4A8D6}">
      <dgm:prSet/>
      <dgm:spPr/>
      <dgm:t>
        <a:bodyPr/>
        <a:lstStyle/>
        <a:p>
          <a:endParaRPr lang="en-US"/>
        </a:p>
      </dgm:t>
    </dgm:pt>
    <dgm:pt modelId="{477B660B-9C21-48AA-9865-EAABC26F1EB8}" type="sibTrans" cxnId="{F87DCEBB-5D1E-4C6B-A166-322FE8A4A8D6}">
      <dgm:prSet/>
      <dgm:spPr/>
      <dgm:t>
        <a:bodyPr/>
        <a:lstStyle/>
        <a:p>
          <a:endParaRPr lang="en-US"/>
        </a:p>
      </dgm:t>
    </dgm:pt>
    <dgm:pt modelId="{27A1A636-74C2-4512-8CD8-E1F26E286CC3}" type="pres">
      <dgm:prSet presAssocID="{CD78F4DA-10E1-4BFE-AB9E-79C42F1A1E86}" presName="linear" presStyleCnt="0">
        <dgm:presLayoutVars>
          <dgm:dir/>
          <dgm:animLvl val="lvl"/>
          <dgm:resizeHandles val="exact"/>
        </dgm:presLayoutVars>
      </dgm:prSet>
      <dgm:spPr/>
    </dgm:pt>
    <dgm:pt modelId="{1218C2D2-8DD3-4FCE-BEFB-042604A73CEC}" type="pres">
      <dgm:prSet presAssocID="{EC41CB4E-DD7F-4623-BBCE-375C90021600}" presName="parentLin" presStyleCnt="0"/>
      <dgm:spPr/>
    </dgm:pt>
    <dgm:pt modelId="{2F3C03D4-1EB1-4BC5-AD0C-059EBE1794CB}" type="pres">
      <dgm:prSet presAssocID="{EC41CB4E-DD7F-4623-BBCE-375C90021600}" presName="parentLeftMargin" presStyleLbl="node1" presStyleIdx="0" presStyleCnt="6"/>
      <dgm:spPr/>
    </dgm:pt>
    <dgm:pt modelId="{9463570F-A419-484D-B795-44A493471DE5}" type="pres">
      <dgm:prSet presAssocID="{EC41CB4E-DD7F-4623-BBCE-375C90021600}" presName="parentText" presStyleLbl="node1" presStyleIdx="0" presStyleCnt="6">
        <dgm:presLayoutVars>
          <dgm:chMax val="0"/>
          <dgm:bulletEnabled val="1"/>
        </dgm:presLayoutVars>
      </dgm:prSet>
      <dgm:spPr/>
    </dgm:pt>
    <dgm:pt modelId="{91FBF316-7B2B-426E-AB28-6D18E577FF3D}" type="pres">
      <dgm:prSet presAssocID="{EC41CB4E-DD7F-4623-BBCE-375C90021600}" presName="negativeSpace" presStyleCnt="0"/>
      <dgm:spPr/>
    </dgm:pt>
    <dgm:pt modelId="{956336B9-76CF-49EC-BCBF-40986C7B1808}" type="pres">
      <dgm:prSet presAssocID="{EC41CB4E-DD7F-4623-BBCE-375C90021600}" presName="childText" presStyleLbl="conFgAcc1" presStyleIdx="0" presStyleCnt="6">
        <dgm:presLayoutVars>
          <dgm:bulletEnabled val="1"/>
        </dgm:presLayoutVars>
      </dgm:prSet>
      <dgm:spPr/>
    </dgm:pt>
    <dgm:pt modelId="{BBD79CBF-1EF0-4AA6-87B0-D6248D49E5B3}" type="pres">
      <dgm:prSet presAssocID="{4A12839D-8428-4B7A-B1D5-F0470C999F48}" presName="spaceBetweenRectangles" presStyleCnt="0"/>
      <dgm:spPr/>
    </dgm:pt>
    <dgm:pt modelId="{F6112BA1-3E44-40AA-9626-58F4F8E1229C}" type="pres">
      <dgm:prSet presAssocID="{A60EC999-A958-4DF4-99A7-B87962C4E33F}" presName="parentLin" presStyleCnt="0"/>
      <dgm:spPr/>
    </dgm:pt>
    <dgm:pt modelId="{13B00D7E-9E39-4D79-AD28-D74B6308107C}" type="pres">
      <dgm:prSet presAssocID="{A60EC999-A958-4DF4-99A7-B87962C4E33F}" presName="parentLeftMargin" presStyleLbl="node1" presStyleIdx="0" presStyleCnt="6"/>
      <dgm:spPr/>
    </dgm:pt>
    <dgm:pt modelId="{0B32AB9A-5DA9-4D28-9670-4B79FD2A88B8}" type="pres">
      <dgm:prSet presAssocID="{A60EC999-A958-4DF4-99A7-B87962C4E33F}" presName="parentText" presStyleLbl="node1" presStyleIdx="1" presStyleCnt="6">
        <dgm:presLayoutVars>
          <dgm:chMax val="0"/>
          <dgm:bulletEnabled val="1"/>
        </dgm:presLayoutVars>
      </dgm:prSet>
      <dgm:spPr/>
    </dgm:pt>
    <dgm:pt modelId="{7E7DF39E-5AE6-4C2F-B1AC-2698BA50CBCF}" type="pres">
      <dgm:prSet presAssocID="{A60EC999-A958-4DF4-99A7-B87962C4E33F}" presName="negativeSpace" presStyleCnt="0"/>
      <dgm:spPr/>
    </dgm:pt>
    <dgm:pt modelId="{0EB8CE04-C4E8-4060-97BB-6A8DD4615761}" type="pres">
      <dgm:prSet presAssocID="{A60EC999-A958-4DF4-99A7-B87962C4E33F}" presName="childText" presStyleLbl="conFgAcc1" presStyleIdx="1" presStyleCnt="6">
        <dgm:presLayoutVars>
          <dgm:bulletEnabled val="1"/>
        </dgm:presLayoutVars>
      </dgm:prSet>
      <dgm:spPr/>
    </dgm:pt>
    <dgm:pt modelId="{EF8B27F6-D9DD-4391-A090-62EB3C60813A}" type="pres">
      <dgm:prSet presAssocID="{064CCFBB-55DA-4182-B0B8-DD510CF8BD29}" presName="spaceBetweenRectangles" presStyleCnt="0"/>
      <dgm:spPr/>
    </dgm:pt>
    <dgm:pt modelId="{6EC79F5B-5D33-47EE-9F33-A983CE85BECB}" type="pres">
      <dgm:prSet presAssocID="{7EA68821-4777-41FA-A3F3-B6FEF8F623C6}" presName="parentLin" presStyleCnt="0"/>
      <dgm:spPr/>
    </dgm:pt>
    <dgm:pt modelId="{F4A10994-7EDC-4D73-802F-E9D7153E0309}" type="pres">
      <dgm:prSet presAssocID="{7EA68821-4777-41FA-A3F3-B6FEF8F623C6}" presName="parentLeftMargin" presStyleLbl="node1" presStyleIdx="1" presStyleCnt="6"/>
      <dgm:spPr/>
    </dgm:pt>
    <dgm:pt modelId="{B175AA6C-6A67-494A-9B76-0B66ACCAE030}" type="pres">
      <dgm:prSet presAssocID="{7EA68821-4777-41FA-A3F3-B6FEF8F623C6}" presName="parentText" presStyleLbl="node1" presStyleIdx="2" presStyleCnt="6">
        <dgm:presLayoutVars>
          <dgm:chMax val="0"/>
          <dgm:bulletEnabled val="1"/>
        </dgm:presLayoutVars>
      </dgm:prSet>
      <dgm:spPr/>
    </dgm:pt>
    <dgm:pt modelId="{E7082009-42C0-41C5-A143-2C21B4F42A62}" type="pres">
      <dgm:prSet presAssocID="{7EA68821-4777-41FA-A3F3-B6FEF8F623C6}" presName="negativeSpace" presStyleCnt="0"/>
      <dgm:spPr/>
    </dgm:pt>
    <dgm:pt modelId="{0D7EB540-2A27-4C4F-B491-948D73C6633B}" type="pres">
      <dgm:prSet presAssocID="{7EA68821-4777-41FA-A3F3-B6FEF8F623C6}" presName="childText" presStyleLbl="conFgAcc1" presStyleIdx="2" presStyleCnt="6">
        <dgm:presLayoutVars>
          <dgm:bulletEnabled val="1"/>
        </dgm:presLayoutVars>
      </dgm:prSet>
      <dgm:spPr/>
    </dgm:pt>
    <dgm:pt modelId="{C48D7B53-661A-46FE-818A-AB8BA4E1BF5F}" type="pres">
      <dgm:prSet presAssocID="{8B6CF14A-9C97-4053-AC6A-4F22C66914E6}" presName="spaceBetweenRectangles" presStyleCnt="0"/>
      <dgm:spPr/>
    </dgm:pt>
    <dgm:pt modelId="{3EB5AE4E-0C5E-4A1B-88CE-28C3E9B80D72}" type="pres">
      <dgm:prSet presAssocID="{100B7315-A31A-46B3-9321-338B7DA03D75}" presName="parentLin" presStyleCnt="0"/>
      <dgm:spPr/>
    </dgm:pt>
    <dgm:pt modelId="{625C7DEF-8D0F-495F-A13A-5F32BE4358B0}" type="pres">
      <dgm:prSet presAssocID="{100B7315-A31A-46B3-9321-338B7DA03D75}" presName="parentLeftMargin" presStyleLbl="node1" presStyleIdx="2" presStyleCnt="6"/>
      <dgm:spPr/>
    </dgm:pt>
    <dgm:pt modelId="{62A09575-FC34-4A25-9069-CFB022BD73CB}" type="pres">
      <dgm:prSet presAssocID="{100B7315-A31A-46B3-9321-338B7DA03D75}" presName="parentText" presStyleLbl="node1" presStyleIdx="3" presStyleCnt="6">
        <dgm:presLayoutVars>
          <dgm:chMax val="0"/>
          <dgm:bulletEnabled val="1"/>
        </dgm:presLayoutVars>
      </dgm:prSet>
      <dgm:spPr/>
    </dgm:pt>
    <dgm:pt modelId="{780DB5AD-22D2-4DF0-B66A-B6ED240E50D8}" type="pres">
      <dgm:prSet presAssocID="{100B7315-A31A-46B3-9321-338B7DA03D75}" presName="negativeSpace" presStyleCnt="0"/>
      <dgm:spPr/>
    </dgm:pt>
    <dgm:pt modelId="{CBD660E5-5760-48F2-B833-19898DE16CCB}" type="pres">
      <dgm:prSet presAssocID="{100B7315-A31A-46B3-9321-338B7DA03D75}" presName="childText" presStyleLbl="conFgAcc1" presStyleIdx="3" presStyleCnt="6">
        <dgm:presLayoutVars>
          <dgm:bulletEnabled val="1"/>
        </dgm:presLayoutVars>
      </dgm:prSet>
      <dgm:spPr/>
    </dgm:pt>
    <dgm:pt modelId="{8CEF2B53-647F-4B0D-B161-3FFBA2AADDCB}" type="pres">
      <dgm:prSet presAssocID="{C515756E-AADD-4383-A8C1-0FED9E989BDE}" presName="spaceBetweenRectangles" presStyleCnt="0"/>
      <dgm:spPr/>
    </dgm:pt>
    <dgm:pt modelId="{DF41496B-A66B-4833-AD38-D6AAFDF0BF49}" type="pres">
      <dgm:prSet presAssocID="{BA958067-7386-412D-AA81-FC8BB5493C7D}" presName="parentLin" presStyleCnt="0"/>
      <dgm:spPr/>
    </dgm:pt>
    <dgm:pt modelId="{DD955977-11C1-4A32-926F-F0402BCD6333}" type="pres">
      <dgm:prSet presAssocID="{BA958067-7386-412D-AA81-FC8BB5493C7D}" presName="parentLeftMargin" presStyleLbl="node1" presStyleIdx="3" presStyleCnt="6"/>
      <dgm:spPr/>
    </dgm:pt>
    <dgm:pt modelId="{DBB43810-30C1-4840-8C34-4CB9FCF14C6B}" type="pres">
      <dgm:prSet presAssocID="{BA958067-7386-412D-AA81-FC8BB5493C7D}" presName="parentText" presStyleLbl="node1" presStyleIdx="4" presStyleCnt="6">
        <dgm:presLayoutVars>
          <dgm:chMax val="0"/>
          <dgm:bulletEnabled val="1"/>
        </dgm:presLayoutVars>
      </dgm:prSet>
      <dgm:spPr/>
    </dgm:pt>
    <dgm:pt modelId="{EB98CE9E-C709-4029-896B-B0C3C9DC9E9F}" type="pres">
      <dgm:prSet presAssocID="{BA958067-7386-412D-AA81-FC8BB5493C7D}" presName="negativeSpace" presStyleCnt="0"/>
      <dgm:spPr/>
    </dgm:pt>
    <dgm:pt modelId="{A2C7273E-F22D-4436-BD0E-F69979E96201}" type="pres">
      <dgm:prSet presAssocID="{BA958067-7386-412D-AA81-FC8BB5493C7D}" presName="childText" presStyleLbl="conFgAcc1" presStyleIdx="4" presStyleCnt="6">
        <dgm:presLayoutVars>
          <dgm:bulletEnabled val="1"/>
        </dgm:presLayoutVars>
      </dgm:prSet>
      <dgm:spPr/>
    </dgm:pt>
    <dgm:pt modelId="{AB0AD776-023C-4D8D-967F-3D9F0B634059}" type="pres">
      <dgm:prSet presAssocID="{6336A948-2E40-423B-92BF-78778A7758CA}" presName="spaceBetweenRectangles" presStyleCnt="0"/>
      <dgm:spPr/>
    </dgm:pt>
    <dgm:pt modelId="{F5DA55DE-BEF4-44B9-8E34-D81A731986D7}" type="pres">
      <dgm:prSet presAssocID="{EB2C4556-6BA9-4046-9891-EB4871E9D8F5}" presName="parentLin" presStyleCnt="0"/>
      <dgm:spPr/>
    </dgm:pt>
    <dgm:pt modelId="{D6C6BF7F-7D7C-4973-8107-2A96C74D6DF9}" type="pres">
      <dgm:prSet presAssocID="{EB2C4556-6BA9-4046-9891-EB4871E9D8F5}" presName="parentLeftMargin" presStyleLbl="node1" presStyleIdx="4" presStyleCnt="6"/>
      <dgm:spPr/>
    </dgm:pt>
    <dgm:pt modelId="{7567BE10-82FB-4808-8DD3-D783A90DB4F2}" type="pres">
      <dgm:prSet presAssocID="{EB2C4556-6BA9-4046-9891-EB4871E9D8F5}" presName="parentText" presStyleLbl="node1" presStyleIdx="5" presStyleCnt="6">
        <dgm:presLayoutVars>
          <dgm:chMax val="0"/>
          <dgm:bulletEnabled val="1"/>
        </dgm:presLayoutVars>
      </dgm:prSet>
      <dgm:spPr/>
    </dgm:pt>
    <dgm:pt modelId="{9465E5BA-2871-47C1-9BAF-0938AB09A8E7}" type="pres">
      <dgm:prSet presAssocID="{EB2C4556-6BA9-4046-9891-EB4871E9D8F5}" presName="negativeSpace" presStyleCnt="0"/>
      <dgm:spPr/>
    </dgm:pt>
    <dgm:pt modelId="{3E7E2E99-615D-48AC-8215-DCB6503F3549}" type="pres">
      <dgm:prSet presAssocID="{EB2C4556-6BA9-4046-9891-EB4871E9D8F5}" presName="childText" presStyleLbl="conFgAcc1" presStyleIdx="5" presStyleCnt="6">
        <dgm:presLayoutVars>
          <dgm:bulletEnabled val="1"/>
        </dgm:presLayoutVars>
      </dgm:prSet>
      <dgm:spPr/>
    </dgm:pt>
  </dgm:ptLst>
  <dgm:cxnLst>
    <dgm:cxn modelId="{5EDC2407-760C-4194-B382-BC0305A10BA8}" srcId="{CD78F4DA-10E1-4BFE-AB9E-79C42F1A1E86}" destId="{BA958067-7386-412D-AA81-FC8BB5493C7D}" srcOrd="4" destOrd="0" parTransId="{A77F663E-26C1-4191-9F3E-F47BA57DECB2}" sibTransId="{6336A948-2E40-423B-92BF-78778A7758CA}"/>
    <dgm:cxn modelId="{6E568731-E305-4231-8225-CE35C7CF444F}" srcId="{CD78F4DA-10E1-4BFE-AB9E-79C42F1A1E86}" destId="{EC41CB4E-DD7F-4623-BBCE-375C90021600}" srcOrd="0" destOrd="0" parTransId="{C7ECDD02-5C36-4148-80EF-3B5494CE5323}" sibTransId="{4A12839D-8428-4B7A-B1D5-F0470C999F48}"/>
    <dgm:cxn modelId="{9FB7E33D-196C-4767-BD77-A13C29EFD1C7}" type="presOf" srcId="{BA958067-7386-412D-AA81-FC8BB5493C7D}" destId="{DD955977-11C1-4A32-926F-F0402BCD6333}" srcOrd="0" destOrd="0" presId="urn:microsoft.com/office/officeart/2005/8/layout/list1"/>
    <dgm:cxn modelId="{C282825F-C948-42D2-B5FA-7DF72FA0FD1F}" type="presOf" srcId="{100B7315-A31A-46B3-9321-338B7DA03D75}" destId="{62A09575-FC34-4A25-9069-CFB022BD73CB}" srcOrd="1" destOrd="0" presId="urn:microsoft.com/office/officeart/2005/8/layout/list1"/>
    <dgm:cxn modelId="{7D8C9F62-7F92-419D-9686-355943614CAB}" type="presOf" srcId="{A60EC999-A958-4DF4-99A7-B87962C4E33F}" destId="{13B00D7E-9E39-4D79-AD28-D74B6308107C}" srcOrd="0" destOrd="0" presId="urn:microsoft.com/office/officeart/2005/8/layout/list1"/>
    <dgm:cxn modelId="{69C8BB58-52CC-4843-833E-53D1BACC4460}" type="presOf" srcId="{EC41CB4E-DD7F-4623-BBCE-375C90021600}" destId="{9463570F-A419-484D-B795-44A493471DE5}" srcOrd="1" destOrd="0" presId="urn:microsoft.com/office/officeart/2005/8/layout/list1"/>
    <dgm:cxn modelId="{AF8A1085-D216-49AA-949D-EFFD8A9E1EDC}" type="presOf" srcId="{EC41CB4E-DD7F-4623-BBCE-375C90021600}" destId="{2F3C03D4-1EB1-4BC5-AD0C-059EBE1794CB}" srcOrd="0" destOrd="0" presId="urn:microsoft.com/office/officeart/2005/8/layout/list1"/>
    <dgm:cxn modelId="{C3D84DAB-C184-48F8-A5D0-4469F1688237}" type="presOf" srcId="{100B7315-A31A-46B3-9321-338B7DA03D75}" destId="{625C7DEF-8D0F-495F-A13A-5F32BE4358B0}" srcOrd="0" destOrd="0" presId="urn:microsoft.com/office/officeart/2005/8/layout/list1"/>
    <dgm:cxn modelId="{F87DCEBB-5D1E-4C6B-A166-322FE8A4A8D6}" srcId="{CD78F4DA-10E1-4BFE-AB9E-79C42F1A1E86}" destId="{EB2C4556-6BA9-4046-9891-EB4871E9D8F5}" srcOrd="5" destOrd="0" parTransId="{8508311D-89AA-4AB5-8804-DAD259D4939D}" sibTransId="{477B660B-9C21-48AA-9865-EAABC26F1EB8}"/>
    <dgm:cxn modelId="{1DF647C7-4895-490D-A9A3-6AB186AF5989}" type="presOf" srcId="{EB2C4556-6BA9-4046-9891-EB4871E9D8F5}" destId="{D6C6BF7F-7D7C-4973-8107-2A96C74D6DF9}" srcOrd="0" destOrd="0" presId="urn:microsoft.com/office/officeart/2005/8/layout/list1"/>
    <dgm:cxn modelId="{FC69A2CF-8A60-4C07-80F9-C099A4D3A992}" srcId="{CD78F4DA-10E1-4BFE-AB9E-79C42F1A1E86}" destId="{100B7315-A31A-46B3-9321-338B7DA03D75}" srcOrd="3" destOrd="0" parTransId="{1A017848-37B2-4DD9-8A5F-ED712636D2BD}" sibTransId="{C515756E-AADD-4383-A8C1-0FED9E989BDE}"/>
    <dgm:cxn modelId="{BB8452D6-5E95-4D98-924A-2B890B6273A1}" type="presOf" srcId="{7EA68821-4777-41FA-A3F3-B6FEF8F623C6}" destId="{F4A10994-7EDC-4D73-802F-E9D7153E0309}" srcOrd="0" destOrd="0" presId="urn:microsoft.com/office/officeart/2005/8/layout/list1"/>
    <dgm:cxn modelId="{C12753D9-4366-4645-AC2C-EC333DB9EECE}" type="presOf" srcId="{CD78F4DA-10E1-4BFE-AB9E-79C42F1A1E86}" destId="{27A1A636-74C2-4512-8CD8-E1F26E286CC3}" srcOrd="0" destOrd="0" presId="urn:microsoft.com/office/officeart/2005/8/layout/list1"/>
    <dgm:cxn modelId="{55646ADC-E9DC-4E29-A5FB-4FAE96A96D27}" type="presOf" srcId="{A60EC999-A958-4DF4-99A7-B87962C4E33F}" destId="{0B32AB9A-5DA9-4D28-9670-4B79FD2A88B8}" srcOrd="1" destOrd="0" presId="urn:microsoft.com/office/officeart/2005/8/layout/list1"/>
    <dgm:cxn modelId="{DB0DDCE4-E0AA-4BD5-A520-CADCE528658E}" type="presOf" srcId="{EB2C4556-6BA9-4046-9891-EB4871E9D8F5}" destId="{7567BE10-82FB-4808-8DD3-D783A90DB4F2}" srcOrd="1" destOrd="0" presId="urn:microsoft.com/office/officeart/2005/8/layout/list1"/>
    <dgm:cxn modelId="{ED377CE5-58C6-4558-BEE2-9DA55BCED4D9}" type="presOf" srcId="{7EA68821-4777-41FA-A3F3-B6FEF8F623C6}" destId="{B175AA6C-6A67-494A-9B76-0B66ACCAE030}" srcOrd="1" destOrd="0" presId="urn:microsoft.com/office/officeart/2005/8/layout/list1"/>
    <dgm:cxn modelId="{37955BE6-7619-46F6-89D3-09A3A86B99FF}" srcId="{CD78F4DA-10E1-4BFE-AB9E-79C42F1A1E86}" destId="{7EA68821-4777-41FA-A3F3-B6FEF8F623C6}" srcOrd="2" destOrd="0" parTransId="{175F08C2-FAFB-49A9-A1CC-A50B430514BE}" sibTransId="{8B6CF14A-9C97-4053-AC6A-4F22C66914E6}"/>
    <dgm:cxn modelId="{A9BA95F6-25F9-41F2-9BCC-23528FC7F24F}" srcId="{CD78F4DA-10E1-4BFE-AB9E-79C42F1A1E86}" destId="{A60EC999-A958-4DF4-99A7-B87962C4E33F}" srcOrd="1" destOrd="0" parTransId="{9141DE9E-7946-4D34-8AF8-412860B503AD}" sibTransId="{064CCFBB-55DA-4182-B0B8-DD510CF8BD29}"/>
    <dgm:cxn modelId="{27D85AFF-681C-48C8-ABD6-9A5F70C5E989}" type="presOf" srcId="{BA958067-7386-412D-AA81-FC8BB5493C7D}" destId="{DBB43810-30C1-4840-8C34-4CB9FCF14C6B}" srcOrd="1" destOrd="0" presId="urn:microsoft.com/office/officeart/2005/8/layout/list1"/>
    <dgm:cxn modelId="{03006488-75A9-4B35-AA8A-F65DB712998D}" type="presParOf" srcId="{27A1A636-74C2-4512-8CD8-E1F26E286CC3}" destId="{1218C2D2-8DD3-4FCE-BEFB-042604A73CEC}" srcOrd="0" destOrd="0" presId="urn:microsoft.com/office/officeart/2005/8/layout/list1"/>
    <dgm:cxn modelId="{5AAC4E3C-4563-48CF-A8FE-77FBC3EB26E7}" type="presParOf" srcId="{1218C2D2-8DD3-4FCE-BEFB-042604A73CEC}" destId="{2F3C03D4-1EB1-4BC5-AD0C-059EBE1794CB}" srcOrd="0" destOrd="0" presId="urn:microsoft.com/office/officeart/2005/8/layout/list1"/>
    <dgm:cxn modelId="{C0C89EAC-BED7-427B-9A69-E57B7C7089FE}" type="presParOf" srcId="{1218C2D2-8DD3-4FCE-BEFB-042604A73CEC}" destId="{9463570F-A419-484D-B795-44A493471DE5}" srcOrd="1" destOrd="0" presId="urn:microsoft.com/office/officeart/2005/8/layout/list1"/>
    <dgm:cxn modelId="{D25A4C1E-EA67-4A84-B152-C86B96191FB4}" type="presParOf" srcId="{27A1A636-74C2-4512-8CD8-E1F26E286CC3}" destId="{91FBF316-7B2B-426E-AB28-6D18E577FF3D}" srcOrd="1" destOrd="0" presId="urn:microsoft.com/office/officeart/2005/8/layout/list1"/>
    <dgm:cxn modelId="{B15583B2-2C58-4022-8E8D-2A88A36A68B6}" type="presParOf" srcId="{27A1A636-74C2-4512-8CD8-E1F26E286CC3}" destId="{956336B9-76CF-49EC-BCBF-40986C7B1808}" srcOrd="2" destOrd="0" presId="urn:microsoft.com/office/officeart/2005/8/layout/list1"/>
    <dgm:cxn modelId="{8D02265C-C45F-4171-9F7C-793D40C69E00}" type="presParOf" srcId="{27A1A636-74C2-4512-8CD8-E1F26E286CC3}" destId="{BBD79CBF-1EF0-4AA6-87B0-D6248D49E5B3}" srcOrd="3" destOrd="0" presId="urn:microsoft.com/office/officeart/2005/8/layout/list1"/>
    <dgm:cxn modelId="{7F0429A0-BE1A-4CD6-9FD1-F05BB1419F9B}" type="presParOf" srcId="{27A1A636-74C2-4512-8CD8-E1F26E286CC3}" destId="{F6112BA1-3E44-40AA-9626-58F4F8E1229C}" srcOrd="4" destOrd="0" presId="urn:microsoft.com/office/officeart/2005/8/layout/list1"/>
    <dgm:cxn modelId="{177F8D51-D72A-4DFE-9F92-899C38D7F64C}" type="presParOf" srcId="{F6112BA1-3E44-40AA-9626-58F4F8E1229C}" destId="{13B00D7E-9E39-4D79-AD28-D74B6308107C}" srcOrd="0" destOrd="0" presId="urn:microsoft.com/office/officeart/2005/8/layout/list1"/>
    <dgm:cxn modelId="{8CD5B2D2-9CBA-4927-8C7D-3E8317A8E829}" type="presParOf" srcId="{F6112BA1-3E44-40AA-9626-58F4F8E1229C}" destId="{0B32AB9A-5DA9-4D28-9670-4B79FD2A88B8}" srcOrd="1" destOrd="0" presId="urn:microsoft.com/office/officeart/2005/8/layout/list1"/>
    <dgm:cxn modelId="{25D038F4-51E5-4562-B494-8812E725FC3C}" type="presParOf" srcId="{27A1A636-74C2-4512-8CD8-E1F26E286CC3}" destId="{7E7DF39E-5AE6-4C2F-B1AC-2698BA50CBCF}" srcOrd="5" destOrd="0" presId="urn:microsoft.com/office/officeart/2005/8/layout/list1"/>
    <dgm:cxn modelId="{C84CCDBB-93D8-4AF0-B303-CCB5915B7FB9}" type="presParOf" srcId="{27A1A636-74C2-4512-8CD8-E1F26E286CC3}" destId="{0EB8CE04-C4E8-4060-97BB-6A8DD4615761}" srcOrd="6" destOrd="0" presId="urn:microsoft.com/office/officeart/2005/8/layout/list1"/>
    <dgm:cxn modelId="{8FF5EF35-1800-48BB-81EE-19EE7A0897EA}" type="presParOf" srcId="{27A1A636-74C2-4512-8CD8-E1F26E286CC3}" destId="{EF8B27F6-D9DD-4391-A090-62EB3C60813A}" srcOrd="7" destOrd="0" presId="urn:microsoft.com/office/officeart/2005/8/layout/list1"/>
    <dgm:cxn modelId="{BAD503EE-8344-4880-A7BB-E9B1B59DED69}" type="presParOf" srcId="{27A1A636-74C2-4512-8CD8-E1F26E286CC3}" destId="{6EC79F5B-5D33-47EE-9F33-A983CE85BECB}" srcOrd="8" destOrd="0" presId="urn:microsoft.com/office/officeart/2005/8/layout/list1"/>
    <dgm:cxn modelId="{80F15931-ED16-44CA-9F76-C57CAFA57762}" type="presParOf" srcId="{6EC79F5B-5D33-47EE-9F33-A983CE85BECB}" destId="{F4A10994-7EDC-4D73-802F-E9D7153E0309}" srcOrd="0" destOrd="0" presId="urn:microsoft.com/office/officeart/2005/8/layout/list1"/>
    <dgm:cxn modelId="{A586207C-E7EC-413C-8C31-FBD8B2B9ED6C}" type="presParOf" srcId="{6EC79F5B-5D33-47EE-9F33-A983CE85BECB}" destId="{B175AA6C-6A67-494A-9B76-0B66ACCAE030}" srcOrd="1" destOrd="0" presId="urn:microsoft.com/office/officeart/2005/8/layout/list1"/>
    <dgm:cxn modelId="{33E56703-9F93-4A0A-BF8A-9D3DE4F895AA}" type="presParOf" srcId="{27A1A636-74C2-4512-8CD8-E1F26E286CC3}" destId="{E7082009-42C0-41C5-A143-2C21B4F42A62}" srcOrd="9" destOrd="0" presId="urn:microsoft.com/office/officeart/2005/8/layout/list1"/>
    <dgm:cxn modelId="{69F886CA-8F2A-4A27-9694-68A82C0B1071}" type="presParOf" srcId="{27A1A636-74C2-4512-8CD8-E1F26E286CC3}" destId="{0D7EB540-2A27-4C4F-B491-948D73C6633B}" srcOrd="10" destOrd="0" presId="urn:microsoft.com/office/officeart/2005/8/layout/list1"/>
    <dgm:cxn modelId="{60A12316-3C2A-4B67-B74B-D9E562B98DD9}" type="presParOf" srcId="{27A1A636-74C2-4512-8CD8-E1F26E286CC3}" destId="{C48D7B53-661A-46FE-818A-AB8BA4E1BF5F}" srcOrd="11" destOrd="0" presId="urn:microsoft.com/office/officeart/2005/8/layout/list1"/>
    <dgm:cxn modelId="{D6FC2155-08BA-4A64-9FD2-C866CF60728C}" type="presParOf" srcId="{27A1A636-74C2-4512-8CD8-E1F26E286CC3}" destId="{3EB5AE4E-0C5E-4A1B-88CE-28C3E9B80D72}" srcOrd="12" destOrd="0" presId="urn:microsoft.com/office/officeart/2005/8/layout/list1"/>
    <dgm:cxn modelId="{54FAB13E-52C3-4C1D-B9D4-E57E3982FB77}" type="presParOf" srcId="{3EB5AE4E-0C5E-4A1B-88CE-28C3E9B80D72}" destId="{625C7DEF-8D0F-495F-A13A-5F32BE4358B0}" srcOrd="0" destOrd="0" presId="urn:microsoft.com/office/officeart/2005/8/layout/list1"/>
    <dgm:cxn modelId="{51833000-1F5D-4831-9562-0E599D82CB01}" type="presParOf" srcId="{3EB5AE4E-0C5E-4A1B-88CE-28C3E9B80D72}" destId="{62A09575-FC34-4A25-9069-CFB022BD73CB}" srcOrd="1" destOrd="0" presId="urn:microsoft.com/office/officeart/2005/8/layout/list1"/>
    <dgm:cxn modelId="{1B4FB3A6-9A26-41B5-B1A1-934AF1E89A72}" type="presParOf" srcId="{27A1A636-74C2-4512-8CD8-E1F26E286CC3}" destId="{780DB5AD-22D2-4DF0-B66A-B6ED240E50D8}" srcOrd="13" destOrd="0" presId="urn:microsoft.com/office/officeart/2005/8/layout/list1"/>
    <dgm:cxn modelId="{035877C9-D57E-479A-9BC0-42677716D019}" type="presParOf" srcId="{27A1A636-74C2-4512-8CD8-E1F26E286CC3}" destId="{CBD660E5-5760-48F2-B833-19898DE16CCB}" srcOrd="14" destOrd="0" presId="urn:microsoft.com/office/officeart/2005/8/layout/list1"/>
    <dgm:cxn modelId="{A9AEE056-7D55-42CE-A317-2CF85D101E3D}" type="presParOf" srcId="{27A1A636-74C2-4512-8CD8-E1F26E286CC3}" destId="{8CEF2B53-647F-4B0D-B161-3FFBA2AADDCB}" srcOrd="15" destOrd="0" presId="urn:microsoft.com/office/officeart/2005/8/layout/list1"/>
    <dgm:cxn modelId="{306A245D-1416-430D-9F70-351AA24F5478}" type="presParOf" srcId="{27A1A636-74C2-4512-8CD8-E1F26E286CC3}" destId="{DF41496B-A66B-4833-AD38-D6AAFDF0BF49}" srcOrd="16" destOrd="0" presId="urn:microsoft.com/office/officeart/2005/8/layout/list1"/>
    <dgm:cxn modelId="{CEF890CB-A004-40B0-BD92-617361F61680}" type="presParOf" srcId="{DF41496B-A66B-4833-AD38-D6AAFDF0BF49}" destId="{DD955977-11C1-4A32-926F-F0402BCD6333}" srcOrd="0" destOrd="0" presId="urn:microsoft.com/office/officeart/2005/8/layout/list1"/>
    <dgm:cxn modelId="{3ADFA564-2AED-4CC0-846D-1346EBFDDF56}" type="presParOf" srcId="{DF41496B-A66B-4833-AD38-D6AAFDF0BF49}" destId="{DBB43810-30C1-4840-8C34-4CB9FCF14C6B}" srcOrd="1" destOrd="0" presId="urn:microsoft.com/office/officeart/2005/8/layout/list1"/>
    <dgm:cxn modelId="{CC26E31A-5176-450E-8C64-D9397BC59706}" type="presParOf" srcId="{27A1A636-74C2-4512-8CD8-E1F26E286CC3}" destId="{EB98CE9E-C709-4029-896B-B0C3C9DC9E9F}" srcOrd="17" destOrd="0" presId="urn:microsoft.com/office/officeart/2005/8/layout/list1"/>
    <dgm:cxn modelId="{35ECF3E8-C8F5-484D-932E-B3B2790F2AB4}" type="presParOf" srcId="{27A1A636-74C2-4512-8CD8-E1F26E286CC3}" destId="{A2C7273E-F22D-4436-BD0E-F69979E96201}" srcOrd="18" destOrd="0" presId="urn:microsoft.com/office/officeart/2005/8/layout/list1"/>
    <dgm:cxn modelId="{7C031D6B-E883-420B-ACA0-4D0D6A91BF54}" type="presParOf" srcId="{27A1A636-74C2-4512-8CD8-E1F26E286CC3}" destId="{AB0AD776-023C-4D8D-967F-3D9F0B634059}" srcOrd="19" destOrd="0" presId="urn:microsoft.com/office/officeart/2005/8/layout/list1"/>
    <dgm:cxn modelId="{FFCD3C3F-9C22-4101-92F7-D2CDE4FE0CCB}" type="presParOf" srcId="{27A1A636-74C2-4512-8CD8-E1F26E286CC3}" destId="{F5DA55DE-BEF4-44B9-8E34-D81A731986D7}" srcOrd="20" destOrd="0" presId="urn:microsoft.com/office/officeart/2005/8/layout/list1"/>
    <dgm:cxn modelId="{DF39F2E1-D3C1-458C-AE5D-C41C29E51FC3}" type="presParOf" srcId="{F5DA55DE-BEF4-44B9-8E34-D81A731986D7}" destId="{D6C6BF7F-7D7C-4973-8107-2A96C74D6DF9}" srcOrd="0" destOrd="0" presId="urn:microsoft.com/office/officeart/2005/8/layout/list1"/>
    <dgm:cxn modelId="{0A5FB92E-81DE-42B6-8329-286B436C8A07}" type="presParOf" srcId="{F5DA55DE-BEF4-44B9-8E34-D81A731986D7}" destId="{7567BE10-82FB-4808-8DD3-D783A90DB4F2}" srcOrd="1" destOrd="0" presId="urn:microsoft.com/office/officeart/2005/8/layout/list1"/>
    <dgm:cxn modelId="{A7658783-6C7F-43C2-8923-C3BF27D5D90B}" type="presParOf" srcId="{27A1A636-74C2-4512-8CD8-E1F26E286CC3}" destId="{9465E5BA-2871-47C1-9BAF-0938AB09A8E7}" srcOrd="21" destOrd="0" presId="urn:microsoft.com/office/officeart/2005/8/layout/list1"/>
    <dgm:cxn modelId="{3ED387B0-EB9A-4F2C-A670-2AF539718DC3}" type="presParOf" srcId="{27A1A636-74C2-4512-8CD8-E1F26E286CC3}" destId="{3E7E2E99-615D-48AC-8215-DCB6503F3549}"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024AAB-EBDB-48D0-A117-0B99A38E828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F5E3736-DCCB-45A2-99E2-74E8E5BAED4E}">
      <dgm:prSet/>
      <dgm:spPr/>
      <dgm:t>
        <a:bodyPr/>
        <a:lstStyle/>
        <a:p>
          <a:r>
            <a:rPr lang="en-US" b="1" baseline="0"/>
            <a:t>Part 3:</a:t>
          </a:r>
          <a:endParaRPr lang="en-US"/>
        </a:p>
      </dgm:t>
    </dgm:pt>
    <dgm:pt modelId="{DA7CBC0E-34E7-4E3F-AE3E-359FD9538D4A}" type="parTrans" cxnId="{CF5BC359-EA7D-4257-B1F4-C07E4BE5C248}">
      <dgm:prSet/>
      <dgm:spPr/>
      <dgm:t>
        <a:bodyPr/>
        <a:lstStyle/>
        <a:p>
          <a:endParaRPr lang="en-US"/>
        </a:p>
      </dgm:t>
    </dgm:pt>
    <dgm:pt modelId="{64BEDDE0-EECD-437A-BB49-67DE2AE707F9}" type="sibTrans" cxnId="{CF5BC359-EA7D-4257-B1F4-C07E4BE5C248}">
      <dgm:prSet/>
      <dgm:spPr/>
      <dgm:t>
        <a:bodyPr/>
        <a:lstStyle/>
        <a:p>
          <a:endParaRPr lang="en-US"/>
        </a:p>
      </dgm:t>
    </dgm:pt>
    <dgm:pt modelId="{C949F791-148D-41A6-BB84-932CB6B498C0}">
      <dgm:prSet/>
      <dgm:spPr/>
      <dgm:t>
        <a:bodyPr/>
        <a:lstStyle/>
        <a:p>
          <a:r>
            <a:rPr lang="en-US" b="1" baseline="0"/>
            <a:t>Deeper understanding of SLU’s mission</a:t>
          </a:r>
          <a:endParaRPr lang="en-US"/>
        </a:p>
      </dgm:t>
    </dgm:pt>
    <dgm:pt modelId="{B22DCC30-FD57-4B9E-8304-41051F65572A}" type="parTrans" cxnId="{70445F33-BBE7-463A-8E4A-FFBCBD38F028}">
      <dgm:prSet/>
      <dgm:spPr/>
      <dgm:t>
        <a:bodyPr/>
        <a:lstStyle/>
        <a:p>
          <a:endParaRPr lang="en-US"/>
        </a:p>
      </dgm:t>
    </dgm:pt>
    <dgm:pt modelId="{7CB559B6-BD70-4542-B803-692E9B2BDD87}" type="sibTrans" cxnId="{70445F33-BBE7-463A-8E4A-FFBCBD38F028}">
      <dgm:prSet/>
      <dgm:spPr/>
      <dgm:t>
        <a:bodyPr/>
        <a:lstStyle/>
        <a:p>
          <a:endParaRPr lang="en-US"/>
        </a:p>
      </dgm:t>
    </dgm:pt>
    <dgm:pt modelId="{36D489F0-FB6B-449B-8678-7F541251491F}">
      <dgm:prSet/>
      <dgm:spPr/>
      <dgm:t>
        <a:bodyPr/>
        <a:lstStyle/>
        <a:p>
          <a:r>
            <a:rPr lang="en-US" b="1" baseline="0"/>
            <a:t>Look back at how the Jesuits started</a:t>
          </a:r>
          <a:endParaRPr lang="en-US"/>
        </a:p>
      </dgm:t>
    </dgm:pt>
    <dgm:pt modelId="{7F604FFA-4978-4AEC-B5DC-954AF37F4042}" type="parTrans" cxnId="{A6BAD5B0-1A99-41DB-BFD4-5DE3E80499FB}">
      <dgm:prSet/>
      <dgm:spPr/>
      <dgm:t>
        <a:bodyPr/>
        <a:lstStyle/>
        <a:p>
          <a:endParaRPr lang="en-US"/>
        </a:p>
      </dgm:t>
    </dgm:pt>
    <dgm:pt modelId="{D2B00E35-4D3B-4B7C-8B5F-75FFCBF4E30A}" type="sibTrans" cxnId="{A6BAD5B0-1A99-41DB-BFD4-5DE3E80499FB}">
      <dgm:prSet/>
      <dgm:spPr/>
      <dgm:t>
        <a:bodyPr/>
        <a:lstStyle/>
        <a:p>
          <a:endParaRPr lang="en-US"/>
        </a:p>
      </dgm:t>
    </dgm:pt>
    <dgm:pt modelId="{8EF45FAD-206A-4B06-8404-F980D90C4A4F}">
      <dgm:prSet/>
      <dgm:spPr/>
      <dgm:t>
        <a:bodyPr/>
        <a:lstStyle/>
        <a:p>
          <a:r>
            <a:rPr lang="en-US" b="1" baseline="0"/>
            <a:t>How you can embrace the mission of SLU</a:t>
          </a:r>
          <a:endParaRPr lang="en-US"/>
        </a:p>
      </dgm:t>
    </dgm:pt>
    <dgm:pt modelId="{9A15DE50-2DF0-4558-BAF3-E7D5C88EC35F}" type="parTrans" cxnId="{E4A0DD61-FF5C-4D76-9344-3FC19C892767}">
      <dgm:prSet/>
      <dgm:spPr/>
      <dgm:t>
        <a:bodyPr/>
        <a:lstStyle/>
        <a:p>
          <a:endParaRPr lang="en-US"/>
        </a:p>
      </dgm:t>
    </dgm:pt>
    <dgm:pt modelId="{CE05ECFB-C479-40D5-8377-E0E773F927D8}" type="sibTrans" cxnId="{E4A0DD61-FF5C-4D76-9344-3FC19C892767}">
      <dgm:prSet/>
      <dgm:spPr/>
      <dgm:t>
        <a:bodyPr/>
        <a:lstStyle/>
        <a:p>
          <a:endParaRPr lang="en-US"/>
        </a:p>
      </dgm:t>
    </dgm:pt>
    <dgm:pt modelId="{84526BDE-9397-49B0-94FC-7A95022BA816}" type="pres">
      <dgm:prSet presAssocID="{2B024AAB-EBDB-48D0-A117-0B99A38E8286}" presName="linear" presStyleCnt="0">
        <dgm:presLayoutVars>
          <dgm:animLvl val="lvl"/>
          <dgm:resizeHandles val="exact"/>
        </dgm:presLayoutVars>
      </dgm:prSet>
      <dgm:spPr/>
    </dgm:pt>
    <dgm:pt modelId="{21BB40E0-6EB5-4644-AAE5-3012CA9915F7}" type="pres">
      <dgm:prSet presAssocID="{0F5E3736-DCCB-45A2-99E2-74E8E5BAED4E}" presName="parentText" presStyleLbl="node1" presStyleIdx="0" presStyleCnt="1">
        <dgm:presLayoutVars>
          <dgm:chMax val="0"/>
          <dgm:bulletEnabled val="1"/>
        </dgm:presLayoutVars>
      </dgm:prSet>
      <dgm:spPr/>
    </dgm:pt>
    <dgm:pt modelId="{6057268B-0D6B-416E-8838-A923603E6AAF}" type="pres">
      <dgm:prSet presAssocID="{0F5E3736-DCCB-45A2-99E2-74E8E5BAED4E}" presName="childText" presStyleLbl="revTx" presStyleIdx="0" presStyleCnt="1">
        <dgm:presLayoutVars>
          <dgm:bulletEnabled val="1"/>
        </dgm:presLayoutVars>
      </dgm:prSet>
      <dgm:spPr/>
    </dgm:pt>
  </dgm:ptLst>
  <dgm:cxnLst>
    <dgm:cxn modelId="{70445F33-BBE7-463A-8E4A-FFBCBD38F028}" srcId="{0F5E3736-DCCB-45A2-99E2-74E8E5BAED4E}" destId="{C949F791-148D-41A6-BB84-932CB6B498C0}" srcOrd="0" destOrd="0" parTransId="{B22DCC30-FD57-4B9E-8304-41051F65572A}" sibTransId="{7CB559B6-BD70-4542-B803-692E9B2BDD87}"/>
    <dgm:cxn modelId="{E4A0DD61-FF5C-4D76-9344-3FC19C892767}" srcId="{0F5E3736-DCCB-45A2-99E2-74E8E5BAED4E}" destId="{8EF45FAD-206A-4B06-8404-F980D90C4A4F}" srcOrd="2" destOrd="0" parTransId="{9A15DE50-2DF0-4558-BAF3-E7D5C88EC35F}" sibTransId="{CE05ECFB-C479-40D5-8377-E0E773F927D8}"/>
    <dgm:cxn modelId="{566B586D-AE69-4679-8CD7-32187B7B3CDE}" type="presOf" srcId="{C949F791-148D-41A6-BB84-932CB6B498C0}" destId="{6057268B-0D6B-416E-8838-A923603E6AAF}" srcOrd="0" destOrd="0" presId="urn:microsoft.com/office/officeart/2005/8/layout/vList2"/>
    <dgm:cxn modelId="{CF5BC359-EA7D-4257-B1F4-C07E4BE5C248}" srcId="{2B024AAB-EBDB-48D0-A117-0B99A38E8286}" destId="{0F5E3736-DCCB-45A2-99E2-74E8E5BAED4E}" srcOrd="0" destOrd="0" parTransId="{DA7CBC0E-34E7-4E3F-AE3E-359FD9538D4A}" sibTransId="{64BEDDE0-EECD-437A-BB49-67DE2AE707F9}"/>
    <dgm:cxn modelId="{F130C98A-2100-4427-82A5-0B5E09CDB5EC}" type="presOf" srcId="{2B024AAB-EBDB-48D0-A117-0B99A38E8286}" destId="{84526BDE-9397-49B0-94FC-7A95022BA816}" srcOrd="0" destOrd="0" presId="urn:microsoft.com/office/officeart/2005/8/layout/vList2"/>
    <dgm:cxn modelId="{16BF8A91-D18E-4E8C-9529-372C3F87DE4F}" type="presOf" srcId="{8EF45FAD-206A-4B06-8404-F980D90C4A4F}" destId="{6057268B-0D6B-416E-8838-A923603E6AAF}" srcOrd="0" destOrd="2" presId="urn:microsoft.com/office/officeart/2005/8/layout/vList2"/>
    <dgm:cxn modelId="{FC2A9A9B-8078-4DBF-91A9-257912C3C7F9}" type="presOf" srcId="{0F5E3736-DCCB-45A2-99E2-74E8E5BAED4E}" destId="{21BB40E0-6EB5-4644-AAE5-3012CA9915F7}" srcOrd="0" destOrd="0" presId="urn:microsoft.com/office/officeart/2005/8/layout/vList2"/>
    <dgm:cxn modelId="{A6BAD5B0-1A99-41DB-BFD4-5DE3E80499FB}" srcId="{0F5E3736-DCCB-45A2-99E2-74E8E5BAED4E}" destId="{36D489F0-FB6B-449B-8678-7F541251491F}" srcOrd="1" destOrd="0" parTransId="{7F604FFA-4978-4AEC-B5DC-954AF37F4042}" sibTransId="{D2B00E35-4D3B-4B7C-8B5F-75FFCBF4E30A}"/>
    <dgm:cxn modelId="{516DB1CD-864C-4BBB-99CD-00634E2933F4}" type="presOf" srcId="{36D489F0-FB6B-449B-8678-7F541251491F}" destId="{6057268B-0D6B-416E-8838-A923603E6AAF}" srcOrd="0" destOrd="1" presId="urn:microsoft.com/office/officeart/2005/8/layout/vList2"/>
    <dgm:cxn modelId="{F97792E4-1EF7-4C00-8BB2-7C0BD8E6BE6C}" type="presParOf" srcId="{84526BDE-9397-49B0-94FC-7A95022BA816}" destId="{21BB40E0-6EB5-4644-AAE5-3012CA9915F7}" srcOrd="0" destOrd="0" presId="urn:microsoft.com/office/officeart/2005/8/layout/vList2"/>
    <dgm:cxn modelId="{051D0237-1C10-4A50-BDE9-BC014AE9953D}" type="presParOf" srcId="{84526BDE-9397-49B0-94FC-7A95022BA816}" destId="{6057268B-0D6B-416E-8838-A923603E6AA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AB574-CAE1-431A-BD2B-52230E2E3E86}">
      <dsp:nvSpPr>
        <dsp:cNvPr id="0" name=""/>
        <dsp:cNvSpPr/>
      </dsp:nvSpPr>
      <dsp:spPr>
        <a:xfrm>
          <a:off x="0" y="2569"/>
          <a:ext cx="5990135" cy="0"/>
        </a:xfrm>
        <a:prstGeom prst="line">
          <a:avLst/>
        </a:prstGeom>
        <a:solidFill>
          <a:schemeClr val="accent2">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13C982-D1BD-4346-B6F0-4A8E3B03790C}">
      <dsp:nvSpPr>
        <dsp:cNvPr id="0" name=""/>
        <dsp:cNvSpPr/>
      </dsp:nvSpPr>
      <dsp:spPr>
        <a:xfrm>
          <a:off x="0" y="2569"/>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baseline="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AHEAD Institute</a:t>
          </a:r>
          <a:endParaRPr lang="en-US" sz="1800" kern="1200" baseline="0" dirty="0">
            <a:solidFill>
              <a:schemeClr val="tx1"/>
            </a:solidFill>
          </a:endParaRPr>
        </a:p>
      </dsp:txBody>
      <dsp:txXfrm>
        <a:off x="0" y="2569"/>
        <a:ext cx="5990135" cy="438076"/>
      </dsp:txXfrm>
    </dsp:sp>
    <dsp:sp modelId="{94DA1CBA-489A-4FEE-B82F-3B1C62938348}">
      <dsp:nvSpPr>
        <dsp:cNvPr id="0" name=""/>
        <dsp:cNvSpPr/>
      </dsp:nvSpPr>
      <dsp:spPr>
        <a:xfrm>
          <a:off x="0" y="440645"/>
          <a:ext cx="5990135" cy="0"/>
        </a:xfrm>
        <a:prstGeom prst="line">
          <a:avLst/>
        </a:prstGeom>
        <a:solidFill>
          <a:schemeClr val="accent2">
            <a:hueOff val="-674970"/>
            <a:satOff val="220"/>
            <a:lumOff val="-196"/>
            <a:alphaOff val="0"/>
          </a:schemeClr>
        </a:solidFill>
        <a:ln w="13970" cap="flat" cmpd="sng" algn="ctr">
          <a:solidFill>
            <a:schemeClr val="accent2">
              <a:hueOff val="-674970"/>
              <a:satOff val="220"/>
              <a:lumOff val="-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AC59A6-D8CF-411B-AE8E-8AE551EDE90C}">
      <dsp:nvSpPr>
        <dsp:cNvPr id="0" name=""/>
        <dsp:cNvSpPr/>
      </dsp:nvSpPr>
      <dsp:spPr>
        <a:xfrm>
          <a:off x="0" y="440645"/>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Bander Center for Medical Business Ethics</a:t>
          </a:r>
          <a:endParaRPr lang="en-US" sz="1800" kern="1200" dirty="0">
            <a:solidFill>
              <a:schemeClr val="tx1"/>
            </a:solidFill>
          </a:endParaRPr>
        </a:p>
      </dsp:txBody>
      <dsp:txXfrm>
        <a:off x="0" y="440645"/>
        <a:ext cx="5990135" cy="438076"/>
      </dsp:txXfrm>
    </dsp:sp>
    <dsp:sp modelId="{ADB7D6D2-C3B6-4F3D-A820-C0B97E1FAC0F}">
      <dsp:nvSpPr>
        <dsp:cNvPr id="0" name=""/>
        <dsp:cNvSpPr/>
      </dsp:nvSpPr>
      <dsp:spPr>
        <a:xfrm>
          <a:off x="0" y="878721"/>
          <a:ext cx="5990135" cy="0"/>
        </a:xfrm>
        <a:prstGeom prst="line">
          <a:avLst/>
        </a:prstGeom>
        <a:solidFill>
          <a:schemeClr val="accent2">
            <a:hueOff val="-1349940"/>
            <a:satOff val="440"/>
            <a:lumOff val="-392"/>
            <a:alphaOff val="0"/>
          </a:schemeClr>
        </a:solidFill>
        <a:ln w="13970" cap="flat" cmpd="sng" algn="ctr">
          <a:solidFill>
            <a:schemeClr val="accent2">
              <a:hueOff val="-1349940"/>
              <a:satOff val="440"/>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AC3D8A-842B-438B-810A-E22A691F7B8E}">
      <dsp:nvSpPr>
        <dsp:cNvPr id="0" name=""/>
        <dsp:cNvSpPr/>
      </dsp:nvSpPr>
      <dsp:spPr>
        <a:xfrm>
          <a:off x="0" y="878721"/>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Center for Anatomical Science and Education</a:t>
          </a:r>
          <a:endParaRPr lang="en-US" sz="1800" kern="1200" dirty="0">
            <a:solidFill>
              <a:schemeClr val="tx1"/>
            </a:solidFill>
          </a:endParaRPr>
        </a:p>
      </dsp:txBody>
      <dsp:txXfrm>
        <a:off x="0" y="878721"/>
        <a:ext cx="5990135" cy="438076"/>
      </dsp:txXfrm>
    </dsp:sp>
    <dsp:sp modelId="{0C350A63-ED75-48CE-91CF-119D367B32BC}">
      <dsp:nvSpPr>
        <dsp:cNvPr id="0" name=""/>
        <dsp:cNvSpPr/>
      </dsp:nvSpPr>
      <dsp:spPr>
        <a:xfrm>
          <a:off x="0" y="1316798"/>
          <a:ext cx="5990135" cy="0"/>
        </a:xfrm>
        <a:prstGeom prst="line">
          <a:avLst/>
        </a:prstGeom>
        <a:solidFill>
          <a:schemeClr val="accent2">
            <a:hueOff val="-2024909"/>
            <a:satOff val="661"/>
            <a:lumOff val="-588"/>
            <a:alphaOff val="0"/>
          </a:schemeClr>
        </a:solidFill>
        <a:ln w="13970" cap="flat" cmpd="sng" algn="ctr">
          <a:solidFill>
            <a:schemeClr val="accent2">
              <a:hueOff val="-2024909"/>
              <a:satOff val="661"/>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30479-A5D7-48F5-8280-310653AD8DC1}">
      <dsp:nvSpPr>
        <dsp:cNvPr id="0" name=""/>
        <dsp:cNvSpPr/>
      </dsp:nvSpPr>
      <dsp:spPr>
        <a:xfrm>
          <a:off x="0" y="1316798"/>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Practical Anatomy and Surgical Education</a:t>
          </a:r>
          <a:endParaRPr lang="en-US" sz="1800" kern="1200" dirty="0">
            <a:solidFill>
              <a:schemeClr val="tx1"/>
            </a:solidFill>
          </a:endParaRPr>
        </a:p>
      </dsp:txBody>
      <dsp:txXfrm>
        <a:off x="0" y="1316798"/>
        <a:ext cx="5990135" cy="438076"/>
      </dsp:txXfrm>
    </dsp:sp>
    <dsp:sp modelId="{B2894F71-DDE8-4591-8B30-30ADFC2C8E38}">
      <dsp:nvSpPr>
        <dsp:cNvPr id="0" name=""/>
        <dsp:cNvSpPr/>
      </dsp:nvSpPr>
      <dsp:spPr>
        <a:xfrm>
          <a:off x="0" y="1754874"/>
          <a:ext cx="5990135" cy="0"/>
        </a:xfrm>
        <a:prstGeom prst="line">
          <a:avLst/>
        </a:prstGeom>
        <a:solidFill>
          <a:schemeClr val="accent2">
            <a:hueOff val="-2699879"/>
            <a:satOff val="881"/>
            <a:lumOff val="-784"/>
            <a:alphaOff val="0"/>
          </a:schemeClr>
        </a:solidFill>
        <a:ln w="13970" cap="flat" cmpd="sng" algn="ctr">
          <a:solidFill>
            <a:schemeClr val="accent2">
              <a:hueOff val="-2699879"/>
              <a:satOff val="881"/>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4B26B4-C686-4500-8DF6-908F7FF58BCC}">
      <dsp:nvSpPr>
        <dsp:cNvPr id="0" name=""/>
        <dsp:cNvSpPr/>
      </dsp:nvSpPr>
      <dsp:spPr>
        <a:xfrm>
          <a:off x="0" y="1754874"/>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Center for Interprofessional Education and Research</a:t>
          </a:r>
          <a:endParaRPr lang="en-US" sz="1800" kern="1200" dirty="0">
            <a:solidFill>
              <a:schemeClr val="tx1"/>
            </a:solidFill>
          </a:endParaRPr>
        </a:p>
      </dsp:txBody>
      <dsp:txXfrm>
        <a:off x="0" y="1754874"/>
        <a:ext cx="5990135" cy="438076"/>
      </dsp:txXfrm>
    </dsp:sp>
    <dsp:sp modelId="{9553B85D-A993-4B2F-BEC9-6127EF2B560F}">
      <dsp:nvSpPr>
        <dsp:cNvPr id="0" name=""/>
        <dsp:cNvSpPr/>
      </dsp:nvSpPr>
      <dsp:spPr>
        <a:xfrm>
          <a:off x="0" y="2192950"/>
          <a:ext cx="5990135" cy="0"/>
        </a:xfrm>
        <a:prstGeom prst="line">
          <a:avLst/>
        </a:prstGeom>
        <a:solidFill>
          <a:schemeClr val="accent2">
            <a:hueOff val="-3374849"/>
            <a:satOff val="1101"/>
            <a:lumOff val="-980"/>
            <a:alphaOff val="0"/>
          </a:schemeClr>
        </a:solidFill>
        <a:ln w="13970" cap="flat" cmpd="sng" algn="ctr">
          <a:solidFill>
            <a:schemeClr val="accent2">
              <a:hueOff val="-3374849"/>
              <a:satOff val="1101"/>
              <a:lumOff val="-9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3E311F-F59A-4FEA-B358-C62E1C5AF95E}">
      <dsp:nvSpPr>
        <dsp:cNvPr id="0" name=""/>
        <dsp:cNvSpPr/>
      </dsp:nvSpPr>
      <dsp:spPr>
        <a:xfrm>
          <a:off x="0" y="2192950"/>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Center for Vaccine Development</a:t>
          </a:r>
          <a:endParaRPr lang="en-US" sz="1800" kern="1200" dirty="0">
            <a:solidFill>
              <a:schemeClr val="tx1"/>
            </a:solidFill>
          </a:endParaRPr>
        </a:p>
      </dsp:txBody>
      <dsp:txXfrm>
        <a:off x="0" y="2192950"/>
        <a:ext cx="5990135" cy="438076"/>
      </dsp:txXfrm>
    </dsp:sp>
    <dsp:sp modelId="{E01EDFCA-7A04-47F8-9BED-8AB19983D347}">
      <dsp:nvSpPr>
        <dsp:cNvPr id="0" name=""/>
        <dsp:cNvSpPr/>
      </dsp:nvSpPr>
      <dsp:spPr>
        <a:xfrm>
          <a:off x="0" y="2631026"/>
          <a:ext cx="5990135" cy="0"/>
        </a:xfrm>
        <a:prstGeom prst="line">
          <a:avLst/>
        </a:prstGeom>
        <a:solidFill>
          <a:schemeClr val="accent2">
            <a:hueOff val="-4049819"/>
            <a:satOff val="1321"/>
            <a:lumOff val="-1177"/>
            <a:alphaOff val="0"/>
          </a:schemeClr>
        </a:solidFill>
        <a:ln w="13970" cap="flat" cmpd="sng" algn="ctr">
          <a:solidFill>
            <a:schemeClr val="accent2">
              <a:hueOff val="-4049819"/>
              <a:satOff val="1321"/>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950159-4329-46B4-B2AD-39789E2DD9F2}">
      <dsp:nvSpPr>
        <dsp:cNvPr id="0" name=""/>
        <dsp:cNvSpPr/>
      </dsp:nvSpPr>
      <dsp:spPr>
        <a:xfrm>
          <a:off x="0" y="2631027"/>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The </a:t>
          </a:r>
          <a:r>
            <a:rPr lang="en-US" sz="1800" u="sng" kern="1200" dirty="0" err="1">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Oberle</a:t>
          </a:r>
          <a:r>
            <a:rPr lang="en-US" sz="1800" u="sng" kern="1200"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 Institute</a:t>
          </a:r>
          <a:endParaRPr lang="en-US" sz="1800" kern="1200" dirty="0">
            <a:solidFill>
              <a:schemeClr val="tx1"/>
            </a:solidFill>
          </a:endParaRPr>
        </a:p>
      </dsp:txBody>
      <dsp:txXfrm>
        <a:off x="0" y="2631027"/>
        <a:ext cx="5990135" cy="438076"/>
      </dsp:txXfrm>
    </dsp:sp>
    <dsp:sp modelId="{5F406D5E-3491-43F4-8E2A-1DBF90E290BC}">
      <dsp:nvSpPr>
        <dsp:cNvPr id="0" name=""/>
        <dsp:cNvSpPr/>
      </dsp:nvSpPr>
      <dsp:spPr>
        <a:xfrm>
          <a:off x="0" y="3069103"/>
          <a:ext cx="5990135" cy="0"/>
        </a:xfrm>
        <a:prstGeom prst="line">
          <a:avLst/>
        </a:prstGeom>
        <a:solidFill>
          <a:schemeClr val="accent2">
            <a:hueOff val="-4724789"/>
            <a:satOff val="1541"/>
            <a:lumOff val="-1373"/>
            <a:alphaOff val="0"/>
          </a:schemeClr>
        </a:solidFill>
        <a:ln w="13970" cap="flat" cmpd="sng" algn="ctr">
          <a:solidFill>
            <a:schemeClr val="accent2">
              <a:hueOff val="-4724789"/>
              <a:satOff val="1541"/>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E22EF-BD6F-4853-879A-598E7996FA3E}">
      <dsp:nvSpPr>
        <dsp:cNvPr id="0" name=""/>
        <dsp:cNvSpPr/>
      </dsp:nvSpPr>
      <dsp:spPr>
        <a:xfrm>
          <a:off x="0" y="3069103"/>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solidFill>
                <a:schemeClr val="tx1"/>
              </a:solidFill>
              <a:hlinkClick xmlns:r="http://schemas.openxmlformats.org/officeDocument/2006/relationships" r:id="rId8">
                <a:extLst>
                  <a:ext uri="{A12FA001-AC4F-418D-AE19-62706E023703}">
                    <ahyp:hlinkClr xmlns:ahyp="http://schemas.microsoft.com/office/drawing/2018/hyperlinkcolor" val="tx"/>
                  </a:ext>
                </a:extLst>
              </a:hlinkClick>
            </a:rPr>
            <a:t>Liver Center</a:t>
          </a:r>
          <a:endParaRPr lang="en-US" sz="1800" kern="1200" dirty="0">
            <a:solidFill>
              <a:schemeClr val="tx1"/>
            </a:solidFill>
          </a:endParaRPr>
        </a:p>
      </dsp:txBody>
      <dsp:txXfrm>
        <a:off x="0" y="3069103"/>
        <a:ext cx="5990135" cy="438076"/>
      </dsp:txXfrm>
    </dsp:sp>
    <dsp:sp modelId="{6FD1948F-69D6-48DA-B00E-EB214ED6A644}">
      <dsp:nvSpPr>
        <dsp:cNvPr id="0" name=""/>
        <dsp:cNvSpPr/>
      </dsp:nvSpPr>
      <dsp:spPr>
        <a:xfrm>
          <a:off x="0" y="3507179"/>
          <a:ext cx="5990135" cy="0"/>
        </a:xfrm>
        <a:prstGeom prst="line">
          <a:avLst/>
        </a:prstGeom>
        <a:solidFill>
          <a:schemeClr val="accent2">
            <a:hueOff val="-5399758"/>
            <a:satOff val="1761"/>
            <a:lumOff val="-1569"/>
            <a:alphaOff val="0"/>
          </a:schemeClr>
        </a:solidFill>
        <a:ln w="13970" cap="flat" cmpd="sng" algn="ctr">
          <a:solidFill>
            <a:schemeClr val="accent2">
              <a:hueOff val="-5399758"/>
              <a:satOff val="1761"/>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B43B79-ECF9-4D6B-AF80-D74A79717E8E}">
      <dsp:nvSpPr>
        <dsp:cNvPr id="0" name=""/>
        <dsp:cNvSpPr/>
      </dsp:nvSpPr>
      <dsp:spPr>
        <a:xfrm>
          <a:off x="0" y="3507179"/>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t>Neuroscience Center</a:t>
          </a:r>
          <a:endParaRPr lang="en-US" sz="1800" kern="1200" dirty="0"/>
        </a:p>
      </dsp:txBody>
      <dsp:txXfrm>
        <a:off x="0" y="3507179"/>
        <a:ext cx="5990135" cy="438076"/>
      </dsp:txXfrm>
    </dsp:sp>
    <dsp:sp modelId="{CC5F2F9A-3670-45DE-89B3-39E3935E3E88}">
      <dsp:nvSpPr>
        <dsp:cNvPr id="0" name=""/>
        <dsp:cNvSpPr/>
      </dsp:nvSpPr>
      <dsp:spPr>
        <a:xfrm>
          <a:off x="0" y="3945255"/>
          <a:ext cx="5990135" cy="0"/>
        </a:xfrm>
        <a:prstGeom prst="line">
          <a:avLst/>
        </a:prstGeom>
        <a:solidFill>
          <a:schemeClr val="accent2">
            <a:hueOff val="-6074728"/>
            <a:satOff val="1982"/>
            <a:lumOff val="-1765"/>
            <a:alphaOff val="0"/>
          </a:schemeClr>
        </a:solidFill>
        <a:ln w="13970" cap="flat" cmpd="sng" algn="ctr">
          <a:solidFill>
            <a:schemeClr val="accent2">
              <a:hueOff val="-6074728"/>
              <a:satOff val="1982"/>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9E778A-7ACA-448C-9D99-4F55C04D3A64}">
      <dsp:nvSpPr>
        <dsp:cNvPr id="0" name=""/>
        <dsp:cNvSpPr/>
      </dsp:nvSpPr>
      <dsp:spPr>
        <a:xfrm>
          <a:off x="0" y="3945255"/>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a:t>IDBI</a:t>
          </a:r>
          <a:endParaRPr lang="en-US" sz="1800" kern="1200"/>
        </a:p>
      </dsp:txBody>
      <dsp:txXfrm>
        <a:off x="0" y="3945255"/>
        <a:ext cx="5990135" cy="438076"/>
      </dsp:txXfrm>
    </dsp:sp>
    <dsp:sp modelId="{800011C2-58C4-4758-8DB2-AF40CFE5FCA2}">
      <dsp:nvSpPr>
        <dsp:cNvPr id="0" name=""/>
        <dsp:cNvSpPr/>
      </dsp:nvSpPr>
      <dsp:spPr>
        <a:xfrm>
          <a:off x="0" y="4383332"/>
          <a:ext cx="5990135" cy="0"/>
        </a:xfrm>
        <a:prstGeom prst="line">
          <a:avLst/>
        </a:prstGeom>
        <a:solidFill>
          <a:schemeClr val="accent2">
            <a:hueOff val="-6749698"/>
            <a:satOff val="2202"/>
            <a:lumOff val="-1961"/>
            <a:alphaOff val="0"/>
          </a:schemeClr>
        </a:solidFill>
        <a:ln w="13970" cap="flat" cmpd="sng" algn="ctr">
          <a:solidFill>
            <a:schemeClr val="accent2">
              <a:hueOff val="-6749698"/>
              <a:satOff val="2202"/>
              <a:lumOff val="-19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496185-6F0A-4B1F-AE4B-C3E3AF3142DC}">
      <dsp:nvSpPr>
        <dsp:cNvPr id="0" name=""/>
        <dsp:cNvSpPr/>
      </dsp:nvSpPr>
      <dsp:spPr>
        <a:xfrm>
          <a:off x="0" y="4383332"/>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sng" kern="1200" dirty="0"/>
            <a:t>Cancer Center*</a:t>
          </a:r>
          <a:endParaRPr lang="en-US" sz="1800" kern="1200" dirty="0"/>
        </a:p>
      </dsp:txBody>
      <dsp:txXfrm>
        <a:off x="0" y="4383332"/>
        <a:ext cx="5990135" cy="438076"/>
      </dsp:txXfrm>
    </dsp:sp>
    <dsp:sp modelId="{0547BE10-D230-4AE1-89BB-BE8A0403A361}">
      <dsp:nvSpPr>
        <dsp:cNvPr id="0" name=""/>
        <dsp:cNvSpPr/>
      </dsp:nvSpPr>
      <dsp:spPr>
        <a:xfrm>
          <a:off x="0" y="4821408"/>
          <a:ext cx="5990135" cy="0"/>
        </a:xfrm>
        <a:prstGeom prst="line">
          <a:avLst/>
        </a:prstGeom>
        <a:solidFill>
          <a:schemeClr val="accent2">
            <a:hueOff val="-7424668"/>
            <a:satOff val="2422"/>
            <a:lumOff val="-2157"/>
            <a:alphaOff val="0"/>
          </a:schemeClr>
        </a:solidFill>
        <a:ln w="13970" cap="flat" cmpd="sng" algn="ctr">
          <a:solidFill>
            <a:schemeClr val="accent2">
              <a:hueOff val="-7424668"/>
              <a:satOff val="2422"/>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42D176-EBCA-4A53-98AE-68C48F707CE5}">
      <dsp:nvSpPr>
        <dsp:cNvPr id="0" name=""/>
        <dsp:cNvSpPr/>
      </dsp:nvSpPr>
      <dsp:spPr>
        <a:xfrm>
          <a:off x="0" y="4821408"/>
          <a:ext cx="5990135" cy="438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*Clinical activities assumed by SSM.</a:t>
          </a:r>
        </a:p>
      </dsp:txBody>
      <dsp:txXfrm>
        <a:off x="0" y="4821408"/>
        <a:ext cx="5990135" cy="438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9845C-F87A-4911-B98F-DD08E8064D3A}">
      <dsp:nvSpPr>
        <dsp:cNvPr id="0" name=""/>
        <dsp:cNvSpPr/>
      </dsp:nvSpPr>
      <dsp:spPr>
        <a:xfrm>
          <a:off x="3048" y="672505"/>
          <a:ext cx="2418754" cy="1451252"/>
        </a:xfrm>
        <a:prstGeom prst="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Conveyed Faculty:</a:t>
          </a:r>
          <a:r>
            <a:rPr lang="en-US" sz="1800" kern="1200" dirty="0">
              <a:latin typeface="Calibri Light" panose="020F0302020204030204"/>
            </a:rPr>
            <a:t> </a:t>
          </a:r>
          <a:r>
            <a:rPr lang="en-US" sz="1800" kern="1200" dirty="0"/>
            <a:t> Buy-back of time and recording expense to cost centers /funds</a:t>
          </a:r>
        </a:p>
      </dsp:txBody>
      <dsp:txXfrm>
        <a:off x="3048" y="672505"/>
        <a:ext cx="2418754" cy="1451252"/>
      </dsp:txXfrm>
    </dsp:sp>
    <dsp:sp modelId="{7E0B6D33-B2DE-4069-A358-543BB257358D}">
      <dsp:nvSpPr>
        <dsp:cNvPr id="0" name=""/>
        <dsp:cNvSpPr/>
      </dsp:nvSpPr>
      <dsp:spPr>
        <a:xfrm>
          <a:off x="2663679" y="638328"/>
          <a:ext cx="2418754" cy="1451252"/>
        </a:xfrm>
        <a:prstGeom prst="rect">
          <a:avLst/>
        </a:prstGeom>
        <a:solidFill>
          <a:schemeClr val="accent3">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3">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j-lt"/>
            </a:rPr>
            <a:t>Joint recruitment and the creation of shadow roles in SLU for dual reporting</a:t>
          </a:r>
        </a:p>
      </dsp:txBody>
      <dsp:txXfrm>
        <a:off x="2663679" y="638328"/>
        <a:ext cx="2418754" cy="1451252"/>
      </dsp:txXfrm>
    </dsp:sp>
    <dsp:sp modelId="{84C510CD-18C0-4630-92CC-529F543B0874}">
      <dsp:nvSpPr>
        <dsp:cNvPr id="0" name=""/>
        <dsp:cNvSpPr/>
      </dsp:nvSpPr>
      <dsp:spPr>
        <a:xfrm>
          <a:off x="5324309" y="672505"/>
          <a:ext cx="2418754" cy="1451252"/>
        </a:xfrm>
        <a:prstGeom prst="rect">
          <a:avLst/>
        </a:prstGeom>
        <a:solidFill>
          <a:schemeClr val="accent4">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Leased time and other personnel TSA arrangements</a:t>
          </a:r>
        </a:p>
      </dsp:txBody>
      <dsp:txXfrm>
        <a:off x="5324309" y="672505"/>
        <a:ext cx="2418754" cy="1451252"/>
      </dsp:txXfrm>
    </dsp:sp>
    <dsp:sp modelId="{17559694-FE4A-4701-8C65-98839DCFADA6}">
      <dsp:nvSpPr>
        <dsp:cNvPr id="0" name=""/>
        <dsp:cNvSpPr/>
      </dsp:nvSpPr>
      <dsp:spPr>
        <a:xfrm>
          <a:off x="7987988" y="689586"/>
          <a:ext cx="2418754" cy="1451252"/>
        </a:xfrm>
        <a:prstGeom prst="rect">
          <a:avLst/>
        </a:prstGeom>
        <a:solidFill>
          <a:schemeClr val="accent5">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5">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Set up of </a:t>
          </a:r>
          <a:r>
            <a:rPr lang="en-US" sz="1800" kern="1200" dirty="0">
              <a:latin typeface="+mj-lt"/>
              <a:cs typeface="Calibri" panose="020F0502020204030204" pitchFamily="34" charset="0"/>
            </a:rPr>
            <a:t>Clinical</a:t>
          </a:r>
          <a:r>
            <a:rPr lang="en-US" sz="1800" kern="1200" dirty="0">
              <a:latin typeface="+mj-lt"/>
            </a:rPr>
            <a:t> </a:t>
          </a:r>
          <a:r>
            <a:rPr lang="en-US" sz="1800" kern="1200" dirty="0"/>
            <a:t>Research Units (CRU’s) and Overall Finance and Research Support (CU’s)</a:t>
          </a:r>
        </a:p>
      </dsp:txBody>
      <dsp:txXfrm>
        <a:off x="7987988" y="689586"/>
        <a:ext cx="2418754" cy="1451252"/>
      </dsp:txXfrm>
    </dsp:sp>
    <dsp:sp modelId="{BA299E24-1D66-4D1D-8E27-B36FF585939E}">
      <dsp:nvSpPr>
        <dsp:cNvPr id="0" name=""/>
        <dsp:cNvSpPr/>
      </dsp:nvSpPr>
      <dsp:spPr>
        <a:xfrm>
          <a:off x="3048" y="2365633"/>
          <a:ext cx="2418754" cy="1451252"/>
        </a:xfrm>
        <a:prstGeom prst="rect">
          <a:avLst/>
        </a:prstGeom>
        <a:solidFill>
          <a:schemeClr val="accent6">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6">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Chairs and Conveyed Faculty Reimbursement and Use of Designated Funds</a:t>
          </a:r>
        </a:p>
      </dsp:txBody>
      <dsp:txXfrm>
        <a:off x="3048" y="2365633"/>
        <a:ext cx="2418754" cy="1451252"/>
      </dsp:txXfrm>
    </dsp:sp>
    <dsp:sp modelId="{4C2ABB95-4EDC-4B87-9240-14EF8CEB7B32}">
      <dsp:nvSpPr>
        <dsp:cNvPr id="0" name=""/>
        <dsp:cNvSpPr/>
      </dsp:nvSpPr>
      <dsp:spPr>
        <a:xfrm>
          <a:off x="2663679" y="2365633"/>
          <a:ext cx="2418754" cy="1451252"/>
        </a:xfrm>
        <a:prstGeom prst="rect">
          <a:avLst/>
        </a:prstGeom>
        <a:solidFill>
          <a:schemeClr val="accent2">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2">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Housestaff</a:t>
          </a:r>
          <a:r>
            <a:rPr lang="en-US" sz="1800" kern="1200" dirty="0"/>
            <a:t>  - Remain SLU employees for one year (SLU responsibility using SLU/SSM employees)</a:t>
          </a:r>
        </a:p>
      </dsp:txBody>
      <dsp:txXfrm>
        <a:off x="2663679" y="2365633"/>
        <a:ext cx="2418754" cy="1451252"/>
      </dsp:txXfrm>
    </dsp:sp>
    <dsp:sp modelId="{78FB0379-D3B3-49D0-B5E0-812B04675210}">
      <dsp:nvSpPr>
        <dsp:cNvPr id="0" name=""/>
        <dsp:cNvSpPr/>
      </dsp:nvSpPr>
      <dsp:spPr>
        <a:xfrm>
          <a:off x="5324309" y="2365633"/>
          <a:ext cx="2418754" cy="1451252"/>
        </a:xfrm>
        <a:prstGeom prst="rect">
          <a:avLst/>
        </a:prstGeom>
        <a:solidFill>
          <a:schemeClr val="accent3">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3">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Research faculty –institutional base salary (IBS) criteria to meet federal compliance rules.</a:t>
          </a:r>
          <a:r>
            <a:rPr lang="en-US" sz="1800" kern="1200">
              <a:latin typeface="Calibri Light" panose="020F0302020204030204"/>
            </a:rPr>
            <a:t>  </a:t>
          </a:r>
          <a:endParaRPr lang="en-US" sz="1800" kern="1200"/>
        </a:p>
      </dsp:txBody>
      <dsp:txXfrm>
        <a:off x="5324309" y="2365633"/>
        <a:ext cx="2418754" cy="1451252"/>
      </dsp:txXfrm>
    </dsp:sp>
    <dsp:sp modelId="{53AC4F27-9C71-400E-A3C0-D01696F8C4FB}">
      <dsp:nvSpPr>
        <dsp:cNvPr id="0" name=""/>
        <dsp:cNvSpPr/>
      </dsp:nvSpPr>
      <dsp:spPr>
        <a:xfrm>
          <a:off x="7984939" y="2365633"/>
          <a:ext cx="2418754" cy="1451252"/>
        </a:xfrm>
        <a:prstGeom prst="rect">
          <a:avLst/>
        </a:prstGeom>
        <a:solidFill>
          <a:schemeClr val="accent4">
            <a:hueOff val="0"/>
            <a:satOff val="0"/>
            <a:lumOff val="0"/>
            <a:alphaOff val="0"/>
          </a:schemeClr>
        </a:solidFill>
        <a:ln>
          <a:noFill/>
        </a:ln>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accent4">
              <a:hueOff val="0"/>
              <a:satOff val="0"/>
              <a:lumOff val="0"/>
              <a:alphaOff val="0"/>
              <a:shade val="25000"/>
              <a:satMod val="14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mj-lt"/>
            </a:rPr>
            <a:t>Clinical Trials – Implement use of Workday </a:t>
          </a:r>
        </a:p>
      </dsp:txBody>
      <dsp:txXfrm>
        <a:off x="7984939" y="2365633"/>
        <a:ext cx="2418754" cy="1451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1AE41-D2F1-45B2-8F74-B1C89B100645}">
      <dsp:nvSpPr>
        <dsp:cNvPr id="0" name=""/>
        <dsp:cNvSpPr/>
      </dsp:nvSpPr>
      <dsp:spPr>
        <a:xfrm>
          <a:off x="0" y="17828"/>
          <a:ext cx="10119470" cy="91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If you are performing other transition services for SSM not included on the previous slide, please contact Tara Thomason</a:t>
          </a:r>
          <a:endParaRPr lang="en-US" sz="2300" kern="1200"/>
        </a:p>
      </dsp:txBody>
      <dsp:txXfrm>
        <a:off x="44664" y="62492"/>
        <a:ext cx="10030142" cy="825612"/>
      </dsp:txXfrm>
    </dsp:sp>
    <dsp:sp modelId="{B046AD32-DB16-411D-9169-2644B8C9AD66}">
      <dsp:nvSpPr>
        <dsp:cNvPr id="0" name=""/>
        <dsp:cNvSpPr/>
      </dsp:nvSpPr>
      <dsp:spPr>
        <a:xfrm>
          <a:off x="0" y="999008"/>
          <a:ext cx="10119470" cy="91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No SLU employee should be recording transactions to Fund 85</a:t>
          </a:r>
          <a:endParaRPr lang="en-US" sz="2300" kern="1200"/>
        </a:p>
      </dsp:txBody>
      <dsp:txXfrm>
        <a:off x="44664" y="1043672"/>
        <a:ext cx="10030142" cy="825612"/>
      </dsp:txXfrm>
    </dsp:sp>
    <dsp:sp modelId="{C911D25D-5EBA-4CC1-8E72-44ABB8F1E9A1}">
      <dsp:nvSpPr>
        <dsp:cNvPr id="0" name=""/>
        <dsp:cNvSpPr/>
      </dsp:nvSpPr>
      <dsp:spPr>
        <a:xfrm>
          <a:off x="0" y="1980188"/>
          <a:ext cx="10119470" cy="91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Transition costs require specific worktags to enable billing to SSM</a:t>
          </a:r>
          <a:endParaRPr lang="en-US" sz="2300" kern="1200"/>
        </a:p>
      </dsp:txBody>
      <dsp:txXfrm>
        <a:off x="44664" y="2024852"/>
        <a:ext cx="10030142" cy="825612"/>
      </dsp:txXfrm>
    </dsp:sp>
    <dsp:sp modelId="{7DD27304-141D-4532-AA8D-A95E1BF31917}">
      <dsp:nvSpPr>
        <dsp:cNvPr id="0" name=""/>
        <dsp:cNvSpPr/>
      </dsp:nvSpPr>
      <dsp:spPr>
        <a:xfrm>
          <a:off x="0" y="2961368"/>
          <a:ext cx="10119470" cy="91494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Transition billings to SSM are handled centrally by myself and Jan Beckman</a:t>
          </a:r>
          <a:endParaRPr lang="en-US" sz="2300" kern="1200"/>
        </a:p>
      </dsp:txBody>
      <dsp:txXfrm>
        <a:off x="44664" y="3006032"/>
        <a:ext cx="10030142" cy="825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C85BB-B22A-4A92-A530-A091862C9B40}">
      <dsp:nvSpPr>
        <dsp:cNvPr id="0" name=""/>
        <dsp:cNvSpPr/>
      </dsp:nvSpPr>
      <dsp:spPr>
        <a:xfrm>
          <a:off x="0" y="352808"/>
          <a:ext cx="8595360" cy="478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8ACF73-A528-4D01-BCEE-1AD54FB042C8}">
      <dsp:nvSpPr>
        <dsp:cNvPr id="0" name=""/>
        <dsp:cNvSpPr/>
      </dsp:nvSpPr>
      <dsp:spPr>
        <a:xfrm>
          <a:off x="429768" y="72368"/>
          <a:ext cx="6016752" cy="56088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19" tIns="0" rIns="227419" bIns="0" numCol="1" spcCol="1270" anchor="ctr" anchorCtr="0">
          <a:noAutofit/>
        </a:bodyPr>
        <a:lstStyle/>
        <a:p>
          <a:pPr marL="0" lvl="0" indent="0" algn="l" defTabSz="844550">
            <a:lnSpc>
              <a:spcPct val="90000"/>
            </a:lnSpc>
            <a:spcBef>
              <a:spcPct val="0"/>
            </a:spcBef>
            <a:spcAft>
              <a:spcPct val="35000"/>
            </a:spcAft>
            <a:buNone/>
          </a:pPr>
          <a:r>
            <a:rPr lang="en-US" sz="1900" kern="1200"/>
            <a:t>1.	Welcome from the President</a:t>
          </a:r>
        </a:p>
      </dsp:txBody>
      <dsp:txXfrm>
        <a:off x="457148" y="99748"/>
        <a:ext cx="5961992" cy="506120"/>
      </dsp:txXfrm>
    </dsp:sp>
    <dsp:sp modelId="{CBBA5B3F-8998-4137-B263-77E4899A6D43}">
      <dsp:nvSpPr>
        <dsp:cNvPr id="0" name=""/>
        <dsp:cNvSpPr/>
      </dsp:nvSpPr>
      <dsp:spPr>
        <a:xfrm>
          <a:off x="0" y="1214648"/>
          <a:ext cx="8595360" cy="478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F424D0-24A6-4A23-9C23-9952056CD41D}">
      <dsp:nvSpPr>
        <dsp:cNvPr id="0" name=""/>
        <dsp:cNvSpPr/>
      </dsp:nvSpPr>
      <dsp:spPr>
        <a:xfrm>
          <a:off x="429768" y="934208"/>
          <a:ext cx="6016752" cy="56088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19" tIns="0" rIns="227419" bIns="0" numCol="1" spcCol="1270" anchor="ctr" anchorCtr="0">
          <a:noAutofit/>
        </a:bodyPr>
        <a:lstStyle/>
        <a:p>
          <a:pPr marL="0" lvl="0" indent="0" algn="l" defTabSz="844550">
            <a:lnSpc>
              <a:spcPct val="90000"/>
            </a:lnSpc>
            <a:spcBef>
              <a:spcPct val="0"/>
            </a:spcBef>
            <a:spcAft>
              <a:spcPct val="35000"/>
            </a:spcAft>
            <a:buNone/>
          </a:pPr>
          <a:r>
            <a:rPr lang="en-US" sz="1900" kern="1200"/>
            <a:t>2.	HR Intro</a:t>
          </a:r>
        </a:p>
      </dsp:txBody>
      <dsp:txXfrm>
        <a:off x="457148" y="961588"/>
        <a:ext cx="5961992" cy="506120"/>
      </dsp:txXfrm>
    </dsp:sp>
    <dsp:sp modelId="{82D0FEA9-ADE4-4540-B4EB-6506E213C83A}">
      <dsp:nvSpPr>
        <dsp:cNvPr id="0" name=""/>
        <dsp:cNvSpPr/>
      </dsp:nvSpPr>
      <dsp:spPr>
        <a:xfrm>
          <a:off x="0" y="2076488"/>
          <a:ext cx="8595360" cy="478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B89424-E6D7-49E5-8DDA-6923DB070A07}">
      <dsp:nvSpPr>
        <dsp:cNvPr id="0" name=""/>
        <dsp:cNvSpPr/>
      </dsp:nvSpPr>
      <dsp:spPr>
        <a:xfrm>
          <a:off x="429768" y="1796048"/>
          <a:ext cx="6016752" cy="56088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19" tIns="0" rIns="227419" bIns="0" numCol="1" spcCol="1270" anchor="ctr" anchorCtr="0">
          <a:noAutofit/>
        </a:bodyPr>
        <a:lstStyle/>
        <a:p>
          <a:pPr marL="0" lvl="0" indent="0" algn="l" defTabSz="844550">
            <a:lnSpc>
              <a:spcPct val="90000"/>
            </a:lnSpc>
            <a:spcBef>
              <a:spcPct val="0"/>
            </a:spcBef>
            <a:spcAft>
              <a:spcPct val="35000"/>
            </a:spcAft>
            <a:buNone/>
          </a:pPr>
          <a:r>
            <a:rPr lang="en-US" sz="1900" kern="1200"/>
            <a:t>3.	Intro to Workday</a:t>
          </a:r>
        </a:p>
      </dsp:txBody>
      <dsp:txXfrm>
        <a:off x="457148" y="1823428"/>
        <a:ext cx="5961992" cy="506120"/>
      </dsp:txXfrm>
    </dsp:sp>
    <dsp:sp modelId="{924D720F-69FE-4C92-842F-4156A9E59EBF}">
      <dsp:nvSpPr>
        <dsp:cNvPr id="0" name=""/>
        <dsp:cNvSpPr/>
      </dsp:nvSpPr>
      <dsp:spPr>
        <a:xfrm>
          <a:off x="0" y="2938328"/>
          <a:ext cx="8595360" cy="478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2B9A72-C2DE-4758-9F5F-062C08E6A8FD}">
      <dsp:nvSpPr>
        <dsp:cNvPr id="0" name=""/>
        <dsp:cNvSpPr/>
      </dsp:nvSpPr>
      <dsp:spPr>
        <a:xfrm>
          <a:off x="429768" y="2657888"/>
          <a:ext cx="6016752" cy="56088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19" tIns="0" rIns="227419" bIns="0" numCol="1" spcCol="1270" anchor="ctr" anchorCtr="0">
          <a:noAutofit/>
        </a:bodyPr>
        <a:lstStyle/>
        <a:p>
          <a:pPr marL="0" lvl="0" indent="0" algn="l" defTabSz="844550">
            <a:lnSpc>
              <a:spcPct val="90000"/>
            </a:lnSpc>
            <a:spcBef>
              <a:spcPct val="0"/>
            </a:spcBef>
            <a:spcAft>
              <a:spcPct val="35000"/>
            </a:spcAft>
            <a:buNone/>
          </a:pPr>
          <a:r>
            <a:rPr lang="en-US" sz="1900" kern="1200"/>
            <a:t>4.	Intro to ITS</a:t>
          </a:r>
        </a:p>
      </dsp:txBody>
      <dsp:txXfrm>
        <a:off x="457148" y="2685268"/>
        <a:ext cx="5961992" cy="506120"/>
      </dsp:txXfrm>
    </dsp:sp>
    <dsp:sp modelId="{4C42C729-BFF8-4981-AE6C-86F761CEEC50}">
      <dsp:nvSpPr>
        <dsp:cNvPr id="0" name=""/>
        <dsp:cNvSpPr/>
      </dsp:nvSpPr>
      <dsp:spPr>
        <a:xfrm>
          <a:off x="0" y="3800168"/>
          <a:ext cx="8595360" cy="478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A6E58D-53EF-45B4-B529-0ADB48D378BC}">
      <dsp:nvSpPr>
        <dsp:cNvPr id="0" name=""/>
        <dsp:cNvSpPr/>
      </dsp:nvSpPr>
      <dsp:spPr>
        <a:xfrm>
          <a:off x="429768" y="3519728"/>
          <a:ext cx="6016752" cy="56088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419" tIns="0" rIns="227419" bIns="0" numCol="1" spcCol="1270" anchor="ctr" anchorCtr="0">
          <a:noAutofit/>
        </a:bodyPr>
        <a:lstStyle/>
        <a:p>
          <a:pPr marL="0" lvl="0" indent="0" algn="l" defTabSz="844550">
            <a:lnSpc>
              <a:spcPct val="90000"/>
            </a:lnSpc>
            <a:spcBef>
              <a:spcPct val="0"/>
            </a:spcBef>
            <a:spcAft>
              <a:spcPct val="35000"/>
            </a:spcAft>
            <a:buNone/>
          </a:pPr>
          <a:r>
            <a:rPr lang="en-US" sz="1900" kern="1200"/>
            <a:t>5.	Intro to DPS</a:t>
          </a:r>
        </a:p>
      </dsp:txBody>
      <dsp:txXfrm>
        <a:off x="457148" y="3547108"/>
        <a:ext cx="5961992"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42BF8-2EB6-424B-AFC5-A0ED0E8DC5F7}">
      <dsp:nvSpPr>
        <dsp:cNvPr id="0" name=""/>
        <dsp:cNvSpPr/>
      </dsp:nvSpPr>
      <dsp:spPr>
        <a:xfrm>
          <a:off x="0" y="1264671"/>
          <a:ext cx="2460307" cy="156229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034B4-ED44-46F2-BC9B-65FC9C2FAED3}">
      <dsp:nvSpPr>
        <dsp:cNvPr id="0" name=""/>
        <dsp:cNvSpPr/>
      </dsp:nvSpPr>
      <dsp:spPr>
        <a:xfrm>
          <a:off x="273367" y="1524370"/>
          <a:ext cx="2460307" cy="156229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baseline="0" dirty="0"/>
            <a:t>When are pay dates?</a:t>
          </a:r>
          <a:endParaRPr lang="en-US" sz="2200" kern="1200" dirty="0"/>
        </a:p>
      </dsp:txBody>
      <dsp:txXfrm>
        <a:off x="319125" y="1570128"/>
        <a:ext cx="2368791" cy="1470779"/>
      </dsp:txXfrm>
    </dsp:sp>
    <dsp:sp modelId="{72EB7005-F7AE-4CF3-A62B-AEBEA6B2F849}">
      <dsp:nvSpPr>
        <dsp:cNvPr id="0" name=""/>
        <dsp:cNvSpPr/>
      </dsp:nvSpPr>
      <dsp:spPr>
        <a:xfrm>
          <a:off x="3007042" y="1264671"/>
          <a:ext cx="2460307" cy="156229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DACBC-D93B-4949-A166-5A42FBB4BDB6}">
      <dsp:nvSpPr>
        <dsp:cNvPr id="0" name=""/>
        <dsp:cNvSpPr/>
      </dsp:nvSpPr>
      <dsp:spPr>
        <a:xfrm>
          <a:off x="3280410" y="1524370"/>
          <a:ext cx="2460307" cy="156229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baseline="0" dirty="0"/>
            <a:t>Who qualifies for an exemption of the St. Louis City tax?</a:t>
          </a:r>
          <a:endParaRPr lang="en-US" sz="2200" kern="1200" dirty="0"/>
        </a:p>
      </dsp:txBody>
      <dsp:txXfrm>
        <a:off x="3326168" y="1570128"/>
        <a:ext cx="2368791" cy="1470779"/>
      </dsp:txXfrm>
    </dsp:sp>
    <dsp:sp modelId="{C384B390-C622-43CD-87FF-980B01ACC322}">
      <dsp:nvSpPr>
        <dsp:cNvPr id="0" name=""/>
        <dsp:cNvSpPr/>
      </dsp:nvSpPr>
      <dsp:spPr>
        <a:xfrm>
          <a:off x="6014085" y="1264671"/>
          <a:ext cx="2460307" cy="1562295"/>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4B1AE1-1479-4789-A28B-ABA22B9174A0}">
      <dsp:nvSpPr>
        <dsp:cNvPr id="0" name=""/>
        <dsp:cNvSpPr/>
      </dsp:nvSpPr>
      <dsp:spPr>
        <a:xfrm>
          <a:off x="6287452" y="1524370"/>
          <a:ext cx="2460307" cy="1562295"/>
        </a:xfrm>
        <a:prstGeom prst="roundRect">
          <a:avLst>
            <a:gd name="adj" fmla="val 10000"/>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baseline="0" dirty="0"/>
            <a:t>What holidays will SLU observe this year?</a:t>
          </a:r>
          <a:endParaRPr lang="en-US" sz="2200" kern="1200" dirty="0"/>
        </a:p>
      </dsp:txBody>
      <dsp:txXfrm>
        <a:off x="6333210" y="1570128"/>
        <a:ext cx="2368791" cy="14707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A823B-6EFC-4104-83DC-649FF9A969A5}">
      <dsp:nvSpPr>
        <dsp:cNvPr id="0" name=""/>
        <dsp:cNvSpPr/>
      </dsp:nvSpPr>
      <dsp:spPr>
        <a:xfrm>
          <a:off x="2764" y="750347"/>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Medical</a:t>
          </a:r>
        </a:p>
      </dsp:txBody>
      <dsp:txXfrm>
        <a:off x="2764" y="750347"/>
        <a:ext cx="2192801" cy="1315681"/>
      </dsp:txXfrm>
    </dsp:sp>
    <dsp:sp modelId="{5C33117F-D369-44DE-90F2-24EE642DF8A5}">
      <dsp:nvSpPr>
        <dsp:cNvPr id="0" name=""/>
        <dsp:cNvSpPr/>
      </dsp:nvSpPr>
      <dsp:spPr>
        <a:xfrm>
          <a:off x="2414846" y="750347"/>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Dental</a:t>
          </a:r>
        </a:p>
      </dsp:txBody>
      <dsp:txXfrm>
        <a:off x="2414846" y="750347"/>
        <a:ext cx="2192801" cy="1315681"/>
      </dsp:txXfrm>
    </dsp:sp>
    <dsp:sp modelId="{38685A5B-43BF-4BB4-BCCD-956C17DD4F4E}">
      <dsp:nvSpPr>
        <dsp:cNvPr id="0" name=""/>
        <dsp:cNvSpPr/>
      </dsp:nvSpPr>
      <dsp:spPr>
        <a:xfrm>
          <a:off x="4826928" y="750347"/>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Vision</a:t>
          </a:r>
        </a:p>
      </dsp:txBody>
      <dsp:txXfrm>
        <a:off x="4826928" y="750347"/>
        <a:ext cx="2192801" cy="1315681"/>
      </dsp:txXfrm>
    </dsp:sp>
    <dsp:sp modelId="{F56B9CC2-4835-4CAB-A4D1-1C6C8A2A6E47}">
      <dsp:nvSpPr>
        <dsp:cNvPr id="0" name=""/>
        <dsp:cNvSpPr/>
      </dsp:nvSpPr>
      <dsp:spPr>
        <a:xfrm>
          <a:off x="7239010" y="750347"/>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Life and Accidental Death/Dismemberment</a:t>
          </a:r>
        </a:p>
      </dsp:txBody>
      <dsp:txXfrm>
        <a:off x="7239010" y="750347"/>
        <a:ext cx="2192801" cy="1315681"/>
      </dsp:txXfrm>
    </dsp:sp>
    <dsp:sp modelId="{03C9B998-C97A-4672-AC75-D5A8FB2DD338}">
      <dsp:nvSpPr>
        <dsp:cNvPr id="0" name=""/>
        <dsp:cNvSpPr/>
      </dsp:nvSpPr>
      <dsp:spPr>
        <a:xfrm>
          <a:off x="1208805" y="2285308"/>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Long Term Disability</a:t>
          </a:r>
        </a:p>
      </dsp:txBody>
      <dsp:txXfrm>
        <a:off x="1208805" y="2285308"/>
        <a:ext cx="2192801" cy="1315681"/>
      </dsp:txXfrm>
    </dsp:sp>
    <dsp:sp modelId="{828E6E64-2FA6-40E1-98B2-EB15D6368FF4}">
      <dsp:nvSpPr>
        <dsp:cNvPr id="0" name=""/>
        <dsp:cNvSpPr/>
      </dsp:nvSpPr>
      <dsp:spPr>
        <a:xfrm>
          <a:off x="3620887" y="2285308"/>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Tuition Benefits</a:t>
          </a:r>
        </a:p>
      </dsp:txBody>
      <dsp:txXfrm>
        <a:off x="3620887" y="2285308"/>
        <a:ext cx="2192801" cy="1315681"/>
      </dsp:txXfrm>
    </dsp:sp>
    <dsp:sp modelId="{CB19B752-D07B-4608-8733-F5F0B8F72573}">
      <dsp:nvSpPr>
        <dsp:cNvPr id="0" name=""/>
        <dsp:cNvSpPr/>
      </dsp:nvSpPr>
      <dsp:spPr>
        <a:xfrm>
          <a:off x="6032969" y="2285308"/>
          <a:ext cx="2192801" cy="1315681"/>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Retirement</a:t>
          </a:r>
        </a:p>
      </dsp:txBody>
      <dsp:txXfrm>
        <a:off x="6032969" y="2285308"/>
        <a:ext cx="2192801" cy="13156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336B9-76CF-49EC-BCBF-40986C7B1808}">
      <dsp:nvSpPr>
        <dsp:cNvPr id="0" name=""/>
        <dsp:cNvSpPr/>
      </dsp:nvSpPr>
      <dsp:spPr>
        <a:xfrm>
          <a:off x="0" y="27774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63570F-A419-484D-B795-44A493471DE5}">
      <dsp:nvSpPr>
        <dsp:cNvPr id="0" name=""/>
        <dsp:cNvSpPr/>
      </dsp:nvSpPr>
      <dsp:spPr>
        <a:xfrm>
          <a:off x="471728" y="4158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Family Medical Leave Act</a:t>
          </a:r>
        </a:p>
      </dsp:txBody>
      <dsp:txXfrm>
        <a:off x="494785" y="64645"/>
        <a:ext cx="6558089" cy="426206"/>
      </dsp:txXfrm>
    </dsp:sp>
    <dsp:sp modelId="{0EB8CE04-C4E8-4060-97BB-6A8DD4615761}">
      <dsp:nvSpPr>
        <dsp:cNvPr id="0" name=""/>
        <dsp:cNvSpPr/>
      </dsp:nvSpPr>
      <dsp:spPr>
        <a:xfrm>
          <a:off x="0" y="100350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32AB9A-5DA9-4D28-9670-4B79FD2A88B8}">
      <dsp:nvSpPr>
        <dsp:cNvPr id="0" name=""/>
        <dsp:cNvSpPr/>
      </dsp:nvSpPr>
      <dsp:spPr>
        <a:xfrm>
          <a:off x="471728" y="76734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Identity Theft</a:t>
          </a:r>
        </a:p>
      </dsp:txBody>
      <dsp:txXfrm>
        <a:off x="494785" y="790405"/>
        <a:ext cx="6558089" cy="426206"/>
      </dsp:txXfrm>
    </dsp:sp>
    <dsp:sp modelId="{0D7EB540-2A27-4C4F-B491-948D73C6633B}">
      <dsp:nvSpPr>
        <dsp:cNvPr id="0" name=""/>
        <dsp:cNvSpPr/>
      </dsp:nvSpPr>
      <dsp:spPr>
        <a:xfrm>
          <a:off x="0" y="172926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75AA6C-6A67-494A-9B76-0B66ACCAE030}">
      <dsp:nvSpPr>
        <dsp:cNvPr id="0" name=""/>
        <dsp:cNvSpPr/>
      </dsp:nvSpPr>
      <dsp:spPr>
        <a:xfrm>
          <a:off x="471728" y="149310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Legal Services</a:t>
          </a:r>
        </a:p>
      </dsp:txBody>
      <dsp:txXfrm>
        <a:off x="494785" y="1516165"/>
        <a:ext cx="6558089" cy="426206"/>
      </dsp:txXfrm>
    </dsp:sp>
    <dsp:sp modelId="{CBD660E5-5760-48F2-B833-19898DE16CCB}">
      <dsp:nvSpPr>
        <dsp:cNvPr id="0" name=""/>
        <dsp:cNvSpPr/>
      </dsp:nvSpPr>
      <dsp:spPr>
        <a:xfrm>
          <a:off x="0" y="245502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A09575-FC34-4A25-9069-CFB022BD73CB}">
      <dsp:nvSpPr>
        <dsp:cNvPr id="0" name=""/>
        <dsp:cNvSpPr/>
      </dsp:nvSpPr>
      <dsp:spPr>
        <a:xfrm>
          <a:off x="471728" y="221886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Health Spending and Savings Account</a:t>
          </a:r>
        </a:p>
      </dsp:txBody>
      <dsp:txXfrm>
        <a:off x="494785" y="2241925"/>
        <a:ext cx="6558089" cy="426206"/>
      </dsp:txXfrm>
    </dsp:sp>
    <dsp:sp modelId="{A2C7273E-F22D-4436-BD0E-F69979E96201}">
      <dsp:nvSpPr>
        <dsp:cNvPr id="0" name=""/>
        <dsp:cNvSpPr/>
      </dsp:nvSpPr>
      <dsp:spPr>
        <a:xfrm>
          <a:off x="0" y="318078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B43810-30C1-4840-8C34-4CB9FCF14C6B}">
      <dsp:nvSpPr>
        <dsp:cNvPr id="0" name=""/>
        <dsp:cNvSpPr/>
      </dsp:nvSpPr>
      <dsp:spPr>
        <a:xfrm>
          <a:off x="471728" y="294462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Family Care Benefits</a:t>
          </a:r>
        </a:p>
      </dsp:txBody>
      <dsp:txXfrm>
        <a:off x="494785" y="2967685"/>
        <a:ext cx="6558089" cy="426206"/>
      </dsp:txXfrm>
    </dsp:sp>
    <dsp:sp modelId="{3E7E2E99-615D-48AC-8215-DCB6503F3549}">
      <dsp:nvSpPr>
        <dsp:cNvPr id="0" name=""/>
        <dsp:cNvSpPr/>
      </dsp:nvSpPr>
      <dsp:spPr>
        <a:xfrm>
          <a:off x="0" y="3906548"/>
          <a:ext cx="9434576" cy="4032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67BE10-82FB-4808-8DD3-D783A90DB4F2}">
      <dsp:nvSpPr>
        <dsp:cNvPr id="0" name=""/>
        <dsp:cNvSpPr/>
      </dsp:nvSpPr>
      <dsp:spPr>
        <a:xfrm>
          <a:off x="471728" y="3670388"/>
          <a:ext cx="6604203" cy="47232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9623" tIns="0" rIns="249623" bIns="0" numCol="1" spcCol="1270" anchor="ctr" anchorCtr="0">
          <a:noAutofit/>
        </a:bodyPr>
        <a:lstStyle/>
        <a:p>
          <a:pPr marL="0" lvl="0" indent="0" algn="l" defTabSz="711200">
            <a:lnSpc>
              <a:spcPct val="90000"/>
            </a:lnSpc>
            <a:spcBef>
              <a:spcPct val="0"/>
            </a:spcBef>
            <a:spcAft>
              <a:spcPct val="35000"/>
            </a:spcAft>
            <a:buNone/>
          </a:pPr>
          <a:r>
            <a:rPr lang="en-US" sz="1600" kern="1200"/>
            <a:t>Public Service Loan Forgiveness</a:t>
          </a:r>
        </a:p>
      </dsp:txBody>
      <dsp:txXfrm>
        <a:off x="494785" y="3693445"/>
        <a:ext cx="6558089" cy="426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B40E0-6EB5-4644-AAE5-3012CA9915F7}">
      <dsp:nvSpPr>
        <dsp:cNvPr id="0" name=""/>
        <dsp:cNvSpPr/>
      </dsp:nvSpPr>
      <dsp:spPr>
        <a:xfrm>
          <a:off x="0" y="228364"/>
          <a:ext cx="5990135" cy="1079325"/>
        </a:xfrm>
        <a:prstGeom prst="round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baseline="0"/>
            <a:t>Part 3:</a:t>
          </a:r>
          <a:endParaRPr lang="en-US" sz="4500" kern="1200"/>
        </a:p>
      </dsp:txBody>
      <dsp:txXfrm>
        <a:off x="52688" y="281052"/>
        <a:ext cx="5884759" cy="973949"/>
      </dsp:txXfrm>
    </dsp:sp>
    <dsp:sp modelId="{6057268B-0D6B-416E-8838-A923603E6AAF}">
      <dsp:nvSpPr>
        <dsp:cNvPr id="0" name=""/>
        <dsp:cNvSpPr/>
      </dsp:nvSpPr>
      <dsp:spPr>
        <a:xfrm>
          <a:off x="0" y="1307689"/>
          <a:ext cx="5990135" cy="3725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87" tIns="57150" rIns="320040" bIns="57150" numCol="1" spcCol="1270" anchor="t" anchorCtr="0">
          <a:noAutofit/>
        </a:bodyPr>
        <a:lstStyle/>
        <a:p>
          <a:pPr marL="285750" lvl="1" indent="-285750" algn="l" defTabSz="1555750">
            <a:lnSpc>
              <a:spcPct val="90000"/>
            </a:lnSpc>
            <a:spcBef>
              <a:spcPct val="0"/>
            </a:spcBef>
            <a:spcAft>
              <a:spcPct val="20000"/>
            </a:spcAft>
            <a:buChar char="•"/>
          </a:pPr>
          <a:r>
            <a:rPr lang="en-US" sz="3500" b="1" kern="1200" baseline="0"/>
            <a:t>Deeper understanding of SLU’s mission</a:t>
          </a:r>
          <a:endParaRPr lang="en-US" sz="3500" kern="1200"/>
        </a:p>
        <a:p>
          <a:pPr marL="285750" lvl="1" indent="-285750" algn="l" defTabSz="1555750">
            <a:lnSpc>
              <a:spcPct val="90000"/>
            </a:lnSpc>
            <a:spcBef>
              <a:spcPct val="0"/>
            </a:spcBef>
            <a:spcAft>
              <a:spcPct val="20000"/>
            </a:spcAft>
            <a:buChar char="•"/>
          </a:pPr>
          <a:r>
            <a:rPr lang="en-US" sz="3500" b="1" kern="1200" baseline="0"/>
            <a:t>Look back at how the Jesuits started</a:t>
          </a:r>
          <a:endParaRPr lang="en-US" sz="3500" kern="1200"/>
        </a:p>
        <a:p>
          <a:pPr marL="285750" lvl="1" indent="-285750" algn="l" defTabSz="1555750">
            <a:lnSpc>
              <a:spcPct val="90000"/>
            </a:lnSpc>
            <a:spcBef>
              <a:spcPct val="0"/>
            </a:spcBef>
            <a:spcAft>
              <a:spcPct val="20000"/>
            </a:spcAft>
            <a:buChar char="•"/>
          </a:pPr>
          <a:r>
            <a:rPr lang="en-US" sz="3500" b="1" kern="1200" baseline="0"/>
            <a:t>How you can embrace the mission of SLU</a:t>
          </a:r>
          <a:endParaRPr lang="en-US" sz="3500" kern="1200"/>
        </a:p>
      </dsp:txBody>
      <dsp:txXfrm>
        <a:off x="0" y="1307689"/>
        <a:ext cx="5990135" cy="37259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42814F-FEDD-872F-0866-3C933EEEB2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F36181-7163-A74C-1434-588CA1F37C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79151F-BB49-4970-B7E3-BE45E05166D0}" type="datetimeFigureOut">
              <a:rPr lang="en-US" smtClean="0"/>
              <a:t>9/9/2022</a:t>
            </a:fld>
            <a:endParaRPr lang="en-US"/>
          </a:p>
        </p:txBody>
      </p:sp>
      <p:sp>
        <p:nvSpPr>
          <p:cNvPr id="4" name="Footer Placeholder 3">
            <a:extLst>
              <a:ext uri="{FF2B5EF4-FFF2-40B4-BE49-F238E27FC236}">
                <a16:creationId xmlns:a16="http://schemas.microsoft.com/office/drawing/2014/main" id="{C033DBE4-5F6E-01FB-EB8B-691297AA3A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9DE158-BF78-D608-8CC7-C98CD1417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342C47-C5C6-44D9-AB99-8C9377BDE4CC}" type="slidenum">
              <a:rPr lang="en-US" smtClean="0"/>
              <a:t>‹#›</a:t>
            </a:fld>
            <a:endParaRPr lang="en-US"/>
          </a:p>
        </p:txBody>
      </p:sp>
    </p:spTree>
    <p:extLst>
      <p:ext uri="{BB962C8B-B14F-4D97-AF65-F5344CB8AC3E}">
        <p14:creationId xmlns:p14="http://schemas.microsoft.com/office/powerpoint/2010/main" val="27516858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18A437-91FB-4FB3-8FC2-9F674E6A454F}" type="datetimeFigureOut">
              <a:rPr lang="en-US" smtClean="0"/>
              <a:t>9/9/2022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37A20-946F-4FE9-9157-769BA906E7B5}" type="slidenum">
              <a:rPr lang="en-US" smtClean="0"/>
              <a:t>‹#›</a:t>
            </a:fld>
            <a:endParaRPr lang="en-US" dirty="0"/>
          </a:p>
        </p:txBody>
      </p:sp>
    </p:spTree>
    <p:extLst>
      <p:ext uri="{BB962C8B-B14F-4D97-AF65-F5344CB8AC3E}">
        <p14:creationId xmlns:p14="http://schemas.microsoft.com/office/powerpoint/2010/main" val="1860623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4E83DF-7A93-4F94-9BA1-2D47B3B15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434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they open the onboarding task, they’ll be able to view a text message from Mickey Luna along with a video from Dr. Pestello.</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819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click on the number of tasks that are Ready for their attention.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47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also a window titled </a:t>
            </a:r>
            <a:r>
              <a:rPr lang="en-US" b="1" dirty="0"/>
              <a:t>Timely Suggestions </a:t>
            </a:r>
            <a:r>
              <a:rPr lang="en-US" dirty="0"/>
              <a:t>– </a:t>
            </a:r>
            <a:r>
              <a:rPr lang="en-US" b="1" dirty="0"/>
              <a:t>You have Assigned Learning Due Soon</a:t>
            </a:r>
            <a:r>
              <a:rPr lang="en-US" dirty="0"/>
              <a:t>.</a:t>
            </a:r>
          </a:p>
          <a:p>
            <a:r>
              <a:rPr lang="en-US" dirty="0"/>
              <a:t>The learner can click on the link to the right called Start Learning to view.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64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also be notifications listing individual courses assigned.</a:t>
            </a:r>
          </a:p>
          <a:p>
            <a:r>
              <a:rPr lang="en-US" dirty="0"/>
              <a:t>Here we see several notifications regarding onboarding – along with the course on </a:t>
            </a:r>
            <a:r>
              <a:rPr lang="en-US" b="1" dirty="0"/>
              <a:t>Welcome and Introductions </a:t>
            </a:r>
            <a:r>
              <a:rPr lang="en-US" dirty="0"/>
              <a:t>and the course on </a:t>
            </a:r>
            <a:r>
              <a:rPr lang="en-US" b="1" dirty="0"/>
              <a:t>Introduction to Payroll</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82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third way of notifying them of required training is when the open the Learning app.  </a:t>
            </a:r>
          </a:p>
          <a:p>
            <a:r>
              <a:rPr lang="en-US" dirty="0"/>
              <a:t>Here, they will see </a:t>
            </a:r>
            <a:r>
              <a:rPr lang="en-US" b="1" dirty="0"/>
              <a:t>Required for You  </a:t>
            </a:r>
            <a:r>
              <a:rPr lang="en-US" dirty="0"/>
              <a:t>and a list of the courses assigned.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44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4E83DF-7A93-4F94-9BA1-2D47B3B15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1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 orientation program launched on July 5 of this year.</a:t>
            </a:r>
          </a:p>
          <a:p>
            <a:r>
              <a:rPr lang="en-US" dirty="0"/>
              <a:t>Anyone entered in Workday receives the course titled </a:t>
            </a:r>
            <a:r>
              <a:rPr lang="en-US" b="1" dirty="0"/>
              <a:t>New Employee Orientation - Welcome to SLU </a:t>
            </a:r>
            <a:r>
              <a:rPr lang="en-US" dirty="0"/>
              <a:t>during their first week.</a:t>
            </a:r>
          </a:p>
          <a:p>
            <a:endParaRPr lang="en-US" dirty="0"/>
          </a:p>
          <a:p>
            <a:r>
              <a:rPr lang="en-US" dirty="0"/>
              <a:t>There are five courses that may be assigned based on the person’s roll within Workday.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63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 orientation program launched on July 5 of this year.</a:t>
            </a:r>
          </a:p>
          <a:p>
            <a:r>
              <a:rPr lang="en-US" dirty="0"/>
              <a:t>Anyone entered in Workday receives the course titled </a:t>
            </a:r>
            <a:r>
              <a:rPr lang="en-US" b="1" dirty="0"/>
              <a:t>New Employee Orientation - Welcome to SLU </a:t>
            </a:r>
            <a:r>
              <a:rPr lang="en-US" dirty="0"/>
              <a:t>during their first week.</a:t>
            </a:r>
          </a:p>
          <a:p>
            <a:endParaRPr lang="en-US" dirty="0"/>
          </a:p>
          <a:p>
            <a:r>
              <a:rPr lang="en-US" dirty="0"/>
              <a:t>There are five courses that may be assigned based on the person’s roll within Workday.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994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contains 5 lessons which includes a: </a:t>
            </a:r>
          </a:p>
          <a:p>
            <a:pPr marL="171450" indent="-171450">
              <a:buFont typeface="Arial" panose="020B0604020202020204" pitchFamily="34" charset="0"/>
              <a:buChar char="•"/>
            </a:pPr>
            <a:r>
              <a:rPr lang="en-US" dirty="0"/>
              <a:t>Welcome video from Dr. Pestello, </a:t>
            </a:r>
          </a:p>
          <a:p>
            <a:pPr marL="171450" indent="-171450">
              <a:buFont typeface="Arial" panose="020B0604020202020204" pitchFamily="34" charset="0"/>
              <a:buChar char="•"/>
            </a:pPr>
            <a:r>
              <a:rPr lang="en-US" dirty="0"/>
              <a:t>and high-level introductory videos from HR, ITS, and DPS </a:t>
            </a:r>
          </a:p>
          <a:p>
            <a:pPr marL="171450" indent="-171450">
              <a:buFont typeface="Arial" panose="020B0604020202020204" pitchFamily="34" charset="0"/>
              <a:buChar char="•"/>
            </a:pPr>
            <a:r>
              <a:rPr lang="en-US" dirty="0"/>
              <a:t>along with a basic intro to Workday.</a:t>
            </a:r>
          </a:p>
          <a:p>
            <a:endParaRPr lang="en-US" dirty="0"/>
          </a:p>
          <a:p>
            <a:r>
              <a:rPr lang="en-US" dirty="0"/>
              <a:t>Again, all contingent workers, student workers, faculty and staff, guests, temps, grad assistants – everyone receives this course.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741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versions of the Payroll course.  </a:t>
            </a:r>
          </a:p>
          <a:p>
            <a:r>
              <a:rPr lang="en-US" dirty="0"/>
              <a:t>One just covers the basics of</a:t>
            </a:r>
          </a:p>
          <a:p>
            <a:pPr marL="171450" indent="-171450">
              <a:buFont typeface="Arial" panose="020B0604020202020204" pitchFamily="34" charset="0"/>
              <a:buChar char="•"/>
            </a:pPr>
            <a:r>
              <a:rPr lang="en-US" dirty="0"/>
              <a:t>When are pay dates</a:t>
            </a:r>
          </a:p>
          <a:p>
            <a:pPr marL="171450" indent="-171450">
              <a:buFont typeface="Arial" panose="020B0604020202020204" pitchFamily="34" charset="0"/>
              <a:buChar char="•"/>
            </a:pPr>
            <a:r>
              <a:rPr lang="en-US" dirty="0"/>
              <a:t>Who qualifies for an exemption of the St. Louis City tax</a:t>
            </a:r>
          </a:p>
          <a:p>
            <a:pPr marL="171450" indent="-171450">
              <a:buFont typeface="Arial" panose="020B0604020202020204" pitchFamily="34" charset="0"/>
              <a:buChar char="•"/>
            </a:pPr>
            <a:r>
              <a:rPr lang="en-US" dirty="0"/>
              <a:t>What holidays will SLU observe this year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530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an overview of the SOM </a:t>
            </a:r>
          </a:p>
        </p:txBody>
      </p:sp>
      <p:sp>
        <p:nvSpPr>
          <p:cNvPr id="4" name="Slide Number Placeholder 3"/>
          <p:cNvSpPr>
            <a:spLocks noGrp="1"/>
          </p:cNvSpPr>
          <p:nvPr>
            <p:ph type="sldNum" sz="quarter" idx="5"/>
          </p:nvPr>
        </p:nvSpPr>
        <p:spPr/>
        <p:txBody>
          <a:bodyPr/>
          <a:lstStyle/>
          <a:p>
            <a:fld id="{1C11FB20-881B-4361-A3B7-8CB408E9CB17}" type="slidenum">
              <a:rPr lang="en-US" smtClean="0"/>
              <a:t>6</a:t>
            </a:fld>
            <a:endParaRPr lang="en-US"/>
          </a:p>
        </p:txBody>
      </p:sp>
    </p:spTree>
    <p:extLst>
      <p:ext uri="{BB962C8B-B14F-4D97-AF65-F5344CB8AC3E}">
        <p14:creationId xmlns:p14="http://schemas.microsoft.com/office/powerpoint/2010/main" val="992397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Payroll course covers:</a:t>
            </a:r>
          </a:p>
          <a:p>
            <a:pPr marL="171450" indent="-171450">
              <a:buFont typeface="Arial" panose="020B0604020202020204" pitchFamily="34" charset="0"/>
              <a:buChar char="•"/>
            </a:pPr>
            <a:r>
              <a:rPr lang="en-US" dirty="0"/>
              <a:t>When are pay dates</a:t>
            </a:r>
          </a:p>
          <a:p>
            <a:pPr marL="171450" indent="-171450">
              <a:buFont typeface="Arial" panose="020B0604020202020204" pitchFamily="34" charset="0"/>
              <a:buChar char="•"/>
            </a:pPr>
            <a:r>
              <a:rPr lang="en-US" dirty="0"/>
              <a:t>Who qualifies for an exemption of the St. Louis City tax</a:t>
            </a:r>
          </a:p>
          <a:p>
            <a:pPr marL="171450" indent="-171450">
              <a:buFont typeface="Arial" panose="020B0604020202020204" pitchFamily="34" charset="0"/>
              <a:buChar char="•"/>
            </a:pPr>
            <a:r>
              <a:rPr lang="en-US" dirty="0"/>
              <a:t>How much vacation and sick time will I receive</a:t>
            </a:r>
          </a:p>
          <a:p>
            <a:pPr marL="171450" indent="-171450">
              <a:buFont typeface="Arial" panose="020B0604020202020204" pitchFamily="34" charset="0"/>
              <a:buChar char="•"/>
            </a:pPr>
            <a:r>
              <a:rPr lang="en-US" dirty="0"/>
              <a:t>What holidays will SLU observe this year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983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components to the Benefits section.</a:t>
            </a:r>
          </a:p>
          <a:p>
            <a:endParaRPr lang="en-US" dirty="0"/>
          </a:p>
          <a:p>
            <a:r>
              <a:rPr lang="en-US" dirty="0"/>
              <a:t>Please be sure to remind your new hires to review these benefits within their first 30 days.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525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components to the Benefits section.</a:t>
            </a:r>
          </a:p>
          <a:p>
            <a:endParaRPr lang="en-US" dirty="0"/>
          </a:p>
          <a:p>
            <a:r>
              <a:rPr lang="en-US" dirty="0"/>
              <a:t>Please be sure to remind your new hires to review these benefits within their first 30 days.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947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Faculty and Staff will receive a course describing the Employee Assistance Program.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178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follow-up to New Employee Orientation – Everyone receives a course titled University Orientation.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641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follow-up to New Employee Orientation – Everyone receives a course titled University Orientation.</a:t>
            </a:r>
          </a:p>
          <a:p>
            <a:endParaRPr lang="en-US" dirty="0"/>
          </a:p>
          <a:p>
            <a:r>
              <a:rPr lang="en-US" dirty="0"/>
              <a:t>This course contains five lessons.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900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follow-up to New Employee Orientation – Everyone receives a course titled University Orientation.</a:t>
            </a:r>
          </a:p>
          <a:p>
            <a:endParaRPr lang="en-US" dirty="0"/>
          </a:p>
          <a:p>
            <a:r>
              <a:rPr lang="en-US" dirty="0"/>
              <a:t>This course contains five lessons.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00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10-minute tour talks about buildings across both north and south ends of campus.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909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on the schedule at one of the previous meetings to talk about SLU’s remarkable history but gave up my time to speak to others could.</a:t>
            </a:r>
          </a:p>
          <a:p>
            <a:endParaRPr lang="en-US" dirty="0"/>
          </a:p>
          <a:p>
            <a:r>
              <a:rPr lang="en-US" dirty="0"/>
              <a:t>So here is your chance to see what I was going to talk about.  </a:t>
            </a:r>
          </a:p>
          <a:p>
            <a:endParaRPr lang="en-US" dirty="0"/>
          </a:p>
          <a:p>
            <a:r>
              <a:rPr lang="en-US" dirty="0"/>
              <a:t>New employees can try their luck as answering a 25 question Google Form to see how well they know the institution they have joined.</a:t>
            </a:r>
          </a:p>
          <a:p>
            <a:r>
              <a:rPr lang="en-US" dirty="0"/>
              <a:t>I even provided a ‘cheat sheet’ they can use by vising slu.edu/timeline.</a:t>
            </a:r>
          </a:p>
          <a:p>
            <a:endParaRPr lang="en-US" dirty="0"/>
          </a:p>
          <a:p>
            <a:r>
              <a:rPr lang="en-US" dirty="0"/>
              <a:t>I tell them they can receive a 25% discount card to the bookstore in the BSC if they complete the quiz with a passing score.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164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a:t>
            </a:r>
          </a:p>
          <a:p>
            <a:r>
              <a:rPr lang="en-US" dirty="0"/>
              <a:t>Are there </a:t>
            </a:r>
            <a:r>
              <a:rPr lang="en-US"/>
              <a:t>any questions?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44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1FB20-881B-4361-A3B7-8CB408E9CB17}" type="slidenum">
              <a:rPr lang="en-US" smtClean="0"/>
              <a:t>7</a:t>
            </a:fld>
            <a:endParaRPr lang="en-US"/>
          </a:p>
        </p:txBody>
      </p:sp>
    </p:spTree>
    <p:extLst>
      <p:ext uri="{BB962C8B-B14F-4D97-AF65-F5344CB8AC3E}">
        <p14:creationId xmlns:p14="http://schemas.microsoft.com/office/powerpoint/2010/main" val="3947473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a:t>
            </a:r>
          </a:p>
          <a:p>
            <a:r>
              <a:rPr lang="en-US" dirty="0"/>
              <a:t>Are there </a:t>
            </a:r>
            <a:r>
              <a:rPr lang="en-US"/>
              <a:t>any questions?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6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(e.g. over 850 designated funds to manage plus research and 170 conveyed faculty)</a:t>
            </a:r>
            <a:endParaRPr lang="en-US" sz="1200"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1C11FB20-881B-4361-A3B7-8CB408E9CB17}" type="slidenum">
              <a:rPr lang="en-US" smtClean="0"/>
              <a:t>8</a:t>
            </a:fld>
            <a:endParaRPr lang="en-US"/>
          </a:p>
        </p:txBody>
      </p:sp>
    </p:spTree>
    <p:extLst>
      <p:ext uri="{BB962C8B-B14F-4D97-AF65-F5344CB8AC3E}">
        <p14:creationId xmlns:p14="http://schemas.microsoft.com/office/powerpoint/2010/main" val="399791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44861"/>
            <a:ext cx="6972275" cy="4791214"/>
          </a:xfrm>
        </p:spPr>
        <p:txBody>
          <a:bodyPr/>
          <a:lstStyle/>
          <a:p>
            <a:endParaRPr lang="en-US" dirty="0"/>
          </a:p>
        </p:txBody>
      </p:sp>
      <p:sp>
        <p:nvSpPr>
          <p:cNvPr id="4" name="Slide Number Placeholder 3"/>
          <p:cNvSpPr>
            <a:spLocks noGrp="1"/>
          </p:cNvSpPr>
          <p:nvPr>
            <p:ph type="sldNum" sz="quarter" idx="5"/>
          </p:nvPr>
        </p:nvSpPr>
        <p:spPr/>
        <p:txBody>
          <a:bodyPr/>
          <a:lstStyle/>
          <a:p>
            <a:fld id="{1C11FB20-881B-4361-A3B7-8CB408E9CB17}" type="slidenum">
              <a:rPr lang="en-US" smtClean="0"/>
              <a:t>9</a:t>
            </a:fld>
            <a:endParaRPr lang="en-US"/>
          </a:p>
        </p:txBody>
      </p:sp>
    </p:spTree>
    <p:extLst>
      <p:ext uri="{BB962C8B-B14F-4D97-AF65-F5344CB8AC3E}">
        <p14:creationId xmlns:p14="http://schemas.microsoft.com/office/powerpoint/2010/main" val="4236978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5F6368"/>
                </a:solidFill>
                <a:effectLst/>
                <a:latin typeface="Roboto" panose="02000000000000000000" pitchFamily="2" charset="0"/>
              </a:rPr>
              <a:t>Missouri became</a:t>
            </a:r>
            <a:r>
              <a:rPr lang="en-US" b="0" i="0" dirty="0">
                <a:solidFill>
                  <a:srgbClr val="4D5156"/>
                </a:solidFill>
                <a:effectLst/>
                <a:latin typeface="Roboto" panose="02000000000000000000" pitchFamily="2" charset="0"/>
              </a:rPr>
              <a:t> the 24th </a:t>
            </a:r>
            <a:r>
              <a:rPr lang="en-US" b="1" i="0" dirty="0">
                <a:solidFill>
                  <a:srgbClr val="5F6368"/>
                </a:solidFill>
                <a:effectLst/>
                <a:latin typeface="Roboto" panose="02000000000000000000" pitchFamily="2" charset="0"/>
              </a:rPr>
              <a:t>state</a:t>
            </a:r>
            <a:r>
              <a:rPr lang="en-US" b="0" i="0" dirty="0">
                <a:solidFill>
                  <a:srgbClr val="4D5156"/>
                </a:solidFill>
                <a:effectLst/>
                <a:latin typeface="Roboto" panose="02000000000000000000" pitchFamily="2" charset="0"/>
              </a:rPr>
              <a:t> on August 10, 1821</a:t>
            </a:r>
            <a:endParaRPr lang="en-US" dirty="0"/>
          </a:p>
          <a:p>
            <a:endParaRPr lang="fr-FR" dirty="0"/>
          </a:p>
          <a:p>
            <a:r>
              <a:rPr lang="fr-FR" dirty="0"/>
              <a:t>In 1832 SLU </a:t>
            </a:r>
            <a:r>
              <a:rPr lang="fr-FR" dirty="0" err="1"/>
              <a:t>received</a:t>
            </a:r>
            <a:r>
              <a:rPr lang="fr-FR" dirty="0"/>
              <a:t> </a:t>
            </a:r>
            <a:r>
              <a:rPr lang="fr-FR" dirty="0" err="1"/>
              <a:t>its</a:t>
            </a:r>
            <a:r>
              <a:rPr lang="fr-FR" dirty="0"/>
              <a:t> </a:t>
            </a:r>
            <a:r>
              <a:rPr lang="fr-FR" dirty="0" err="1"/>
              <a:t>formal</a:t>
            </a:r>
            <a:r>
              <a:rPr lang="fr-FR" dirty="0"/>
              <a:t> charter </a:t>
            </a:r>
            <a:r>
              <a:rPr lang="fr-FR" dirty="0" err="1"/>
              <a:t>acknowledging</a:t>
            </a:r>
            <a:r>
              <a:rPr lang="fr-FR" dirty="0"/>
              <a:t> </a:t>
            </a:r>
            <a:r>
              <a:rPr lang="fr-FR" dirty="0" err="1"/>
              <a:t>it</a:t>
            </a:r>
            <a:r>
              <a:rPr lang="fr-FR" dirty="0"/>
              <a:t> as a </a:t>
            </a:r>
            <a:r>
              <a:rPr lang="fr-FR" dirty="0" err="1"/>
              <a:t>university</a:t>
            </a:r>
            <a:r>
              <a:rPr lang="fr-FR" dirty="0"/>
              <a:t>, </a:t>
            </a:r>
            <a:r>
              <a:rPr lang="fr-FR" dirty="0" err="1"/>
              <a:t>making</a:t>
            </a:r>
            <a:r>
              <a:rPr lang="fr-FR" dirty="0"/>
              <a:t> </a:t>
            </a:r>
            <a:r>
              <a:rPr lang="fr-FR" dirty="0" err="1"/>
              <a:t>it</a:t>
            </a:r>
            <a:r>
              <a:rPr lang="fr-FR" dirty="0"/>
              <a:t> the first West of the Mississippi, and </a:t>
            </a:r>
            <a:r>
              <a:rPr lang="fr-FR" dirty="0" err="1"/>
              <a:t>only</a:t>
            </a:r>
            <a:r>
              <a:rPr lang="fr-FR" dirty="0"/>
              <a:t> the second in the United States </a:t>
            </a:r>
            <a:r>
              <a:rPr lang="fr-FR" dirty="0" err="1"/>
              <a:t>operated</a:t>
            </a:r>
            <a:r>
              <a:rPr lang="fr-FR" dirty="0"/>
              <a:t> by </a:t>
            </a:r>
            <a:r>
              <a:rPr lang="fr-FR" dirty="0" err="1"/>
              <a:t>Jesuits</a:t>
            </a:r>
            <a:r>
              <a:rPr lang="fr-FR" dirty="0"/>
              <a:t>.  </a:t>
            </a:r>
          </a:p>
          <a:p>
            <a:endParaRPr lang="fr-FR" dirty="0"/>
          </a:p>
          <a:p>
            <a:endParaRPr lang="en-US" dirty="0"/>
          </a:p>
          <a:p>
            <a:r>
              <a:rPr lang="en-US" dirty="0"/>
              <a:t>Also In 1832, De Smet returned home to Belgium due to illness, where he collected thousands of books he sent to SLU over the course of his time at home.  In 1853, these books were given a home in a new library on the corner of 9</a:t>
            </a:r>
            <a:r>
              <a:rPr lang="en-US" baseline="30000" dirty="0"/>
              <a:t>th</a:t>
            </a:r>
            <a:r>
              <a:rPr lang="en-US" dirty="0"/>
              <a:t> and Washington.  This three story building consisted of a chapel and senior hall on the first floor, a library and museum on the second floor, and an auditorium and exhibition hall on the third floor.  There were even two towers which allowed faculty and students to conduct astronomical and meteorological studies.</a:t>
            </a:r>
          </a:p>
          <a:p>
            <a:endParaRPr lang="en-US" dirty="0"/>
          </a:p>
          <a:p>
            <a:r>
              <a:rPr lang="en-US" dirty="0"/>
              <a:t>The library earned the title of “the rarest in the West,” and saw the likes of such famous Americans as Henry Clay, John C. Calhoun, Daniel Webster, and Robert E. Lee.  British author Charles Dickens even made an appearance.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A346636-4D8E-405E-AFBC-7C8A98C4E7A4}" type="slidenum">
              <a:rPr lang="en-US" smtClean="0"/>
              <a:pPr>
                <a:defRPr/>
              </a:pPr>
              <a:t>10</a:t>
            </a:fld>
            <a:endParaRPr lang="en-US"/>
          </a:p>
        </p:txBody>
      </p:sp>
    </p:spTree>
    <p:extLst>
      <p:ext uri="{BB962C8B-B14F-4D97-AF65-F5344CB8AC3E}">
        <p14:creationId xmlns:p14="http://schemas.microsoft.com/office/powerpoint/2010/main" val="653228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5F6368"/>
                </a:solidFill>
                <a:effectLst/>
                <a:latin typeface="Roboto" panose="02000000000000000000" pitchFamily="2" charset="0"/>
              </a:rPr>
              <a:t>Missouri became</a:t>
            </a:r>
            <a:r>
              <a:rPr lang="en-US" b="0" i="0" dirty="0">
                <a:solidFill>
                  <a:srgbClr val="4D5156"/>
                </a:solidFill>
                <a:effectLst/>
                <a:latin typeface="Roboto" panose="02000000000000000000" pitchFamily="2" charset="0"/>
              </a:rPr>
              <a:t> the 24th </a:t>
            </a:r>
            <a:r>
              <a:rPr lang="en-US" b="1" i="0" dirty="0">
                <a:solidFill>
                  <a:srgbClr val="5F6368"/>
                </a:solidFill>
                <a:effectLst/>
                <a:latin typeface="Roboto" panose="02000000000000000000" pitchFamily="2" charset="0"/>
              </a:rPr>
              <a:t>state</a:t>
            </a:r>
            <a:r>
              <a:rPr lang="en-US" b="0" i="0" dirty="0">
                <a:solidFill>
                  <a:srgbClr val="4D5156"/>
                </a:solidFill>
                <a:effectLst/>
                <a:latin typeface="Roboto" panose="02000000000000000000" pitchFamily="2" charset="0"/>
              </a:rPr>
              <a:t> on August 10, 1821</a:t>
            </a:r>
            <a:endParaRPr lang="en-US" dirty="0"/>
          </a:p>
          <a:p>
            <a:endParaRPr lang="fr-FR" dirty="0"/>
          </a:p>
          <a:p>
            <a:r>
              <a:rPr lang="fr-FR" dirty="0"/>
              <a:t>In 1832 SLU </a:t>
            </a:r>
            <a:r>
              <a:rPr lang="fr-FR" dirty="0" err="1"/>
              <a:t>received</a:t>
            </a:r>
            <a:r>
              <a:rPr lang="fr-FR" dirty="0"/>
              <a:t> </a:t>
            </a:r>
            <a:r>
              <a:rPr lang="fr-FR" dirty="0" err="1"/>
              <a:t>its</a:t>
            </a:r>
            <a:r>
              <a:rPr lang="fr-FR" dirty="0"/>
              <a:t> </a:t>
            </a:r>
            <a:r>
              <a:rPr lang="fr-FR" dirty="0" err="1"/>
              <a:t>formal</a:t>
            </a:r>
            <a:r>
              <a:rPr lang="fr-FR" dirty="0"/>
              <a:t> charter </a:t>
            </a:r>
            <a:r>
              <a:rPr lang="fr-FR" dirty="0" err="1"/>
              <a:t>acknowledging</a:t>
            </a:r>
            <a:r>
              <a:rPr lang="fr-FR" dirty="0"/>
              <a:t> </a:t>
            </a:r>
            <a:r>
              <a:rPr lang="fr-FR" dirty="0" err="1"/>
              <a:t>it</a:t>
            </a:r>
            <a:r>
              <a:rPr lang="fr-FR" dirty="0"/>
              <a:t> as a </a:t>
            </a:r>
            <a:r>
              <a:rPr lang="fr-FR" dirty="0" err="1"/>
              <a:t>university</a:t>
            </a:r>
            <a:r>
              <a:rPr lang="fr-FR" dirty="0"/>
              <a:t>, </a:t>
            </a:r>
            <a:r>
              <a:rPr lang="fr-FR" dirty="0" err="1"/>
              <a:t>making</a:t>
            </a:r>
            <a:r>
              <a:rPr lang="fr-FR" dirty="0"/>
              <a:t> </a:t>
            </a:r>
            <a:r>
              <a:rPr lang="fr-FR" dirty="0" err="1"/>
              <a:t>it</a:t>
            </a:r>
            <a:r>
              <a:rPr lang="fr-FR" dirty="0"/>
              <a:t> the first West of the Mississippi, and </a:t>
            </a:r>
            <a:r>
              <a:rPr lang="fr-FR" dirty="0" err="1"/>
              <a:t>only</a:t>
            </a:r>
            <a:r>
              <a:rPr lang="fr-FR" dirty="0"/>
              <a:t> the second in the United States </a:t>
            </a:r>
            <a:r>
              <a:rPr lang="fr-FR" dirty="0" err="1"/>
              <a:t>operated</a:t>
            </a:r>
            <a:r>
              <a:rPr lang="fr-FR" dirty="0"/>
              <a:t> by </a:t>
            </a:r>
            <a:r>
              <a:rPr lang="fr-FR" dirty="0" err="1"/>
              <a:t>Jesuits</a:t>
            </a:r>
            <a:r>
              <a:rPr lang="fr-FR" dirty="0"/>
              <a:t>.  </a:t>
            </a:r>
          </a:p>
          <a:p>
            <a:endParaRPr lang="fr-FR" dirty="0"/>
          </a:p>
          <a:p>
            <a:endParaRPr lang="en-US" dirty="0"/>
          </a:p>
          <a:p>
            <a:r>
              <a:rPr lang="en-US" dirty="0"/>
              <a:t>Also In 1832, De Smet returned home to Belgium due to illness, where he collected thousands of books he sent to SLU over the course of his time at home.  In 1853, these books were given a home in a new library on the corner of 9</a:t>
            </a:r>
            <a:r>
              <a:rPr lang="en-US" baseline="30000" dirty="0"/>
              <a:t>th</a:t>
            </a:r>
            <a:r>
              <a:rPr lang="en-US" dirty="0"/>
              <a:t> and Washington.  This three story building consisted of a chapel and senior hall on the first floor, a library and museum on the second floor, and an auditorium and exhibition hall on the third floor.  There were even two towers which allowed faculty and students to conduct astronomical and meteorological studies.</a:t>
            </a:r>
          </a:p>
          <a:p>
            <a:endParaRPr lang="en-US" dirty="0"/>
          </a:p>
          <a:p>
            <a:r>
              <a:rPr lang="en-US" dirty="0"/>
              <a:t>The library earned the title of “the rarest in the West,” and saw the likes of such famous Americans as Henry Clay, John C. Calhoun, Daniel Webster, and Robert E. Lee.  British author Charles Dickens even made an appearance.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A346636-4D8E-405E-AFBC-7C8A98C4E7A4}" type="slidenum">
              <a:rPr lang="en-US" smtClean="0"/>
              <a:pPr>
                <a:defRPr/>
              </a:pPr>
              <a:t>11</a:t>
            </a:fld>
            <a:endParaRPr lang="en-US"/>
          </a:p>
        </p:txBody>
      </p:sp>
    </p:spTree>
    <p:extLst>
      <p:ext uri="{BB962C8B-B14F-4D97-AF65-F5344CB8AC3E}">
        <p14:creationId xmlns:p14="http://schemas.microsoft.com/office/powerpoint/2010/main" val="4170139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Documents</a:t>
            </a:r>
            <a:r>
              <a:rPr lang="en-US" baseline="0" dirty="0"/>
              <a:t> from the American State Papers show payments of tuition to Saint Louis Academy (College) for Jean Baptiste Charbonneau’s education.  </a:t>
            </a:r>
          </a:p>
          <a:p>
            <a:endParaRPr lang="en-US" baseline="0" dirty="0"/>
          </a:p>
          <a:p>
            <a:r>
              <a:rPr lang="en-US" baseline="0" dirty="0"/>
              <a:t>The payments were made on behalf of William Clark (the Clark of Lewis and Clark).  </a:t>
            </a:r>
          </a:p>
          <a:p>
            <a:endParaRPr lang="en-US" baseline="0" dirty="0"/>
          </a:p>
          <a:p>
            <a:r>
              <a:rPr lang="en-US" baseline="0" dirty="0"/>
              <a:t>You may recall that Sacagawea contributed greatly to the success of the Lewis and Clark expedition.  Jean (John) was born during the expedition but his father died before their return.</a:t>
            </a:r>
          </a:p>
          <a:p>
            <a:endParaRPr lang="en-US" baseline="0" dirty="0"/>
          </a:p>
        </p:txBody>
      </p:sp>
      <p:sp>
        <p:nvSpPr>
          <p:cNvPr id="4" name="Slide Number Placeholder 3"/>
          <p:cNvSpPr>
            <a:spLocks noGrp="1"/>
          </p:cNvSpPr>
          <p:nvPr>
            <p:ph type="sldNum" sz="quarter" idx="10"/>
          </p:nvPr>
        </p:nvSpPr>
        <p:spPr/>
        <p:txBody>
          <a:bodyPr/>
          <a:lstStyle/>
          <a:p>
            <a:pPr>
              <a:defRPr/>
            </a:pPr>
            <a:fld id="{3A346636-4D8E-405E-AFBC-7C8A98C4E7A4}" type="slidenum">
              <a:rPr lang="en-US" smtClean="0"/>
              <a:pPr>
                <a:defRPr/>
              </a:pPr>
              <a:t>13</a:t>
            </a:fld>
            <a:endParaRPr lang="en-US"/>
          </a:p>
        </p:txBody>
      </p:sp>
    </p:spTree>
    <p:extLst>
      <p:ext uri="{BB962C8B-B14F-4D97-AF65-F5344CB8AC3E}">
        <p14:creationId xmlns:p14="http://schemas.microsoft.com/office/powerpoint/2010/main" val="3154464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want to introduce you to the New Employee Orientation housed within Workday Learning.</a:t>
            </a:r>
          </a:p>
          <a:p>
            <a:r>
              <a:rPr lang="en-US" dirty="0"/>
              <a:t>We’ll look at what topics are discussed and who receives the various module.</a:t>
            </a:r>
          </a:p>
          <a:p>
            <a:endParaRPr lang="en-US" dirty="0"/>
          </a:p>
          <a:p>
            <a:r>
              <a:rPr lang="en-US" dirty="0"/>
              <a:t>To being, I want to share with you what the new worker (employees and contingent workers) will see when they sign into Workday.</a:t>
            </a:r>
          </a:p>
          <a:p>
            <a:endParaRPr lang="en-US" dirty="0"/>
          </a:p>
          <a:p>
            <a:r>
              <a:rPr lang="en-US" dirty="0"/>
              <a:t>As part of the overall onboarding process, new hires will see an Announcement containing and </a:t>
            </a:r>
            <a:r>
              <a:rPr lang="en-US" b="1" dirty="0"/>
              <a:t>Onboarding</a:t>
            </a:r>
            <a:r>
              <a:rPr lang="en-US" dirty="0"/>
              <a:t> task related to new hire paperwork.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7A20-946F-4FE9-9157-769BA90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120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19745A9D-2034-43A0-8CC4-56A06FE630E6}" type="datetime1">
              <a:rPr lang="en-US" smtClean="0"/>
              <a:t>9/9/2022</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723522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9CFF6F-0C74-4A13-B58B-0388B11F7BDF}" type="datetime1">
              <a:rPr lang="en-US" smtClean="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79252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F47B6B-C82D-452C-9AF5-AE113117096C}" type="datetime1">
              <a:rPr lang="en-US" smtClean="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32176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
        <p:cNvGrpSpPr/>
        <p:nvPr/>
      </p:nvGrpSpPr>
      <p:grpSpPr>
        <a:xfrm>
          <a:off x="0" y="0"/>
          <a:ext cx="0" cy="0"/>
          <a:chOff x="0" y="0"/>
          <a:chExt cx="0" cy="0"/>
        </a:xfrm>
      </p:grpSpPr>
      <p:sp>
        <p:nvSpPr>
          <p:cNvPr id="30" name="Google Shape;30;p5"/>
          <p:cNvSpPr txBox="1">
            <a:spLocks noGrp="1"/>
          </p:cNvSpPr>
          <p:nvPr>
            <p:ph type="body" idx="1"/>
          </p:nvPr>
        </p:nvSpPr>
        <p:spPr>
          <a:xfrm>
            <a:off x="1207212" y="1890167"/>
            <a:ext cx="8841105" cy="3918000"/>
          </a:xfrm>
          <a:prstGeom prst="rect">
            <a:avLst/>
          </a:prstGeom>
        </p:spPr>
        <p:txBody>
          <a:bodyPr spcFirstLastPara="1" wrap="square" lIns="91425" tIns="91425" rIns="91425" bIns="91425" anchor="t" anchorCtr="0">
            <a:noAutofit/>
          </a:bodyPr>
          <a:lstStyle>
            <a:lvl1pPr marL="609448" lvl="0" indent="-524802">
              <a:spcBef>
                <a:spcPts val="800"/>
              </a:spcBef>
              <a:spcAft>
                <a:spcPts val="0"/>
              </a:spcAft>
              <a:buSzPts val="2600"/>
              <a:buChar char="▪"/>
              <a:defRPr>
                <a:latin typeface="+mn-lt"/>
              </a:defRPr>
            </a:lvl1pPr>
            <a:lvl2pPr marL="1218895" lvl="1" indent="-524802">
              <a:spcBef>
                <a:spcPts val="0"/>
              </a:spcBef>
              <a:spcAft>
                <a:spcPts val="0"/>
              </a:spcAft>
              <a:buSzPts val="2600"/>
              <a:buChar char="▫"/>
              <a:defRPr/>
            </a:lvl2pPr>
            <a:lvl3pPr marL="1828343" lvl="2" indent="-524802">
              <a:spcBef>
                <a:spcPts val="0"/>
              </a:spcBef>
              <a:spcAft>
                <a:spcPts val="0"/>
              </a:spcAft>
              <a:buSzPts val="2600"/>
              <a:buChar char="▫"/>
              <a:defRPr/>
            </a:lvl3pPr>
            <a:lvl4pPr marL="2437790" lvl="3" indent="-524802">
              <a:spcBef>
                <a:spcPts val="0"/>
              </a:spcBef>
              <a:spcAft>
                <a:spcPts val="0"/>
              </a:spcAft>
              <a:buSzPts val="2600"/>
              <a:buChar char="▫"/>
              <a:defRPr/>
            </a:lvl4pPr>
            <a:lvl5pPr marL="3047238" lvl="4" indent="-524802">
              <a:spcBef>
                <a:spcPts val="0"/>
              </a:spcBef>
              <a:spcAft>
                <a:spcPts val="0"/>
              </a:spcAft>
              <a:buSzPts val="2600"/>
              <a:buChar char="○"/>
              <a:defRPr/>
            </a:lvl5pPr>
            <a:lvl6pPr marL="3656686" lvl="5" indent="-524802">
              <a:spcBef>
                <a:spcPts val="0"/>
              </a:spcBef>
              <a:spcAft>
                <a:spcPts val="0"/>
              </a:spcAft>
              <a:buSzPts val="2600"/>
              <a:buChar char="■"/>
              <a:defRPr/>
            </a:lvl6pPr>
            <a:lvl7pPr marL="4266133" lvl="6" indent="-524802">
              <a:spcBef>
                <a:spcPts val="0"/>
              </a:spcBef>
              <a:spcAft>
                <a:spcPts val="0"/>
              </a:spcAft>
              <a:buSzPts val="2600"/>
              <a:buChar char="●"/>
              <a:defRPr/>
            </a:lvl7pPr>
            <a:lvl8pPr marL="4875581" lvl="7" indent="-524802">
              <a:spcBef>
                <a:spcPts val="0"/>
              </a:spcBef>
              <a:spcAft>
                <a:spcPts val="0"/>
              </a:spcAft>
              <a:buSzPts val="2600"/>
              <a:buChar char="○"/>
              <a:defRPr/>
            </a:lvl8pPr>
            <a:lvl9pPr marL="5485028" lvl="8" indent="-524802">
              <a:spcBef>
                <a:spcPts val="0"/>
              </a:spcBef>
              <a:spcAft>
                <a:spcPts val="0"/>
              </a:spcAft>
              <a:buSzPts val="2600"/>
              <a:buChar char="■"/>
              <a:defRPr/>
            </a:lvl9pPr>
          </a:lstStyle>
          <a:p>
            <a:pPr lvl="0"/>
            <a:r>
              <a:rPr lang="en-US"/>
              <a:t>Click to edit Master text styles</a:t>
            </a:r>
          </a:p>
        </p:txBody>
      </p:sp>
      <p:sp>
        <p:nvSpPr>
          <p:cNvPr id="31" name="Google Shape;31;p5"/>
          <p:cNvSpPr txBox="1">
            <a:spLocks noGrp="1"/>
          </p:cNvSpPr>
          <p:nvPr>
            <p:ph type="sldNum" idx="12"/>
          </p:nvPr>
        </p:nvSpPr>
        <p:spPr>
          <a:xfrm>
            <a:off x="11667201" y="5808300"/>
            <a:ext cx="524800" cy="5248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sp>
        <p:nvSpPr>
          <p:cNvPr id="29" name="Google Shape;29;p5"/>
          <p:cNvSpPr txBox="1">
            <a:spLocks noGrp="1"/>
          </p:cNvSpPr>
          <p:nvPr>
            <p:ph type="title"/>
          </p:nvPr>
        </p:nvSpPr>
        <p:spPr>
          <a:xfrm>
            <a:off x="906242" y="524633"/>
            <a:ext cx="8163921" cy="1075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Tree>
    <p:extLst>
      <p:ext uri="{BB962C8B-B14F-4D97-AF65-F5344CB8AC3E}">
        <p14:creationId xmlns:p14="http://schemas.microsoft.com/office/powerpoint/2010/main" val="294777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4BADD5-4D46-4D60-8999-54D1907EC62B}" type="datetime1">
              <a:rPr lang="en-US" smtClean="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3406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A8AF52-A35B-49D6-9AAE-59CF99BF4750}" type="datetime1">
              <a:rPr lang="en-US" smtClean="0"/>
              <a:t>9/9/2022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1023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1FB979-2F5C-40FA-A13F-B6A00A8AA685}" type="datetime1">
              <a:rPr lang="en-US" smtClean="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1947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DA4F0F-ADD7-41EA-8DC2-2E2A3502B34E}" type="datetime1">
              <a:rPr lang="en-US" smtClean="0"/>
              <a:t>9/9/2022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2878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CAA22-1073-4951-A48E-333A90A082F4}" type="datetime1">
              <a:rPr lang="en-US" smtClean="0"/>
              <a:t>9/9/2022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6460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11681-0DF0-4920-8B35-57C3BE1FE277}" type="datetime1">
              <a:rPr lang="en-US" smtClean="0"/>
              <a:t>9/9/2022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29853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02C64-F8A6-4C16-A190-2317293DBE5C}" type="datetime1">
              <a:rPr lang="en-US" smtClean="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662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0C348E-FFE0-4E6D-ADF6-D74F6D9755A2}" type="datetime1">
              <a:rPr lang="en-US" smtClean="0"/>
              <a:t>9/9/2022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548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F20994C-E75A-463D-B1FB-9A4B00C17887}" type="datetime1">
              <a:rPr lang="en-US" smtClean="0"/>
              <a:t>9/9/2022</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023731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layer.vimeo.com/video/476345475" TargetMode="External"/><Relationship Id="rId2" Type="http://schemas.openxmlformats.org/officeDocument/2006/relationships/hyperlink" Target="http://join.virginpulse.com/SLU"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stagram.com/employeewellbeingslu/" TargetMode="External"/><Relationship Id="rId2" Type="http://schemas.openxmlformats.org/officeDocument/2006/relationships/hyperlink" Target="https://www.slu.edu/human-resources/benefits/health-wellness/initiatives.php" TargetMode="External"/><Relationship Id="rId1" Type="http://schemas.openxmlformats.org/officeDocument/2006/relationships/slideLayout" Target="../slideLayouts/slideLayout2.xml"/><Relationship Id="rId4" Type="http://schemas.openxmlformats.org/officeDocument/2006/relationships/hyperlink" Target="https://twitter.com/EmployeeWellSLU"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hr@slu.edu"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mailto:hr@slu.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mailto:hr@slu.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3" Type="http://schemas.openxmlformats.org/officeDocument/2006/relationships/hyperlink" Target="https://www.slu.edu/medicine/internal-medicine/hematology-medical-oncology/index.php" TargetMode="External"/><Relationship Id="rId18" Type="http://schemas.openxmlformats.org/officeDocument/2006/relationships/hyperlink" Target="https://www.slu.edu/medicine/neurology/index.php" TargetMode="External"/><Relationship Id="rId26" Type="http://schemas.openxmlformats.org/officeDocument/2006/relationships/hyperlink" Target="https://www.slu.edu/medicine/pediatrics/divisions/critical-care/index.php" TargetMode="External"/><Relationship Id="rId39" Type="http://schemas.openxmlformats.org/officeDocument/2006/relationships/hyperlink" Target="https://www.slu.edu/medicine/pediatrics/divisions/pulmonary-medicine.php" TargetMode="External"/><Relationship Id="rId21" Type="http://schemas.openxmlformats.org/officeDocument/2006/relationships/hyperlink" Target="https://www.slu.edu/medicine/orthopaedic-surgery/index.php" TargetMode="External"/><Relationship Id="rId34" Type="http://schemas.openxmlformats.org/officeDocument/2006/relationships/hyperlink" Target="https://www.slu.edu/medicine/pediatrics/divisions/academic-pediatrics/pediatric-hospitalist.php" TargetMode="External"/><Relationship Id="rId42" Type="http://schemas.openxmlformats.org/officeDocument/2006/relationships/hyperlink" Target="https://www.slu.edu/medicine/medical-education/graduate-programs/biochemistry-molecular-biology/index.php" TargetMode="External"/><Relationship Id="rId47" Type="http://schemas.openxmlformats.org/officeDocument/2006/relationships/hyperlink" Target="https://www.slu.edu/medicine/radiation-oncology/index.php" TargetMode="External"/><Relationship Id="rId50" Type="http://schemas.openxmlformats.org/officeDocument/2006/relationships/hyperlink" Target="https://www.slu.edu/medicine/surgery/cardiothoracic-surgery.php" TargetMode="External"/><Relationship Id="rId55" Type="http://schemas.openxmlformats.org/officeDocument/2006/relationships/hyperlink" Target="https://www.slu.edu/medicine/surgery/plastic-surgery/index.php" TargetMode="External"/><Relationship Id="rId7" Type="http://schemas.openxmlformats.org/officeDocument/2006/relationships/hyperlink" Target="https://www.slu.edu/medicine/internal-medicine/index.php" TargetMode="External"/><Relationship Id="rId2" Type="http://schemas.openxmlformats.org/officeDocument/2006/relationships/notesSlide" Target="../notesSlides/notesSlide2.xml"/><Relationship Id="rId16" Type="http://schemas.openxmlformats.org/officeDocument/2006/relationships/hyperlink" Target="https://www.slu.edu/medicine/internal-medicine/nephrology/index.php" TargetMode="External"/><Relationship Id="rId29" Type="http://schemas.openxmlformats.org/officeDocument/2006/relationships/hyperlink" Target="https://www.slu.edu/medicine/pediatrics/divisions/emergency-medicine/index.php" TargetMode="External"/><Relationship Id="rId11" Type="http://schemas.openxmlformats.org/officeDocument/2006/relationships/hyperlink" Target="https://www.slu.edu/medicine/internal-medicine/general-internal-medicine/index.php" TargetMode="External"/><Relationship Id="rId24" Type="http://schemas.openxmlformats.org/officeDocument/2006/relationships/hyperlink" Target="https://www.slu.edu/medicine/pediatrics/divisions/cardiology/index.php" TargetMode="External"/><Relationship Id="rId32" Type="http://schemas.openxmlformats.org/officeDocument/2006/relationships/hyperlink" Target="https://www.slu.edu/medicine/pediatrics/divisions/academic-pediatrics/index.php" TargetMode="External"/><Relationship Id="rId37" Type="http://schemas.openxmlformats.org/officeDocument/2006/relationships/hyperlink" Target="https://www.slu.edu/medicine/pediatrics/divisions/neonatal-perinatal/index.php" TargetMode="External"/><Relationship Id="rId40" Type="http://schemas.openxmlformats.org/officeDocument/2006/relationships/hyperlink" Target="https://www.slu.edu/medicine/psychiatry-behavioral-neuroscience/index.php" TargetMode="External"/><Relationship Id="rId45" Type="http://schemas.openxmlformats.org/officeDocument/2006/relationships/hyperlink" Target="https://www.slu.edu/medicine/pathology/index.php" TargetMode="External"/><Relationship Id="rId53" Type="http://schemas.openxmlformats.org/officeDocument/2006/relationships/hyperlink" Target="https://www.slu.edu/medicine/neurological-surgery/index.php" TargetMode="External"/><Relationship Id="rId5" Type="http://schemas.openxmlformats.org/officeDocument/2006/relationships/hyperlink" Target="https://www.slu.edu/medicine/dermatology/index.php" TargetMode="External"/><Relationship Id="rId19" Type="http://schemas.openxmlformats.org/officeDocument/2006/relationships/hyperlink" Target="https://www.slu.edu/medicine/obstetrics-gynecology/index.php" TargetMode="External"/><Relationship Id="rId4" Type="http://schemas.openxmlformats.org/officeDocument/2006/relationships/hyperlink" Target="https://www.slu.edu/medicine/family-medicine/index.php" TargetMode="External"/><Relationship Id="rId9" Type="http://schemas.openxmlformats.org/officeDocument/2006/relationships/hyperlink" Target="https://www.slu.edu/medicine/internal-medicine/endocrinology/index.php" TargetMode="External"/><Relationship Id="rId14" Type="http://schemas.openxmlformats.org/officeDocument/2006/relationships/hyperlink" Target="https://www.slu.edu/medicine/internal-medicine/infectious-disease/index.php" TargetMode="External"/><Relationship Id="rId22" Type="http://schemas.openxmlformats.org/officeDocument/2006/relationships/hyperlink" Target="https://www.slu.edu/medicine/pediatrics/index.php" TargetMode="External"/><Relationship Id="rId27" Type="http://schemas.openxmlformats.org/officeDocument/2006/relationships/hyperlink" Target="https://www.slu.edu/medicine/pediatrics/divisions/dermatology.php" TargetMode="External"/><Relationship Id="rId30" Type="http://schemas.openxmlformats.org/officeDocument/2006/relationships/hyperlink" Target="https://www.slu.edu/medicine/pediatrics/divisions/endocrinology.php" TargetMode="External"/><Relationship Id="rId35" Type="http://schemas.openxmlformats.org/officeDocument/2006/relationships/hyperlink" Target="https://www.slu.edu/medicine/pediatrics/divisions/hematology-oncology/index.php" TargetMode="External"/><Relationship Id="rId43" Type="http://schemas.openxmlformats.org/officeDocument/2006/relationships/hyperlink" Target="https://www.slu.edu/medicine/research/comparative-medicine.php" TargetMode="External"/><Relationship Id="rId48" Type="http://schemas.openxmlformats.org/officeDocument/2006/relationships/hyperlink" Target="https://www.slu.edu/medicine/surgery/index.php" TargetMode="External"/><Relationship Id="rId56" Type="http://schemas.openxmlformats.org/officeDocument/2006/relationships/hyperlink" Target="https://www.slu.edu/medicine/surgery/urologic-surgery.php" TargetMode="External"/><Relationship Id="rId8" Type="http://schemas.openxmlformats.org/officeDocument/2006/relationships/hyperlink" Target="https://www.slu.edu/medicine/internal-medicine/cardiology/index.php" TargetMode="External"/><Relationship Id="rId51" Type="http://schemas.openxmlformats.org/officeDocument/2006/relationships/hyperlink" Target="https://www.slu.edu/medicine/surgery/emergency-medicine/index.php" TargetMode="External"/><Relationship Id="rId3" Type="http://schemas.openxmlformats.org/officeDocument/2006/relationships/hyperlink" Target="https://www.slu.edu/medicine/anesthesiology-critical-care/index.php" TargetMode="External"/><Relationship Id="rId12" Type="http://schemas.openxmlformats.org/officeDocument/2006/relationships/hyperlink" Target="https://www.slu.edu/medicine/internal-medicine/geriatric-medicine/index.php" TargetMode="External"/><Relationship Id="rId17" Type="http://schemas.openxmlformats.org/officeDocument/2006/relationships/hyperlink" Target="https://www.slu.edu/medicine/internal-medicine/rheumatology/index.php" TargetMode="External"/><Relationship Id="rId25" Type="http://schemas.openxmlformats.org/officeDocument/2006/relationships/hyperlink" Target="https://www.slu.edu/medicine/pediatrics/divisions/child-protection.php" TargetMode="External"/><Relationship Id="rId33" Type="http://schemas.openxmlformats.org/officeDocument/2006/relationships/hyperlink" Target="https://www.slu.edu/medicine/pediatrics/divisions/academic-pediatrics/adolescent-medicine.php" TargetMode="External"/><Relationship Id="rId38" Type="http://schemas.openxmlformats.org/officeDocument/2006/relationships/hyperlink" Target="https://www.slu.edu/medicine/pediatrics/divisions/nephrology.php" TargetMode="External"/><Relationship Id="rId46" Type="http://schemas.openxmlformats.org/officeDocument/2006/relationships/hyperlink" Target="https://www.slu.edu/medicine/medical-education/graduate-programs/pharmacology-physiology/index.php" TargetMode="External"/><Relationship Id="rId20" Type="http://schemas.openxmlformats.org/officeDocument/2006/relationships/hyperlink" Target="https://www.slu.edu/medicine/ophthalmology/index.php" TargetMode="External"/><Relationship Id="rId41" Type="http://schemas.openxmlformats.org/officeDocument/2006/relationships/hyperlink" Target="https://www.slu.edu/medicine/radiology/index.php" TargetMode="External"/><Relationship Id="rId54" Type="http://schemas.openxmlformats.org/officeDocument/2006/relationships/hyperlink" Target="https://www.slu.edu/medicine/surgery/pediatric-surgery.php" TargetMode="External"/><Relationship Id="rId1" Type="http://schemas.openxmlformats.org/officeDocument/2006/relationships/slideLayout" Target="../slideLayouts/slideLayout2.xml"/><Relationship Id="rId6" Type="http://schemas.openxmlformats.org/officeDocument/2006/relationships/hyperlink" Target="https://www.slu.edu/medicine/health-and-clinical-outcomes-research/" TargetMode="External"/><Relationship Id="rId15" Type="http://schemas.openxmlformats.org/officeDocument/2006/relationships/hyperlink" Target="https://www.slu.edu/medicine/internal-medicine/pulmonary-critical-care-sleep-medicine/index.php" TargetMode="External"/><Relationship Id="rId23" Type="http://schemas.openxmlformats.org/officeDocument/2006/relationships/hyperlink" Target="https://www.slu.edu/medicine/pediatrics/divisions/allergy-immunology.php" TargetMode="External"/><Relationship Id="rId28" Type="http://schemas.openxmlformats.org/officeDocument/2006/relationships/hyperlink" Target="https://www.slu.edu/medicine/pediatrics/divisions/developmental-pediatrics/index.php" TargetMode="External"/><Relationship Id="rId36" Type="http://schemas.openxmlformats.org/officeDocument/2006/relationships/hyperlink" Target="https://www.slu.edu/medicine/pediatrics/divisions/medical-genetics.php" TargetMode="External"/><Relationship Id="rId49" Type="http://schemas.openxmlformats.org/officeDocument/2006/relationships/hyperlink" Target="https://www.slu.edu/medicine/surgery/abdominal-transplant.php" TargetMode="External"/><Relationship Id="rId57" Type="http://schemas.openxmlformats.org/officeDocument/2006/relationships/hyperlink" Target="https://www.slu.edu/medicine/surgery/vascular-surgery/index.php" TargetMode="External"/><Relationship Id="rId10" Type="http://schemas.openxmlformats.org/officeDocument/2006/relationships/hyperlink" Target="https://www.slu.edu/medicine/internal-medicine/gastroenterology-hepatology/index.php" TargetMode="External"/><Relationship Id="rId31" Type="http://schemas.openxmlformats.org/officeDocument/2006/relationships/hyperlink" Target="https://www.slu.edu/medicine/pediatrics/divisions/gastroenterology-hepatology/index.php" TargetMode="External"/><Relationship Id="rId44" Type="http://schemas.openxmlformats.org/officeDocument/2006/relationships/hyperlink" Target="https://www.slu.edu/medicine/medical-education/graduate-programs/molecular-microbiology-immunology/index.php" TargetMode="External"/><Relationship Id="rId52" Type="http://schemas.openxmlformats.org/officeDocument/2006/relationships/hyperlink" Target="https://www.slu.edu/medicine/surgery/general-surgery/index.php"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2"/>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3429000"/>
            <a:ext cx="7501651" cy="1090938"/>
          </a:xfrm>
        </p:spPr>
        <p:txBody>
          <a:bodyPr anchor="b">
            <a:normAutofit fontScale="90000"/>
          </a:bodyPr>
          <a:lstStyle/>
          <a:p>
            <a:pPr algn="l"/>
            <a:r>
              <a:rPr lang="en-US" sz="3900">
                <a:solidFill>
                  <a:srgbClr val="FFFFFF"/>
                </a:solidFill>
              </a:rPr>
              <a:t>September Business Managers’ Meeting</a:t>
            </a: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514816"/>
          </a:xfrm>
        </p:spPr>
        <p:txBody>
          <a:bodyPr anchor="t">
            <a:normAutofit/>
          </a:bodyPr>
          <a:lstStyle/>
          <a:p>
            <a:r>
              <a:rPr lang="en-US">
                <a:solidFill>
                  <a:srgbClr val="FFFFFF"/>
                </a:solidFill>
              </a:rPr>
              <a:t>September 8, 2022</a:t>
            </a:r>
          </a:p>
        </p:txBody>
      </p:sp>
    </p:spTree>
    <p:extLst>
      <p:ext uri="{BB962C8B-B14F-4D97-AF65-F5344CB8AC3E}">
        <p14:creationId xmlns:p14="http://schemas.microsoft.com/office/powerpoint/2010/main" val="3130347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A3D8AB-075F-4BA0-86FD-E58CCD85B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C2F614DA-B02F-4FFD-96B0-85F2695C5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06"/>
            <a:ext cx="12207240" cy="6860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76B3A5-493A-486E-9673-07E096C0A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88934"/>
            <a:ext cx="12207240" cy="266906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1261872" y="4452182"/>
            <a:ext cx="9692640" cy="1596006"/>
          </a:xfrm>
        </p:spPr>
        <p:txBody>
          <a:bodyPr vert="horz" lIns="91440" tIns="45720" rIns="91440" bIns="45720" rtlCol="0" anchor="ctr">
            <a:normAutofit/>
          </a:bodyPr>
          <a:lstStyle/>
          <a:p>
            <a:pPr>
              <a:spcBef>
                <a:spcPct val="0"/>
              </a:spcBef>
            </a:pPr>
            <a:r>
              <a:rPr lang="en-US">
                <a:solidFill>
                  <a:schemeClr val="bg1">
                    <a:alpha val="80000"/>
                  </a:schemeClr>
                </a:solidFill>
              </a:rPr>
              <a:t>Sale of SLUCare</a:t>
            </a:r>
            <a:br>
              <a:rPr lang="en-US">
                <a:solidFill>
                  <a:schemeClr val="bg1">
                    <a:alpha val="80000"/>
                  </a:schemeClr>
                </a:solidFill>
              </a:rPr>
            </a:br>
            <a:r>
              <a:rPr lang="en-US">
                <a:solidFill>
                  <a:schemeClr val="bg1">
                    <a:alpha val="80000"/>
                  </a:schemeClr>
                </a:solidFill>
              </a:rPr>
              <a:t>Transition Agreements with SSM </a:t>
            </a:r>
          </a:p>
        </p:txBody>
      </p:sp>
      <p:sp>
        <p:nvSpPr>
          <p:cNvPr id="2" name="TextBox 1"/>
          <p:cNvSpPr txBox="1"/>
          <p:nvPr/>
        </p:nvSpPr>
        <p:spPr>
          <a:xfrm>
            <a:off x="1261872" y="699990"/>
            <a:ext cx="8595360" cy="3039592"/>
          </a:xfrm>
          <a:prstGeom prst="rect">
            <a:avLst/>
          </a:prstGeom>
        </p:spPr>
        <p:txBody>
          <a:bodyPr vert="horz" lIns="91440" tIns="45720" rIns="91440" bIns="45720" rtlCol="0" anchor="ctr">
            <a:normAutofit/>
          </a:bodyPr>
          <a:lstStyle/>
          <a:p>
            <a:pPr marL="102870" indent="-182880" defTabSz="914400">
              <a:lnSpc>
                <a:spcPct val="90000"/>
              </a:lnSpc>
              <a:spcAft>
                <a:spcPts val="600"/>
              </a:spcAft>
              <a:buClr>
                <a:schemeClr val="accent1"/>
              </a:buClr>
              <a:buFontTx/>
              <a:buChar char="-"/>
            </a:pPr>
            <a:r>
              <a:rPr lang="en-US" b="1"/>
              <a:t>SLU has agreed to perform certain “transition services” for SSM post 6/30</a:t>
            </a:r>
          </a:p>
          <a:p>
            <a:pPr marL="560070" lvl="1" indent="-182880" defTabSz="914400">
              <a:lnSpc>
                <a:spcPct val="90000"/>
              </a:lnSpc>
              <a:spcAft>
                <a:spcPts val="600"/>
              </a:spcAft>
              <a:buClr>
                <a:schemeClr val="accent1"/>
              </a:buClr>
              <a:buFontTx/>
              <a:buChar char="-"/>
            </a:pPr>
            <a:r>
              <a:rPr lang="en-US" b="1"/>
              <a:t>SSM SLUCare utilizing IT applications</a:t>
            </a:r>
          </a:p>
          <a:p>
            <a:pPr marL="560070" lvl="1" indent="-182880" defTabSz="914400">
              <a:lnSpc>
                <a:spcPct val="90000"/>
              </a:lnSpc>
              <a:spcAft>
                <a:spcPts val="600"/>
              </a:spcAft>
              <a:buClr>
                <a:schemeClr val="accent1"/>
              </a:buClr>
              <a:buFontTx/>
              <a:buChar char="-"/>
            </a:pPr>
            <a:r>
              <a:rPr lang="en-US" b="1"/>
              <a:t>SSM SLUCare utilizing Workday for accounting (Fund 85)</a:t>
            </a:r>
          </a:p>
          <a:p>
            <a:pPr marL="560070" lvl="1" indent="-182880" defTabSz="914400">
              <a:lnSpc>
                <a:spcPct val="90000"/>
              </a:lnSpc>
              <a:spcAft>
                <a:spcPts val="600"/>
              </a:spcAft>
              <a:buClr>
                <a:schemeClr val="accent1"/>
              </a:buClr>
              <a:buFontTx/>
              <a:buChar char="-"/>
            </a:pPr>
            <a:r>
              <a:rPr lang="en-US" b="1"/>
              <a:t>SSM SLUCare is utilizing courier and mail services</a:t>
            </a:r>
          </a:p>
          <a:p>
            <a:pPr marL="560070" lvl="1" indent="-182880" defTabSz="914400">
              <a:lnSpc>
                <a:spcPct val="90000"/>
              </a:lnSpc>
              <a:spcAft>
                <a:spcPts val="600"/>
              </a:spcAft>
              <a:buClr>
                <a:schemeClr val="accent1"/>
              </a:buClr>
              <a:buFontTx/>
              <a:buChar char="-"/>
            </a:pPr>
            <a:r>
              <a:rPr lang="en-US" b="1"/>
              <a:t>SSM SLUCare can buy off of certain SLU contracts</a:t>
            </a:r>
          </a:p>
          <a:p>
            <a:pPr marL="560070" lvl="1" indent="-182880" defTabSz="914400">
              <a:lnSpc>
                <a:spcPct val="90000"/>
              </a:lnSpc>
              <a:spcAft>
                <a:spcPts val="600"/>
              </a:spcAft>
              <a:buClr>
                <a:schemeClr val="accent1"/>
              </a:buClr>
              <a:buFontTx/>
              <a:buChar char="-"/>
            </a:pPr>
            <a:endParaRPr lang="en-US" b="1"/>
          </a:p>
          <a:p>
            <a:pPr marL="560070" lvl="1" indent="-182880" defTabSz="914400">
              <a:lnSpc>
                <a:spcPct val="90000"/>
              </a:lnSpc>
              <a:spcAft>
                <a:spcPts val="600"/>
              </a:spcAft>
              <a:buClr>
                <a:schemeClr val="accent1"/>
              </a:buClr>
              <a:buFontTx/>
              <a:buChar char="-"/>
            </a:pPr>
            <a:endParaRPr lang="en-US" b="1"/>
          </a:p>
          <a:p>
            <a:pPr marL="102870" indent="-182880" defTabSz="914400">
              <a:lnSpc>
                <a:spcPct val="90000"/>
              </a:lnSpc>
              <a:spcAft>
                <a:spcPts val="600"/>
              </a:spcAft>
              <a:buClr>
                <a:schemeClr val="accent1"/>
              </a:buClr>
              <a:buFontTx/>
              <a:buChar char="-"/>
            </a:pPr>
            <a:r>
              <a:rPr lang="en-US" b="1"/>
              <a:t>SLU &amp; SSM continue to have other non-transition agreements</a:t>
            </a:r>
          </a:p>
        </p:txBody>
      </p:sp>
    </p:spTree>
    <p:extLst>
      <p:ext uri="{BB962C8B-B14F-4D97-AF65-F5344CB8AC3E}">
        <p14:creationId xmlns:p14="http://schemas.microsoft.com/office/powerpoint/2010/main" val="20996504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3426" y="640080"/>
            <a:ext cx="9889542" cy="1016442"/>
          </a:xfrm>
        </p:spPr>
        <p:txBody>
          <a:bodyPr vert="horz" lIns="91440" tIns="45720" rIns="91440" bIns="45720" rtlCol="0" anchor="t">
            <a:normAutofit fontScale="90000"/>
          </a:bodyPr>
          <a:lstStyle/>
          <a:p>
            <a:pPr>
              <a:spcBef>
                <a:spcPct val="0"/>
              </a:spcBef>
            </a:pPr>
            <a:r>
              <a:rPr lang="en-US" dirty="0"/>
              <a:t>Sale of </a:t>
            </a:r>
            <a:r>
              <a:rPr lang="en-US" dirty="0" err="1"/>
              <a:t>SLUCare</a:t>
            </a:r>
            <a:br>
              <a:rPr lang="en-US" dirty="0"/>
            </a:br>
            <a:r>
              <a:rPr lang="en-US" dirty="0"/>
              <a:t>Transition Agreements with SSM </a:t>
            </a:r>
          </a:p>
        </p:txBody>
      </p:sp>
      <p:graphicFrame>
        <p:nvGraphicFramePr>
          <p:cNvPr id="6" name="TextBox 1">
            <a:extLst>
              <a:ext uri="{FF2B5EF4-FFF2-40B4-BE49-F238E27FC236}">
                <a16:creationId xmlns:a16="http://schemas.microsoft.com/office/drawing/2014/main" id="{F5A09732-3997-6B8D-1A47-0FCC96841761}"/>
              </a:ext>
            </a:extLst>
          </p:cNvPr>
          <p:cNvGraphicFramePr/>
          <p:nvPr/>
        </p:nvGraphicFramePr>
        <p:xfrm>
          <a:off x="861392" y="2286000"/>
          <a:ext cx="10119470" cy="3894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89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2"/>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3429000"/>
            <a:ext cx="7501651" cy="1090938"/>
          </a:xfrm>
        </p:spPr>
        <p:txBody>
          <a:bodyPr anchor="b">
            <a:normAutofit/>
          </a:bodyPr>
          <a:lstStyle/>
          <a:p>
            <a:pPr algn="l"/>
            <a:r>
              <a:rPr lang="en-US" sz="3900" dirty="0">
                <a:solidFill>
                  <a:srgbClr val="FFFFFF"/>
                </a:solidFill>
              </a:rPr>
              <a:t>Human Resources</a:t>
            </a: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514816"/>
          </a:xfrm>
        </p:spPr>
        <p:txBody>
          <a:bodyPr anchor="t">
            <a:normAutofit/>
          </a:bodyPr>
          <a:lstStyle/>
          <a:p>
            <a:r>
              <a:rPr lang="en-US" dirty="0">
                <a:solidFill>
                  <a:srgbClr val="FFFFFF"/>
                </a:solidFill>
              </a:rPr>
              <a:t>Rachel Donahue</a:t>
            </a:r>
          </a:p>
        </p:txBody>
      </p:sp>
    </p:spTree>
    <p:extLst>
      <p:ext uri="{BB962C8B-B14F-4D97-AF65-F5344CB8AC3E}">
        <p14:creationId xmlns:p14="http://schemas.microsoft.com/office/powerpoint/2010/main" val="1450063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7466C88B-B170-4C69-85D3-FD6AD975F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80FE256-DF37-4639-8CB7-2E2F1897A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5522600" y="758952"/>
            <a:ext cx="5157591" cy="4041648"/>
          </a:xfrm>
        </p:spPr>
        <p:txBody>
          <a:bodyPr vert="horz" lIns="91440" tIns="45720" rIns="91440" bIns="45720" rtlCol="0" anchor="b">
            <a:normAutofit/>
          </a:bodyPr>
          <a:lstStyle/>
          <a:p>
            <a:pPr>
              <a:lnSpc>
                <a:spcPct val="85000"/>
              </a:lnSpc>
              <a:spcBef>
                <a:spcPct val="0"/>
              </a:spcBef>
            </a:pPr>
            <a:r>
              <a:rPr lang="en-US" sz="7200">
                <a:solidFill>
                  <a:srgbClr val="FFFFFF"/>
                </a:solidFill>
              </a:rPr>
              <a:t>Employee Well-Being</a:t>
            </a:r>
          </a:p>
        </p:txBody>
      </p:sp>
      <p:sp useBgFill="1">
        <p:nvSpPr>
          <p:cNvPr id="84" name="Rectangle 83">
            <a:extLst>
              <a:ext uri="{FF2B5EF4-FFF2-40B4-BE49-F238E27FC236}">
                <a16:creationId xmlns:a16="http://schemas.microsoft.com/office/drawing/2014/main" id="{FDD1039A-772C-4213-A092-0D8A9EF4A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46199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13B02C-C74A-FA9D-AFCD-4CC81269529B}"/>
              </a:ext>
            </a:extLst>
          </p:cNvPr>
          <p:cNvPicPr>
            <a:picLocks noChangeAspect="1"/>
          </p:cNvPicPr>
          <p:nvPr/>
        </p:nvPicPr>
        <p:blipFill>
          <a:blip r:embed="rId3"/>
          <a:stretch>
            <a:fillRect/>
          </a:stretch>
        </p:blipFill>
        <p:spPr>
          <a:xfrm>
            <a:off x="902987" y="1571122"/>
            <a:ext cx="3718563" cy="3709267"/>
          </a:xfrm>
          <a:prstGeom prst="rect">
            <a:avLst/>
          </a:prstGeom>
        </p:spPr>
      </p:pic>
      <p:sp>
        <p:nvSpPr>
          <p:cNvPr id="86" name="Rectangle 85">
            <a:extLst>
              <a:ext uri="{FF2B5EF4-FFF2-40B4-BE49-F238E27FC236}">
                <a16:creationId xmlns:a16="http://schemas.microsoft.com/office/drawing/2014/main" id="{0B39728D-66CA-4175-956D-FE26F3225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37489" y="2301555"/>
            <a:ext cx="3075836" cy="3878582"/>
          </a:xfrm>
          <a:prstGeom prst="rect">
            <a:avLst/>
          </a:prstGeom>
        </p:spPr>
        <p:txBody>
          <a:bodyPr vert="horz" lIns="91440" tIns="45720" rIns="91440" bIns="45720" rtlCol="0">
            <a:normAutofit/>
          </a:bodyPr>
          <a:lstStyle/>
          <a:p>
            <a:pPr indent="-182880" defTabSz="914400">
              <a:spcAft>
                <a:spcPts val="600"/>
              </a:spcAft>
              <a:buClr>
                <a:schemeClr val="accent1"/>
              </a:buClr>
            </a:pPr>
            <a:endParaRPr lang="en-US" sz="1600" b="1" dirty="0"/>
          </a:p>
        </p:txBody>
      </p:sp>
    </p:spTree>
    <p:extLst>
      <p:ext uri="{BB962C8B-B14F-4D97-AF65-F5344CB8AC3E}">
        <p14:creationId xmlns:p14="http://schemas.microsoft.com/office/powerpoint/2010/main" val="4011518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D3E9-A299-562B-02D9-85571F208C42}"/>
              </a:ext>
            </a:extLst>
          </p:cNvPr>
          <p:cNvSpPr>
            <a:spLocks noGrp="1"/>
          </p:cNvSpPr>
          <p:nvPr>
            <p:ph type="title"/>
          </p:nvPr>
        </p:nvSpPr>
        <p:spPr>
          <a:xfrm>
            <a:off x="4965290" y="640080"/>
            <a:ext cx="5997678" cy="1304726"/>
          </a:xfrm>
        </p:spPr>
        <p:txBody>
          <a:bodyPr vert="horz" lIns="91440" tIns="45720" rIns="91440" bIns="45720" rtlCol="0" anchor="t">
            <a:normAutofit/>
          </a:bodyPr>
          <a:lstStyle/>
          <a:p>
            <a:r>
              <a:rPr lang="en-US" sz="2800"/>
              <a:t>Intellectual Well-Being</a:t>
            </a:r>
            <a:br>
              <a:rPr lang="en-US" sz="2800"/>
            </a:br>
            <a:r>
              <a:rPr lang="en-US" sz="2800" i="1"/>
              <a:t>stimulate curiosity and tapping into creativity for mental growth </a:t>
            </a:r>
            <a:endParaRPr lang="en-US" sz="2800"/>
          </a:p>
        </p:txBody>
      </p:sp>
      <p:pic>
        <p:nvPicPr>
          <p:cNvPr id="11" name="Picture 11" descr="Icon&#10;&#10;Description automatically generated">
            <a:extLst>
              <a:ext uri="{FF2B5EF4-FFF2-40B4-BE49-F238E27FC236}">
                <a16:creationId xmlns:a16="http://schemas.microsoft.com/office/drawing/2014/main" id="{300647D7-6E85-C15F-3705-951667E99329}"/>
              </a:ext>
            </a:extLst>
          </p:cNvPr>
          <p:cNvPicPr>
            <a:picLocks noGrp="1" noChangeAspect="1"/>
          </p:cNvPicPr>
          <p:nvPr>
            <p:ph idx="1"/>
          </p:nvPr>
        </p:nvPicPr>
        <p:blipFill rotWithShape="1">
          <a:blip r:embed="rId2"/>
          <a:srcRect l="3039" r="3851" b="-2"/>
          <a:stretch/>
        </p:blipFill>
        <p:spPr>
          <a:xfrm>
            <a:off x="633999" y="640080"/>
            <a:ext cx="4019312" cy="5588101"/>
          </a:xfrm>
          <a:prstGeom prst="rect">
            <a:avLst/>
          </a:prstGeom>
        </p:spPr>
      </p:pic>
      <p:sp>
        <p:nvSpPr>
          <p:cNvPr id="8" name="TextBox 7">
            <a:extLst>
              <a:ext uri="{FF2B5EF4-FFF2-40B4-BE49-F238E27FC236}">
                <a16:creationId xmlns:a16="http://schemas.microsoft.com/office/drawing/2014/main" id="{2E936720-96F0-333B-8B81-B15CBD578674}"/>
              </a:ext>
            </a:extLst>
          </p:cNvPr>
          <p:cNvSpPr txBox="1"/>
          <p:nvPr/>
        </p:nvSpPr>
        <p:spPr>
          <a:xfrm>
            <a:off x="4965290" y="2082298"/>
            <a:ext cx="6015571" cy="443619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182880" defTabSz="914400">
              <a:lnSpc>
                <a:spcPct val="90000"/>
              </a:lnSpc>
              <a:spcAft>
                <a:spcPts val="600"/>
              </a:spcAft>
              <a:buClr>
                <a:schemeClr val="accent1"/>
              </a:buClr>
            </a:pPr>
            <a:endParaRPr lang="en-US" sz="1100" b="1" dirty="0"/>
          </a:p>
          <a:p>
            <a:pPr indent="-182880" defTabSz="914400">
              <a:lnSpc>
                <a:spcPct val="90000"/>
              </a:lnSpc>
              <a:spcAft>
                <a:spcPts val="600"/>
              </a:spcAft>
              <a:buClr>
                <a:schemeClr val="accent1"/>
              </a:buClr>
            </a:pPr>
            <a:r>
              <a:rPr lang="en-US" sz="1200" b="1" dirty="0"/>
              <a:t>Engage in activities to stimulate your mind</a:t>
            </a:r>
            <a:endParaRPr lang="en-US" sz="1200" dirty="0"/>
          </a:p>
          <a:p>
            <a:pPr marL="285750" indent="-182880" defTabSz="914400">
              <a:lnSpc>
                <a:spcPct val="90000"/>
              </a:lnSpc>
              <a:spcAft>
                <a:spcPts val="600"/>
              </a:spcAft>
              <a:buClr>
                <a:schemeClr val="accent1"/>
              </a:buClr>
              <a:buFont typeface="Arial"/>
              <a:buChar char="•"/>
            </a:pPr>
            <a:r>
              <a:rPr lang="en-US" sz="1200" dirty="0"/>
              <a:t>Live Well Speakers Series</a:t>
            </a:r>
          </a:p>
          <a:p>
            <a:pPr marL="285750" indent="-182880" defTabSz="914400">
              <a:lnSpc>
                <a:spcPct val="90000"/>
              </a:lnSpc>
              <a:spcAft>
                <a:spcPts val="600"/>
              </a:spcAft>
              <a:buClr>
                <a:schemeClr val="accent1"/>
              </a:buClr>
              <a:buFont typeface="Arial"/>
              <a:buChar char="•"/>
            </a:pPr>
            <a:r>
              <a:rPr lang="en-US" sz="1200" dirty="0"/>
              <a:t>Tuition Remission for Employees</a:t>
            </a:r>
          </a:p>
          <a:p>
            <a:pPr marL="285750" indent="-182880" defTabSz="914400">
              <a:lnSpc>
                <a:spcPct val="90000"/>
              </a:lnSpc>
              <a:spcAft>
                <a:spcPts val="600"/>
              </a:spcAft>
              <a:buClr>
                <a:schemeClr val="accent1"/>
              </a:buClr>
              <a:buFont typeface="Arial"/>
              <a:buChar char="•"/>
            </a:pPr>
            <a:r>
              <a:rPr lang="en-US" sz="1200" dirty="0"/>
              <a:t>University Book Club </a:t>
            </a:r>
          </a:p>
          <a:p>
            <a:pPr marL="285750" indent="-182880" defTabSz="914400">
              <a:lnSpc>
                <a:spcPct val="90000"/>
              </a:lnSpc>
              <a:spcAft>
                <a:spcPts val="600"/>
              </a:spcAft>
              <a:buClr>
                <a:schemeClr val="accent1"/>
              </a:buClr>
              <a:buFont typeface="Arial"/>
              <a:buChar char="•"/>
            </a:pPr>
            <a:r>
              <a:rPr lang="en-US" sz="1200" dirty="0"/>
              <a:t>Wellbeing Podcast</a:t>
            </a:r>
          </a:p>
          <a:p>
            <a:pPr marL="285750" indent="-182880" defTabSz="914400">
              <a:lnSpc>
                <a:spcPct val="90000"/>
              </a:lnSpc>
              <a:spcAft>
                <a:spcPts val="600"/>
              </a:spcAft>
              <a:buClr>
                <a:schemeClr val="accent1"/>
              </a:buClr>
              <a:buFont typeface="Arial"/>
              <a:buChar char="•"/>
            </a:pPr>
            <a:r>
              <a:rPr lang="en-US" sz="1200" dirty="0"/>
              <a:t>Music /Art Lessons</a:t>
            </a:r>
          </a:p>
          <a:p>
            <a:pPr marL="285750" indent="-182880" defTabSz="914400">
              <a:lnSpc>
                <a:spcPct val="90000"/>
              </a:lnSpc>
              <a:spcAft>
                <a:spcPts val="600"/>
              </a:spcAft>
              <a:buClr>
                <a:schemeClr val="accent1"/>
              </a:buClr>
              <a:buFont typeface="Arial"/>
              <a:buChar char="•"/>
            </a:pPr>
            <a:r>
              <a:rPr lang="en-US" sz="1200" dirty="0"/>
              <a:t>SLU Discounts to various Saint Louis museums and gardens</a:t>
            </a:r>
          </a:p>
          <a:p>
            <a:pPr indent="-182880" defTabSz="914400">
              <a:lnSpc>
                <a:spcPct val="90000"/>
              </a:lnSpc>
              <a:spcAft>
                <a:spcPts val="600"/>
              </a:spcAft>
              <a:buClr>
                <a:schemeClr val="accent1"/>
              </a:buClr>
            </a:pPr>
            <a:r>
              <a:rPr lang="en-US" sz="1200" b="1" dirty="0"/>
              <a:t>Develop good time management</a:t>
            </a:r>
            <a:endParaRPr lang="en-US" sz="1200" dirty="0"/>
          </a:p>
          <a:p>
            <a:pPr marL="285750" indent="-182880" defTabSz="914400">
              <a:lnSpc>
                <a:spcPct val="90000"/>
              </a:lnSpc>
              <a:spcAft>
                <a:spcPts val="600"/>
              </a:spcAft>
              <a:buClr>
                <a:schemeClr val="accent1"/>
              </a:buClr>
              <a:buFont typeface="Arial"/>
              <a:buChar char="•"/>
            </a:pPr>
            <a:r>
              <a:rPr lang="en-US" sz="1200" dirty="0"/>
              <a:t>Time Blocking/Organization Classes</a:t>
            </a:r>
          </a:p>
          <a:p>
            <a:pPr marL="285750" indent="-182880" defTabSz="914400">
              <a:lnSpc>
                <a:spcPct val="90000"/>
              </a:lnSpc>
              <a:spcAft>
                <a:spcPts val="600"/>
              </a:spcAft>
              <a:buClr>
                <a:schemeClr val="accent1"/>
              </a:buClr>
              <a:buFont typeface="Arial"/>
              <a:buChar char="•"/>
            </a:pPr>
            <a:r>
              <a:rPr lang="en-US" sz="1200" dirty="0"/>
              <a:t>Education on work life balance</a:t>
            </a:r>
          </a:p>
          <a:p>
            <a:pPr indent="-182880" defTabSz="914400">
              <a:lnSpc>
                <a:spcPct val="90000"/>
              </a:lnSpc>
              <a:spcAft>
                <a:spcPts val="600"/>
              </a:spcAft>
              <a:buClr>
                <a:schemeClr val="accent1"/>
              </a:buClr>
            </a:pPr>
            <a:r>
              <a:rPr lang="en-US" sz="1200" b="1" dirty="0"/>
              <a:t>Find ways to be creative</a:t>
            </a:r>
            <a:endParaRPr lang="en-US" sz="1200" dirty="0"/>
          </a:p>
          <a:p>
            <a:pPr marL="285750" indent="-182880" defTabSz="914400">
              <a:lnSpc>
                <a:spcPct val="90000"/>
              </a:lnSpc>
              <a:spcAft>
                <a:spcPts val="600"/>
              </a:spcAft>
              <a:buClr>
                <a:schemeClr val="accent1"/>
              </a:buClr>
              <a:buFont typeface="Arial"/>
              <a:buChar char="•"/>
            </a:pPr>
            <a:r>
              <a:rPr lang="en-US" sz="1200" dirty="0"/>
              <a:t>Painting &amp; Drawing Classes</a:t>
            </a:r>
          </a:p>
          <a:p>
            <a:pPr marL="285750" indent="-182880" defTabSz="914400">
              <a:lnSpc>
                <a:spcPct val="90000"/>
              </a:lnSpc>
              <a:spcAft>
                <a:spcPts val="600"/>
              </a:spcAft>
              <a:buClr>
                <a:schemeClr val="accent1"/>
              </a:buClr>
              <a:buFont typeface="Arial"/>
              <a:buChar char="•"/>
            </a:pPr>
            <a:r>
              <a:rPr lang="en-US" sz="1200" dirty="0"/>
              <a:t>Learn to knit or crochet</a:t>
            </a:r>
          </a:p>
          <a:p>
            <a:pPr marL="285750" indent="-182880" defTabSz="914400">
              <a:lnSpc>
                <a:spcPct val="90000"/>
              </a:lnSpc>
              <a:spcAft>
                <a:spcPts val="600"/>
              </a:spcAft>
              <a:buClr>
                <a:schemeClr val="accent1"/>
              </a:buClr>
              <a:buFont typeface="Arial"/>
              <a:buChar char="•"/>
            </a:pPr>
            <a:r>
              <a:rPr lang="en-US" sz="1200" dirty="0"/>
              <a:t>Creative Writing Series</a:t>
            </a:r>
          </a:p>
          <a:p>
            <a:pPr marL="285750" indent="-182880" defTabSz="914400">
              <a:lnSpc>
                <a:spcPct val="90000"/>
              </a:lnSpc>
              <a:spcAft>
                <a:spcPts val="600"/>
              </a:spcAft>
              <a:buClr>
                <a:schemeClr val="accent1"/>
              </a:buClr>
              <a:buFont typeface="Arial"/>
              <a:buChar char="•"/>
            </a:pPr>
            <a:r>
              <a:rPr lang="en-US" sz="1200" dirty="0"/>
              <a:t>Journaling Series</a:t>
            </a:r>
          </a:p>
          <a:p>
            <a:pPr indent="-182880" defTabSz="914400">
              <a:lnSpc>
                <a:spcPct val="90000"/>
              </a:lnSpc>
              <a:spcAft>
                <a:spcPts val="600"/>
              </a:spcAft>
              <a:buClr>
                <a:schemeClr val="accent1"/>
              </a:buClr>
            </a:pPr>
            <a:endParaRPr lang="en-US" sz="1100" i="1" dirty="0"/>
          </a:p>
        </p:txBody>
      </p:sp>
    </p:spTree>
    <p:extLst>
      <p:ext uri="{BB962C8B-B14F-4D97-AF65-F5344CB8AC3E}">
        <p14:creationId xmlns:p14="http://schemas.microsoft.com/office/powerpoint/2010/main" val="2122114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6C3BF-127D-38EE-8402-EF402DF4B0ED}"/>
              </a:ext>
            </a:extLst>
          </p:cNvPr>
          <p:cNvSpPr>
            <a:spLocks noGrp="1"/>
          </p:cNvSpPr>
          <p:nvPr>
            <p:ph type="title"/>
          </p:nvPr>
        </p:nvSpPr>
        <p:spPr>
          <a:xfrm>
            <a:off x="1229032" y="365760"/>
            <a:ext cx="5997678" cy="1325562"/>
          </a:xfrm>
        </p:spPr>
        <p:txBody>
          <a:bodyPr vert="horz" lIns="91440" tIns="45720" rIns="91440" bIns="45720" rtlCol="0" anchor="b">
            <a:normAutofit/>
          </a:bodyPr>
          <a:lstStyle/>
          <a:p>
            <a:r>
              <a:rPr lang="en-US" sz="2800" dirty="0"/>
              <a:t>Physical Well-Being</a:t>
            </a:r>
            <a:br>
              <a:rPr lang="en-US" sz="2800" dirty="0"/>
            </a:br>
            <a:r>
              <a:rPr lang="en-US" sz="2800" dirty="0"/>
              <a:t>“o</a:t>
            </a:r>
            <a:r>
              <a:rPr lang="en-US" sz="2800" i="1" dirty="0"/>
              <a:t>verall health and well-being of the body"</a:t>
            </a:r>
          </a:p>
          <a:p>
            <a:endParaRPr lang="en-US" sz="2800" dirty="0"/>
          </a:p>
        </p:txBody>
      </p:sp>
      <p:sp>
        <p:nvSpPr>
          <p:cNvPr id="13" name="Rectangle 12">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3DC66C54-ADE5-C228-90C2-DCF71A8996BC}"/>
              </a:ext>
            </a:extLst>
          </p:cNvPr>
          <p:cNvSpPr txBox="1"/>
          <p:nvPr/>
        </p:nvSpPr>
        <p:spPr>
          <a:xfrm>
            <a:off x="1211139" y="1333144"/>
            <a:ext cx="6015571" cy="529839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indent="-182880" defTabSz="914400">
              <a:lnSpc>
                <a:spcPct val="90000"/>
              </a:lnSpc>
              <a:spcAft>
                <a:spcPts val="600"/>
              </a:spcAft>
              <a:buClr>
                <a:schemeClr val="accent1"/>
              </a:buClr>
            </a:pPr>
            <a:r>
              <a:rPr lang="en-US" sz="1400" b="1" dirty="0"/>
              <a:t>Be physically active</a:t>
            </a:r>
            <a:endParaRPr lang="en-US" sz="1400" dirty="0"/>
          </a:p>
          <a:p>
            <a:pPr marL="285750" indent="-182880" defTabSz="914400">
              <a:lnSpc>
                <a:spcPct val="90000"/>
              </a:lnSpc>
              <a:spcAft>
                <a:spcPts val="600"/>
              </a:spcAft>
              <a:buClr>
                <a:schemeClr val="accent1"/>
              </a:buClr>
              <a:buFont typeface="Arial"/>
              <a:buChar char="•"/>
            </a:pPr>
            <a:r>
              <a:rPr lang="en-US" sz="1400" dirty="0"/>
              <a:t>Walking group/running group</a:t>
            </a:r>
          </a:p>
          <a:p>
            <a:pPr marL="285750" indent="-182880" defTabSz="914400">
              <a:lnSpc>
                <a:spcPct val="90000"/>
              </a:lnSpc>
              <a:spcAft>
                <a:spcPts val="600"/>
              </a:spcAft>
              <a:buClr>
                <a:schemeClr val="accent1"/>
              </a:buClr>
              <a:buFont typeface="Arial"/>
              <a:buChar char="•"/>
            </a:pPr>
            <a:r>
              <a:rPr lang="en-US" sz="1400" dirty="0"/>
              <a:t>Classes for staff/faculty only</a:t>
            </a:r>
          </a:p>
          <a:p>
            <a:pPr marL="285750" indent="-182880" defTabSz="914400">
              <a:lnSpc>
                <a:spcPct val="90000"/>
              </a:lnSpc>
              <a:spcAft>
                <a:spcPts val="600"/>
              </a:spcAft>
              <a:buClr>
                <a:schemeClr val="accent1"/>
              </a:buClr>
              <a:buFont typeface="Arial"/>
              <a:buChar char="•"/>
            </a:pPr>
            <a:r>
              <a:rPr lang="en-US" sz="1400" dirty="0"/>
              <a:t>Simon Rec Center Membership</a:t>
            </a:r>
          </a:p>
          <a:p>
            <a:pPr marL="285750" indent="-182880" defTabSz="914400">
              <a:lnSpc>
                <a:spcPct val="90000"/>
              </a:lnSpc>
              <a:spcAft>
                <a:spcPts val="600"/>
              </a:spcAft>
              <a:buClr>
                <a:schemeClr val="accent1"/>
              </a:buClr>
              <a:buFont typeface="Arial"/>
              <a:buChar char="•"/>
            </a:pPr>
            <a:r>
              <a:rPr lang="en-US" sz="1400" dirty="0"/>
              <a:t>Track Activity on Virgin Pulse</a:t>
            </a:r>
          </a:p>
          <a:p>
            <a:pPr marL="285750" indent="-182880" defTabSz="914400">
              <a:lnSpc>
                <a:spcPct val="90000"/>
              </a:lnSpc>
              <a:spcAft>
                <a:spcPts val="600"/>
              </a:spcAft>
              <a:buClr>
                <a:schemeClr val="accent1"/>
              </a:buClr>
              <a:buFont typeface="Arial"/>
              <a:buChar char="•"/>
            </a:pPr>
            <a:r>
              <a:rPr lang="en-US" sz="1400" dirty="0"/>
              <a:t>Gym Membership Discounts</a:t>
            </a:r>
          </a:p>
          <a:p>
            <a:pPr indent="-182880" defTabSz="914400">
              <a:lnSpc>
                <a:spcPct val="90000"/>
              </a:lnSpc>
              <a:spcAft>
                <a:spcPts val="600"/>
              </a:spcAft>
              <a:buClr>
                <a:schemeClr val="accent1"/>
              </a:buClr>
            </a:pPr>
            <a:r>
              <a:rPr lang="en-US" sz="1400" b="1" dirty="0"/>
              <a:t>Eat a healthy diet</a:t>
            </a:r>
            <a:endParaRPr lang="en-US" sz="1400" dirty="0"/>
          </a:p>
          <a:p>
            <a:pPr marL="285750" indent="-182880" defTabSz="914400">
              <a:lnSpc>
                <a:spcPct val="90000"/>
              </a:lnSpc>
              <a:spcAft>
                <a:spcPts val="600"/>
              </a:spcAft>
              <a:buClr>
                <a:schemeClr val="accent1"/>
              </a:buClr>
              <a:buFont typeface="Arial"/>
              <a:buChar char="•"/>
            </a:pPr>
            <a:r>
              <a:rPr lang="en-US" sz="1400" dirty="0"/>
              <a:t>Healthy Eating Classes/Nutrition Education</a:t>
            </a:r>
          </a:p>
          <a:p>
            <a:pPr marL="285750" indent="-182880" defTabSz="914400">
              <a:lnSpc>
                <a:spcPct val="90000"/>
              </a:lnSpc>
              <a:spcAft>
                <a:spcPts val="600"/>
              </a:spcAft>
              <a:buClr>
                <a:schemeClr val="accent1"/>
              </a:buClr>
              <a:buFont typeface="Arial"/>
              <a:buChar char="•"/>
            </a:pPr>
            <a:r>
              <a:rPr lang="en-US" sz="1400" dirty="0"/>
              <a:t>Cooking Classes</a:t>
            </a:r>
          </a:p>
          <a:p>
            <a:pPr marL="285750" indent="-182880" defTabSz="914400">
              <a:lnSpc>
                <a:spcPct val="90000"/>
              </a:lnSpc>
              <a:spcAft>
                <a:spcPts val="600"/>
              </a:spcAft>
              <a:buClr>
                <a:schemeClr val="accent1"/>
              </a:buClr>
              <a:buFont typeface="Arial"/>
              <a:buChar char="•"/>
            </a:pPr>
            <a:r>
              <a:rPr lang="en-US" sz="1400" dirty="0"/>
              <a:t>Gardening Classes</a:t>
            </a:r>
          </a:p>
          <a:p>
            <a:pPr indent="-182880" defTabSz="914400">
              <a:lnSpc>
                <a:spcPct val="90000"/>
              </a:lnSpc>
              <a:spcAft>
                <a:spcPts val="600"/>
              </a:spcAft>
              <a:buClr>
                <a:schemeClr val="accent1"/>
              </a:buClr>
            </a:pPr>
            <a:r>
              <a:rPr lang="en-US" sz="1400" b="1" dirty="0"/>
              <a:t>Get recommended health screenings and immunizations</a:t>
            </a:r>
            <a:endParaRPr lang="en-US" sz="1400" dirty="0"/>
          </a:p>
          <a:p>
            <a:pPr marL="285750" indent="-182880" defTabSz="914400">
              <a:lnSpc>
                <a:spcPct val="90000"/>
              </a:lnSpc>
              <a:spcAft>
                <a:spcPts val="600"/>
              </a:spcAft>
              <a:buClr>
                <a:schemeClr val="accent1"/>
              </a:buClr>
              <a:buFont typeface="Arial"/>
              <a:buChar char="•"/>
            </a:pPr>
            <a:r>
              <a:rPr lang="en-US" sz="1400" dirty="0"/>
              <a:t>Onsite Flu Shots</a:t>
            </a:r>
          </a:p>
          <a:p>
            <a:pPr marL="285750" indent="-182880" defTabSz="914400">
              <a:lnSpc>
                <a:spcPct val="90000"/>
              </a:lnSpc>
              <a:spcAft>
                <a:spcPts val="600"/>
              </a:spcAft>
              <a:buClr>
                <a:schemeClr val="accent1"/>
              </a:buClr>
              <a:buFont typeface="Arial"/>
              <a:buChar char="•"/>
            </a:pPr>
            <a:r>
              <a:rPr lang="en-US" sz="1400" dirty="0"/>
              <a:t>Health Fair</a:t>
            </a:r>
          </a:p>
          <a:p>
            <a:pPr marL="285750" indent="-182880" defTabSz="914400">
              <a:lnSpc>
                <a:spcPct val="90000"/>
              </a:lnSpc>
              <a:spcAft>
                <a:spcPts val="600"/>
              </a:spcAft>
              <a:buClr>
                <a:schemeClr val="accent1"/>
              </a:buClr>
              <a:buFont typeface="Arial"/>
              <a:buChar char="•"/>
            </a:pPr>
            <a:r>
              <a:rPr lang="en-US" sz="1400" dirty="0"/>
              <a:t>Dental Health Education</a:t>
            </a:r>
          </a:p>
          <a:p>
            <a:pPr indent="-182880" defTabSz="914400">
              <a:lnSpc>
                <a:spcPct val="90000"/>
              </a:lnSpc>
              <a:spcAft>
                <a:spcPts val="600"/>
              </a:spcAft>
              <a:buClr>
                <a:schemeClr val="accent1"/>
              </a:buClr>
            </a:pPr>
            <a:r>
              <a:rPr lang="en-US" sz="1400" b="1" dirty="0"/>
              <a:t>Get enough Sleep</a:t>
            </a:r>
            <a:endParaRPr lang="en-US" sz="1400" dirty="0"/>
          </a:p>
          <a:p>
            <a:pPr marL="285750" indent="-182880" defTabSz="914400">
              <a:lnSpc>
                <a:spcPct val="90000"/>
              </a:lnSpc>
              <a:spcAft>
                <a:spcPts val="600"/>
              </a:spcAft>
              <a:buClr>
                <a:schemeClr val="accent1"/>
              </a:buClr>
              <a:buFont typeface="Arial"/>
              <a:buChar char="•"/>
            </a:pPr>
            <a:r>
              <a:rPr lang="en-US" sz="1400" dirty="0"/>
              <a:t>Education on sleep</a:t>
            </a:r>
          </a:p>
          <a:p>
            <a:pPr indent="-182880" defTabSz="914400">
              <a:lnSpc>
                <a:spcPct val="90000"/>
              </a:lnSpc>
              <a:spcAft>
                <a:spcPts val="600"/>
              </a:spcAft>
              <a:buClr>
                <a:schemeClr val="accent1"/>
              </a:buClr>
            </a:pPr>
            <a:r>
              <a:rPr lang="en-US" sz="1400" b="1" dirty="0"/>
              <a:t>Limit Alcohol </a:t>
            </a:r>
            <a:endParaRPr lang="en-US" sz="1400" dirty="0"/>
          </a:p>
          <a:p>
            <a:pPr marL="285750" indent="-182880" defTabSz="914400">
              <a:lnSpc>
                <a:spcPct val="90000"/>
              </a:lnSpc>
              <a:spcAft>
                <a:spcPts val="600"/>
              </a:spcAft>
              <a:buClr>
                <a:schemeClr val="accent1"/>
              </a:buClr>
              <a:buFont typeface="Arial"/>
              <a:buChar char="•"/>
            </a:pPr>
            <a:r>
              <a:rPr lang="en-US" sz="1400" dirty="0"/>
              <a:t>Alcohol Abuse Resources through EAP</a:t>
            </a:r>
          </a:p>
          <a:p>
            <a:pPr indent="-182880" defTabSz="914400">
              <a:lnSpc>
                <a:spcPct val="90000"/>
              </a:lnSpc>
              <a:spcAft>
                <a:spcPts val="600"/>
              </a:spcAft>
              <a:buClr>
                <a:schemeClr val="accent1"/>
              </a:buClr>
            </a:pPr>
            <a:r>
              <a:rPr lang="en-US" sz="1400" b="1" dirty="0"/>
              <a:t>Stop Tobacco Use</a:t>
            </a:r>
            <a:endParaRPr lang="en-US" sz="1400" dirty="0"/>
          </a:p>
          <a:p>
            <a:pPr marL="285750" indent="-182880" defTabSz="914400">
              <a:lnSpc>
                <a:spcPct val="90000"/>
              </a:lnSpc>
              <a:spcAft>
                <a:spcPts val="600"/>
              </a:spcAft>
              <a:buClr>
                <a:schemeClr val="accent1"/>
              </a:buClr>
              <a:buFont typeface="Arial"/>
              <a:buChar char="•"/>
            </a:pPr>
            <a:r>
              <a:rPr lang="en-US" sz="1400" dirty="0"/>
              <a:t>Smoking Cessation , Freedom From Smoking</a:t>
            </a:r>
          </a:p>
          <a:p>
            <a:pPr indent="-182880" defTabSz="914400">
              <a:lnSpc>
                <a:spcPct val="90000"/>
              </a:lnSpc>
              <a:spcAft>
                <a:spcPts val="600"/>
              </a:spcAft>
              <a:buClr>
                <a:schemeClr val="accent1"/>
              </a:buClr>
            </a:pPr>
            <a:endParaRPr lang="en-US" sz="1400" dirty="0"/>
          </a:p>
        </p:txBody>
      </p:sp>
      <p:pic>
        <p:nvPicPr>
          <p:cNvPr id="8" name="Picture 8">
            <a:extLst>
              <a:ext uri="{FF2B5EF4-FFF2-40B4-BE49-F238E27FC236}">
                <a16:creationId xmlns:a16="http://schemas.microsoft.com/office/drawing/2014/main" id="{977FBF38-4ACE-8E3F-6E24-269D8859A6FF}"/>
              </a:ext>
            </a:extLst>
          </p:cNvPr>
          <p:cNvPicPr>
            <a:picLocks noGrp="1" noChangeAspect="1"/>
          </p:cNvPicPr>
          <p:nvPr>
            <p:ph idx="1"/>
          </p:nvPr>
        </p:nvPicPr>
        <p:blipFill rotWithShape="1">
          <a:blip r:embed="rId2"/>
          <a:srcRect l="6392" r="5774"/>
          <a:stretch/>
        </p:blipFill>
        <p:spPr>
          <a:xfrm>
            <a:off x="7538689" y="10"/>
            <a:ext cx="4653311" cy="6857990"/>
          </a:xfrm>
          <a:prstGeom prst="rect">
            <a:avLst/>
          </a:prstGeom>
        </p:spPr>
      </p:pic>
    </p:spTree>
    <p:extLst>
      <p:ext uri="{BB962C8B-B14F-4D97-AF65-F5344CB8AC3E}">
        <p14:creationId xmlns:p14="http://schemas.microsoft.com/office/powerpoint/2010/main" val="175288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DBB4-1B7C-826F-3E58-1F2A45DD4BA2}"/>
              </a:ext>
            </a:extLst>
          </p:cNvPr>
          <p:cNvSpPr>
            <a:spLocks noGrp="1"/>
          </p:cNvSpPr>
          <p:nvPr>
            <p:ph type="title"/>
          </p:nvPr>
        </p:nvSpPr>
        <p:spPr>
          <a:xfrm>
            <a:off x="4965290" y="365760"/>
            <a:ext cx="5997678" cy="1325562"/>
          </a:xfrm>
        </p:spPr>
        <p:txBody>
          <a:bodyPr vert="horz" lIns="91440" tIns="45720" rIns="91440" bIns="45720" rtlCol="0" anchor="b">
            <a:normAutofit/>
          </a:bodyPr>
          <a:lstStyle/>
          <a:p>
            <a:r>
              <a:rPr lang="en-US" sz="2800" dirty="0"/>
              <a:t>Financial Health</a:t>
            </a:r>
            <a:br>
              <a:rPr lang="en-US" sz="2800" dirty="0"/>
            </a:br>
            <a:r>
              <a:rPr lang="en-US" sz="2800" i="1" dirty="0"/>
              <a:t>“plan for your financial well-being"</a:t>
            </a:r>
            <a:br>
              <a:rPr lang="en-US" sz="2800" dirty="0"/>
            </a:br>
            <a:endParaRPr lang="en-US" sz="2800" dirty="0"/>
          </a:p>
        </p:txBody>
      </p:sp>
      <p:pic>
        <p:nvPicPr>
          <p:cNvPr id="4" name="Picture 4" descr="Icon&#10;&#10;Description automatically generated">
            <a:extLst>
              <a:ext uri="{FF2B5EF4-FFF2-40B4-BE49-F238E27FC236}">
                <a16:creationId xmlns:a16="http://schemas.microsoft.com/office/drawing/2014/main" id="{93F87D0D-93E5-39C8-38F9-38899555EFE9}"/>
              </a:ext>
            </a:extLst>
          </p:cNvPr>
          <p:cNvPicPr>
            <a:picLocks noGrp="1" noChangeAspect="1"/>
          </p:cNvPicPr>
          <p:nvPr>
            <p:ph idx="1"/>
          </p:nvPr>
        </p:nvPicPr>
        <p:blipFill rotWithShape="1">
          <a:blip r:embed="rId2"/>
          <a:srcRect l="2982" r="9184"/>
          <a:stretch/>
        </p:blipFill>
        <p:spPr>
          <a:xfrm>
            <a:off x="20" y="10"/>
            <a:ext cx="4653291" cy="6857990"/>
          </a:xfrm>
          <a:prstGeom prst="rect">
            <a:avLst/>
          </a:prstGeom>
        </p:spPr>
      </p:pic>
      <p:sp>
        <p:nvSpPr>
          <p:cNvPr id="6" name="TextBox 5">
            <a:extLst>
              <a:ext uri="{FF2B5EF4-FFF2-40B4-BE49-F238E27FC236}">
                <a16:creationId xmlns:a16="http://schemas.microsoft.com/office/drawing/2014/main" id="{8B67BF9D-F722-F13D-0470-4439E5C0AC85}"/>
              </a:ext>
            </a:extLst>
          </p:cNvPr>
          <p:cNvSpPr txBox="1"/>
          <p:nvPr/>
        </p:nvSpPr>
        <p:spPr>
          <a:xfrm>
            <a:off x="4965290" y="1572426"/>
            <a:ext cx="6015571" cy="460771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indent="-182880" defTabSz="914400">
              <a:lnSpc>
                <a:spcPct val="90000"/>
              </a:lnSpc>
              <a:spcAft>
                <a:spcPts val="600"/>
              </a:spcAft>
              <a:buClr>
                <a:schemeClr val="accent1"/>
              </a:buClr>
            </a:pPr>
            <a:endParaRPr lang="en-US" sz="1100" i="1" dirty="0"/>
          </a:p>
          <a:p>
            <a:pPr indent="-182880" defTabSz="914400">
              <a:lnSpc>
                <a:spcPct val="90000"/>
              </a:lnSpc>
              <a:spcAft>
                <a:spcPts val="600"/>
              </a:spcAft>
              <a:buClr>
                <a:schemeClr val="accent1"/>
              </a:buClr>
            </a:pPr>
            <a:r>
              <a:rPr lang="en-US" sz="1100" b="1" dirty="0"/>
              <a:t>MANAGE DAY TO DAY FINANCES</a:t>
            </a:r>
          </a:p>
          <a:p>
            <a:pPr indent="-182880" defTabSz="914400">
              <a:lnSpc>
                <a:spcPct val="90000"/>
              </a:lnSpc>
              <a:spcAft>
                <a:spcPts val="600"/>
              </a:spcAft>
              <a:buClr>
                <a:schemeClr val="accent1"/>
              </a:buClr>
              <a:buChar char="•"/>
            </a:pPr>
            <a:r>
              <a:rPr lang="en-US" sz="1100" dirty="0"/>
              <a:t>Public Service Loan Forgiveness (Savvy through TIAA)</a:t>
            </a:r>
          </a:p>
          <a:p>
            <a:pPr indent="-182880" defTabSz="914400">
              <a:lnSpc>
                <a:spcPct val="90000"/>
              </a:lnSpc>
              <a:spcAft>
                <a:spcPts val="600"/>
              </a:spcAft>
              <a:buClr>
                <a:schemeClr val="accent1"/>
              </a:buClr>
              <a:buChar char="•"/>
            </a:pPr>
            <a:r>
              <a:rPr lang="en-US" sz="1100" dirty="0"/>
              <a:t>Tuition Remission</a:t>
            </a:r>
          </a:p>
          <a:p>
            <a:pPr indent="-182880" defTabSz="914400">
              <a:lnSpc>
                <a:spcPct val="90000"/>
              </a:lnSpc>
              <a:spcAft>
                <a:spcPts val="600"/>
              </a:spcAft>
              <a:buClr>
                <a:schemeClr val="accent1"/>
              </a:buClr>
              <a:buChar char="•"/>
            </a:pPr>
            <a:r>
              <a:rPr lang="en-US" sz="1100" dirty="0"/>
              <a:t>Financial Advice with TIAA</a:t>
            </a:r>
          </a:p>
          <a:p>
            <a:pPr indent="-182880" defTabSz="914400">
              <a:lnSpc>
                <a:spcPct val="90000"/>
              </a:lnSpc>
              <a:spcAft>
                <a:spcPts val="600"/>
              </a:spcAft>
              <a:buClr>
                <a:schemeClr val="accent1"/>
              </a:buClr>
              <a:buChar char="•"/>
            </a:pPr>
            <a:r>
              <a:rPr lang="en-US" sz="1100" dirty="0"/>
              <a:t>Healthcare Flexible Spending Account Optum Financial</a:t>
            </a:r>
          </a:p>
          <a:p>
            <a:pPr indent="-182880" defTabSz="914400">
              <a:lnSpc>
                <a:spcPct val="90000"/>
              </a:lnSpc>
              <a:spcAft>
                <a:spcPts val="600"/>
              </a:spcAft>
              <a:buClr>
                <a:schemeClr val="accent1"/>
              </a:buClr>
              <a:buChar char="•"/>
            </a:pPr>
            <a:r>
              <a:rPr lang="en-US" sz="1100" dirty="0"/>
              <a:t>Dependent Care Flexible Spending Account Optum Financial</a:t>
            </a:r>
          </a:p>
          <a:p>
            <a:pPr indent="-182880" defTabSz="914400">
              <a:lnSpc>
                <a:spcPct val="90000"/>
              </a:lnSpc>
              <a:spcAft>
                <a:spcPts val="600"/>
              </a:spcAft>
              <a:buClr>
                <a:schemeClr val="accent1"/>
              </a:buClr>
              <a:buChar char="•"/>
            </a:pPr>
            <a:r>
              <a:rPr lang="en-US" sz="1100" dirty="0"/>
              <a:t>Health Savings Account Optum Financial</a:t>
            </a:r>
          </a:p>
          <a:p>
            <a:pPr indent="-182880" defTabSz="914400">
              <a:lnSpc>
                <a:spcPct val="90000"/>
              </a:lnSpc>
              <a:spcAft>
                <a:spcPts val="600"/>
              </a:spcAft>
              <a:buClr>
                <a:schemeClr val="accent1"/>
              </a:buClr>
            </a:pPr>
            <a:endParaRPr lang="en-US" sz="1100" dirty="0"/>
          </a:p>
          <a:p>
            <a:pPr indent="-182880" defTabSz="914400">
              <a:lnSpc>
                <a:spcPct val="90000"/>
              </a:lnSpc>
              <a:spcAft>
                <a:spcPts val="600"/>
              </a:spcAft>
              <a:buClr>
                <a:schemeClr val="accent1"/>
              </a:buClr>
            </a:pPr>
            <a:r>
              <a:rPr lang="en-US" sz="1100" b="1" dirty="0"/>
              <a:t>SET &amp; ACHIEVE GOALS</a:t>
            </a:r>
          </a:p>
          <a:p>
            <a:pPr indent="-182880" defTabSz="914400">
              <a:lnSpc>
                <a:spcPct val="90000"/>
              </a:lnSpc>
              <a:spcAft>
                <a:spcPts val="600"/>
              </a:spcAft>
              <a:buClr>
                <a:schemeClr val="accent1"/>
              </a:buClr>
              <a:buChar char="•"/>
            </a:pPr>
            <a:r>
              <a:rPr lang="en-US" sz="1100" dirty="0"/>
              <a:t>SLU's 403b retirement</a:t>
            </a:r>
          </a:p>
          <a:p>
            <a:pPr indent="-182880" defTabSz="914400">
              <a:lnSpc>
                <a:spcPct val="90000"/>
              </a:lnSpc>
              <a:spcAft>
                <a:spcPts val="600"/>
              </a:spcAft>
              <a:buClr>
                <a:schemeClr val="accent1"/>
              </a:buClr>
              <a:buChar char="•"/>
            </a:pPr>
            <a:r>
              <a:rPr lang="en-US" sz="1100" dirty="0"/>
              <a:t>Track Financial Habits through virgin pulse</a:t>
            </a:r>
          </a:p>
          <a:p>
            <a:pPr indent="-182880" defTabSz="914400">
              <a:lnSpc>
                <a:spcPct val="90000"/>
              </a:lnSpc>
              <a:spcAft>
                <a:spcPts val="600"/>
              </a:spcAft>
              <a:buClr>
                <a:schemeClr val="accent1"/>
              </a:buClr>
              <a:buChar char="•"/>
            </a:pPr>
            <a:r>
              <a:rPr lang="en-US" sz="1100" dirty="0"/>
              <a:t>Financial Planning with TIAA</a:t>
            </a:r>
          </a:p>
          <a:p>
            <a:pPr indent="-182880" defTabSz="914400">
              <a:lnSpc>
                <a:spcPct val="90000"/>
              </a:lnSpc>
              <a:spcAft>
                <a:spcPts val="600"/>
              </a:spcAft>
              <a:buClr>
                <a:schemeClr val="accent1"/>
              </a:buClr>
              <a:buChar char="•"/>
            </a:pPr>
            <a:r>
              <a:rPr lang="en-US" sz="1100" dirty="0"/>
              <a:t>Tuition Exchange</a:t>
            </a:r>
          </a:p>
          <a:p>
            <a:pPr indent="-182880" defTabSz="914400">
              <a:lnSpc>
                <a:spcPct val="90000"/>
              </a:lnSpc>
              <a:spcAft>
                <a:spcPts val="600"/>
              </a:spcAft>
              <a:buClr>
                <a:schemeClr val="accent1"/>
              </a:buClr>
              <a:buChar char="•"/>
            </a:pPr>
            <a:r>
              <a:rPr lang="en-US" sz="1100" dirty="0"/>
              <a:t>Tuition Exchange through FACHEX</a:t>
            </a:r>
          </a:p>
          <a:p>
            <a:pPr indent="-182880" defTabSz="914400">
              <a:lnSpc>
                <a:spcPct val="90000"/>
              </a:lnSpc>
              <a:spcAft>
                <a:spcPts val="600"/>
              </a:spcAft>
              <a:buClr>
                <a:schemeClr val="accent1"/>
              </a:buClr>
            </a:pPr>
            <a:endParaRPr lang="en-US" sz="1100" dirty="0"/>
          </a:p>
          <a:p>
            <a:pPr indent="-182880" defTabSz="914400">
              <a:lnSpc>
                <a:spcPct val="90000"/>
              </a:lnSpc>
              <a:spcAft>
                <a:spcPts val="600"/>
              </a:spcAft>
              <a:buClr>
                <a:schemeClr val="accent1"/>
              </a:buClr>
            </a:pPr>
            <a:r>
              <a:rPr lang="en-US" sz="1100" b="1" dirty="0"/>
              <a:t>PROTECT AGAINST RISK</a:t>
            </a:r>
          </a:p>
          <a:p>
            <a:pPr indent="-182880" defTabSz="914400">
              <a:lnSpc>
                <a:spcPct val="90000"/>
              </a:lnSpc>
              <a:spcAft>
                <a:spcPts val="600"/>
              </a:spcAft>
              <a:buClr>
                <a:schemeClr val="accent1"/>
              </a:buClr>
              <a:buChar char="•"/>
            </a:pPr>
            <a:r>
              <a:rPr lang="en-US" sz="1100" dirty="0"/>
              <a:t>Identity Theft Protection through LifeLock</a:t>
            </a:r>
          </a:p>
          <a:p>
            <a:pPr indent="-182880" defTabSz="914400">
              <a:lnSpc>
                <a:spcPct val="90000"/>
              </a:lnSpc>
              <a:spcAft>
                <a:spcPts val="600"/>
              </a:spcAft>
              <a:buClr>
                <a:schemeClr val="accent1"/>
              </a:buClr>
              <a:buChar char="•"/>
            </a:pPr>
            <a:r>
              <a:rPr lang="en-US" sz="1100" dirty="0"/>
              <a:t>Met Life Legal Resources</a:t>
            </a:r>
          </a:p>
          <a:p>
            <a:pPr indent="-182880" defTabSz="914400">
              <a:lnSpc>
                <a:spcPct val="90000"/>
              </a:lnSpc>
              <a:spcAft>
                <a:spcPts val="600"/>
              </a:spcAft>
              <a:buClr>
                <a:schemeClr val="accent1"/>
              </a:buClr>
              <a:buChar char="•"/>
            </a:pPr>
            <a:r>
              <a:rPr lang="en-US" sz="1100" dirty="0"/>
              <a:t>Long Term Disability by Cigna (New York Life)</a:t>
            </a:r>
          </a:p>
          <a:p>
            <a:pPr indent="-182880" defTabSz="914400">
              <a:lnSpc>
                <a:spcPct val="90000"/>
              </a:lnSpc>
              <a:spcAft>
                <a:spcPts val="600"/>
              </a:spcAft>
              <a:buClr>
                <a:schemeClr val="accent1"/>
              </a:buClr>
              <a:buChar char="•"/>
            </a:pPr>
            <a:r>
              <a:rPr lang="en-US" sz="1100" dirty="0"/>
              <a:t>Life Insurance By Cigna</a:t>
            </a:r>
          </a:p>
        </p:txBody>
      </p:sp>
    </p:spTree>
    <p:extLst>
      <p:ext uri="{BB962C8B-B14F-4D97-AF65-F5344CB8AC3E}">
        <p14:creationId xmlns:p14="http://schemas.microsoft.com/office/powerpoint/2010/main" val="1325648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B6DF-E22F-8254-BC07-A2620BAC213F}"/>
              </a:ext>
            </a:extLst>
          </p:cNvPr>
          <p:cNvSpPr>
            <a:spLocks noGrp="1"/>
          </p:cNvSpPr>
          <p:nvPr>
            <p:ph type="title"/>
          </p:nvPr>
        </p:nvSpPr>
        <p:spPr>
          <a:xfrm>
            <a:off x="1237489" y="239918"/>
            <a:ext cx="3736163" cy="862490"/>
          </a:xfrm>
        </p:spPr>
        <p:txBody>
          <a:bodyPr vert="horz" lIns="91440" tIns="45720" rIns="91440" bIns="45720" rtlCol="0" anchor="b">
            <a:normAutofit/>
          </a:bodyPr>
          <a:lstStyle/>
          <a:p>
            <a:r>
              <a:rPr lang="en-US" sz="1600" dirty="0"/>
              <a:t>Social/Emotional Well-Being</a:t>
            </a:r>
            <a:br>
              <a:rPr lang="en-US" sz="1600" dirty="0"/>
            </a:br>
            <a:r>
              <a:rPr lang="en-US" sz="1600" dirty="0"/>
              <a:t>d</a:t>
            </a:r>
            <a:r>
              <a:rPr lang="en-US" sz="1600" i="1" dirty="0"/>
              <a:t>evelop healthy habits to lower stress and work life balance</a:t>
            </a:r>
          </a:p>
        </p:txBody>
      </p:sp>
      <p:sp>
        <p:nvSpPr>
          <p:cNvPr id="10" name="Rectangle 9">
            <a:extLst>
              <a:ext uri="{FF2B5EF4-FFF2-40B4-BE49-F238E27FC236}">
                <a16:creationId xmlns:a16="http://schemas.microsoft.com/office/drawing/2014/main" id="{0B67D982-25C5-4CC2-AA64-276BE3B2C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9EF7B7B4-3324-0B25-FAAD-9D93B5263E45}"/>
              </a:ext>
            </a:extLst>
          </p:cNvPr>
          <p:cNvSpPr txBox="1"/>
          <p:nvPr/>
        </p:nvSpPr>
        <p:spPr>
          <a:xfrm>
            <a:off x="1237489" y="1342316"/>
            <a:ext cx="3075836" cy="527576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indent="-182880" defTabSz="914400">
              <a:lnSpc>
                <a:spcPct val="90000"/>
              </a:lnSpc>
              <a:spcAft>
                <a:spcPts val="600"/>
              </a:spcAft>
              <a:buClr>
                <a:schemeClr val="accent1"/>
              </a:buClr>
            </a:pPr>
            <a:r>
              <a:rPr lang="en-US" sz="1200" b="1" dirty="0"/>
              <a:t>Use mindfulness and other healthy ways to lower stress</a:t>
            </a:r>
            <a:endParaRPr lang="en-US" sz="1200" dirty="0"/>
          </a:p>
          <a:p>
            <a:pPr marL="285750" indent="-182880" defTabSz="914400">
              <a:lnSpc>
                <a:spcPct val="90000"/>
              </a:lnSpc>
              <a:spcAft>
                <a:spcPts val="600"/>
              </a:spcAft>
              <a:buClr>
                <a:schemeClr val="accent1"/>
              </a:buClr>
              <a:buFont typeface="Arial"/>
              <a:buChar char="•"/>
            </a:pPr>
            <a:r>
              <a:rPr lang="en-US" sz="1200" dirty="0"/>
              <a:t>Mindfulness/Stress Program</a:t>
            </a:r>
          </a:p>
          <a:p>
            <a:pPr marL="285750" indent="-182880" defTabSz="914400">
              <a:lnSpc>
                <a:spcPct val="90000"/>
              </a:lnSpc>
              <a:spcAft>
                <a:spcPts val="600"/>
              </a:spcAft>
              <a:buClr>
                <a:schemeClr val="accent1"/>
              </a:buClr>
              <a:buFont typeface="Arial"/>
              <a:buChar char="•"/>
            </a:pPr>
            <a:r>
              <a:rPr lang="en-US" sz="1200" dirty="0"/>
              <a:t>Mental Health First Aid Classes</a:t>
            </a:r>
          </a:p>
          <a:p>
            <a:pPr marL="285750" indent="-182880" defTabSz="914400">
              <a:lnSpc>
                <a:spcPct val="90000"/>
              </a:lnSpc>
              <a:spcAft>
                <a:spcPts val="600"/>
              </a:spcAft>
              <a:buClr>
                <a:schemeClr val="accent1"/>
              </a:buClr>
              <a:buFont typeface="Arial"/>
              <a:buChar char="•"/>
            </a:pPr>
            <a:r>
              <a:rPr lang="en-US" sz="1200" dirty="0"/>
              <a:t>Employee Assistance Program</a:t>
            </a:r>
          </a:p>
          <a:p>
            <a:pPr marL="285750" indent="-182880" defTabSz="914400">
              <a:lnSpc>
                <a:spcPct val="90000"/>
              </a:lnSpc>
              <a:spcAft>
                <a:spcPts val="600"/>
              </a:spcAft>
              <a:buClr>
                <a:schemeClr val="accent1"/>
              </a:buClr>
              <a:buFont typeface="Arial"/>
              <a:buChar char="•"/>
            </a:pPr>
            <a:r>
              <a:rPr lang="en-US" sz="1200" dirty="0"/>
              <a:t>Meditation</a:t>
            </a:r>
          </a:p>
          <a:p>
            <a:pPr marL="285750" indent="-182880" defTabSz="914400">
              <a:lnSpc>
                <a:spcPct val="90000"/>
              </a:lnSpc>
              <a:spcAft>
                <a:spcPts val="600"/>
              </a:spcAft>
              <a:buClr>
                <a:schemeClr val="accent1"/>
              </a:buClr>
              <a:buFont typeface="Arial"/>
              <a:buChar char="•"/>
            </a:pPr>
            <a:r>
              <a:rPr lang="en-US" sz="1200" dirty="0"/>
              <a:t>Walking Program</a:t>
            </a:r>
          </a:p>
          <a:p>
            <a:pPr indent="-182880" defTabSz="914400">
              <a:lnSpc>
                <a:spcPct val="90000"/>
              </a:lnSpc>
              <a:spcAft>
                <a:spcPts val="600"/>
              </a:spcAft>
              <a:buClr>
                <a:schemeClr val="accent1"/>
              </a:buClr>
            </a:pPr>
            <a:r>
              <a:rPr lang="en-US" sz="1200" b="1" dirty="0"/>
              <a:t>Develop a healthy work life balance</a:t>
            </a:r>
            <a:endParaRPr lang="en-US" sz="1200" dirty="0"/>
          </a:p>
          <a:p>
            <a:pPr marL="285750" indent="-182880" defTabSz="914400">
              <a:lnSpc>
                <a:spcPct val="90000"/>
              </a:lnSpc>
              <a:spcAft>
                <a:spcPts val="600"/>
              </a:spcAft>
              <a:buClr>
                <a:schemeClr val="accent1"/>
              </a:buClr>
              <a:buFont typeface="Arial"/>
              <a:buChar char="•"/>
            </a:pPr>
            <a:r>
              <a:rPr lang="en-US" sz="1200" dirty="0"/>
              <a:t>Family Care Benefits</a:t>
            </a:r>
          </a:p>
          <a:p>
            <a:pPr marL="285750" indent="-182880" defTabSz="914400">
              <a:lnSpc>
                <a:spcPct val="90000"/>
              </a:lnSpc>
              <a:spcAft>
                <a:spcPts val="600"/>
              </a:spcAft>
              <a:buClr>
                <a:schemeClr val="accent1"/>
              </a:buClr>
              <a:buFont typeface="Arial"/>
              <a:buChar char="•"/>
            </a:pPr>
            <a:r>
              <a:rPr lang="en-US" sz="1200" dirty="0"/>
              <a:t>FMLA and Parental Leave</a:t>
            </a:r>
          </a:p>
          <a:p>
            <a:pPr marL="285750" indent="-182880" defTabSz="914400">
              <a:lnSpc>
                <a:spcPct val="90000"/>
              </a:lnSpc>
              <a:spcAft>
                <a:spcPts val="600"/>
              </a:spcAft>
              <a:buClr>
                <a:schemeClr val="accent1"/>
              </a:buClr>
              <a:buFont typeface="Arial"/>
              <a:buChar char="•"/>
            </a:pPr>
            <a:r>
              <a:rPr lang="en-US" sz="1200" dirty="0"/>
              <a:t>Flexible Work Schedule</a:t>
            </a:r>
          </a:p>
          <a:p>
            <a:pPr marL="285750" indent="-182880" defTabSz="914400">
              <a:lnSpc>
                <a:spcPct val="90000"/>
              </a:lnSpc>
              <a:spcAft>
                <a:spcPts val="600"/>
              </a:spcAft>
              <a:buClr>
                <a:schemeClr val="accent1"/>
              </a:buClr>
              <a:buFont typeface="Arial"/>
              <a:buChar char="•"/>
            </a:pPr>
            <a:r>
              <a:rPr lang="en-US" sz="1200" dirty="0"/>
              <a:t>Group Volunteer Opportunities</a:t>
            </a:r>
          </a:p>
          <a:p>
            <a:pPr marL="285750" indent="-182880" defTabSz="914400">
              <a:lnSpc>
                <a:spcPct val="90000"/>
              </a:lnSpc>
              <a:spcAft>
                <a:spcPts val="600"/>
              </a:spcAft>
              <a:buClr>
                <a:schemeClr val="accent1"/>
              </a:buClr>
              <a:buFont typeface="Arial"/>
              <a:buChar char="•"/>
            </a:pPr>
            <a:r>
              <a:rPr lang="en-US" sz="1200" dirty="0"/>
              <a:t>EAP</a:t>
            </a:r>
          </a:p>
          <a:p>
            <a:pPr marL="285750" indent="-182880" defTabSz="914400">
              <a:lnSpc>
                <a:spcPct val="90000"/>
              </a:lnSpc>
              <a:spcAft>
                <a:spcPts val="600"/>
              </a:spcAft>
              <a:buClr>
                <a:schemeClr val="accent1"/>
              </a:buClr>
              <a:buFont typeface="Arial"/>
              <a:buChar char="•"/>
            </a:pPr>
            <a:r>
              <a:rPr lang="en-US" sz="1200" dirty="0"/>
              <a:t>Organization Classes</a:t>
            </a:r>
          </a:p>
          <a:p>
            <a:pPr indent="-182880" defTabSz="914400">
              <a:lnSpc>
                <a:spcPct val="90000"/>
              </a:lnSpc>
              <a:spcAft>
                <a:spcPts val="600"/>
              </a:spcAft>
              <a:buClr>
                <a:schemeClr val="accent1"/>
              </a:buClr>
            </a:pPr>
            <a:r>
              <a:rPr lang="en-US" sz="1200" b="1" dirty="0"/>
              <a:t>Participate in social events that create community</a:t>
            </a:r>
            <a:endParaRPr lang="en-US" sz="1200" dirty="0"/>
          </a:p>
          <a:p>
            <a:pPr marL="285750" indent="-182880" defTabSz="914400">
              <a:lnSpc>
                <a:spcPct val="90000"/>
              </a:lnSpc>
              <a:spcAft>
                <a:spcPts val="600"/>
              </a:spcAft>
              <a:buClr>
                <a:schemeClr val="accent1"/>
              </a:buClr>
              <a:buFont typeface="Arial"/>
              <a:buChar char="•"/>
            </a:pPr>
            <a:r>
              <a:rPr lang="en-US" sz="1200" dirty="0"/>
              <a:t>Craft classes/writing group</a:t>
            </a:r>
          </a:p>
          <a:p>
            <a:pPr marL="285750" indent="-182880" defTabSz="914400">
              <a:lnSpc>
                <a:spcPct val="90000"/>
              </a:lnSpc>
              <a:spcAft>
                <a:spcPts val="600"/>
              </a:spcAft>
              <a:buClr>
                <a:schemeClr val="accent1"/>
              </a:buClr>
              <a:buFont typeface="Arial"/>
              <a:buChar char="•"/>
            </a:pPr>
            <a:r>
              <a:rPr lang="en-US" sz="1200" dirty="0"/>
              <a:t>University Book Club</a:t>
            </a:r>
          </a:p>
          <a:p>
            <a:pPr marL="285750" indent="-182880" defTabSz="914400">
              <a:lnSpc>
                <a:spcPct val="90000"/>
              </a:lnSpc>
              <a:spcAft>
                <a:spcPts val="600"/>
              </a:spcAft>
              <a:buClr>
                <a:schemeClr val="accent1"/>
              </a:buClr>
              <a:buFont typeface="Arial"/>
              <a:buChar char="•"/>
            </a:pPr>
            <a:r>
              <a:rPr lang="en-US" sz="1200" dirty="0"/>
              <a:t>Social opportunities (food trucks, Billiken Night (9/6) at Busch stadium, animal rescues by the clock tower, walking/running groups)</a:t>
            </a:r>
          </a:p>
          <a:p>
            <a:pPr marL="285750" indent="-182880" defTabSz="914400">
              <a:lnSpc>
                <a:spcPct val="90000"/>
              </a:lnSpc>
              <a:spcAft>
                <a:spcPts val="600"/>
              </a:spcAft>
              <a:buClr>
                <a:schemeClr val="accent1"/>
              </a:buClr>
              <a:buFont typeface="Arial"/>
              <a:buChar char="•"/>
            </a:pPr>
            <a:r>
              <a:rPr lang="en-US" sz="1200" dirty="0"/>
              <a:t>Wellness Wednesday Events on Campus</a:t>
            </a:r>
          </a:p>
          <a:p>
            <a:pPr indent="-182880" defTabSz="914400">
              <a:lnSpc>
                <a:spcPct val="90000"/>
              </a:lnSpc>
              <a:spcAft>
                <a:spcPts val="600"/>
              </a:spcAft>
              <a:buClr>
                <a:schemeClr val="accent1"/>
              </a:buClr>
            </a:pPr>
            <a:endParaRPr lang="en-US" sz="800" dirty="0"/>
          </a:p>
        </p:txBody>
      </p:sp>
      <p:pic>
        <p:nvPicPr>
          <p:cNvPr id="4" name="Picture 4" descr="Icon&#10;&#10;Description automatically generated">
            <a:extLst>
              <a:ext uri="{FF2B5EF4-FFF2-40B4-BE49-F238E27FC236}">
                <a16:creationId xmlns:a16="http://schemas.microsoft.com/office/drawing/2014/main" id="{C50B4E3E-A22F-9936-A45D-F51F7223C935}"/>
              </a:ext>
            </a:extLst>
          </p:cNvPr>
          <p:cNvPicPr>
            <a:picLocks noGrp="1" noChangeAspect="1"/>
          </p:cNvPicPr>
          <p:nvPr>
            <p:ph idx="1"/>
          </p:nvPr>
        </p:nvPicPr>
        <p:blipFill rotWithShape="1">
          <a:blip r:embed="rId2"/>
          <a:srcRect t="7386" r="-1" b="22472"/>
          <a:stretch/>
        </p:blipFill>
        <p:spPr>
          <a:xfrm>
            <a:off x="4749160" y="239918"/>
            <a:ext cx="6896457" cy="6378165"/>
          </a:xfrm>
          <a:prstGeom prst="rect">
            <a:avLst/>
          </a:prstGeom>
        </p:spPr>
      </p:pic>
    </p:spTree>
    <p:extLst>
      <p:ext uri="{BB962C8B-B14F-4D97-AF65-F5344CB8AC3E}">
        <p14:creationId xmlns:p14="http://schemas.microsoft.com/office/powerpoint/2010/main" val="209610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B9999-27C4-0492-DEFA-879A18EF4111}"/>
              </a:ext>
            </a:extLst>
          </p:cNvPr>
          <p:cNvSpPr>
            <a:spLocks noGrp="1"/>
          </p:cNvSpPr>
          <p:nvPr>
            <p:ph type="title"/>
          </p:nvPr>
        </p:nvSpPr>
        <p:spPr>
          <a:xfrm>
            <a:off x="97306" y="-151825"/>
            <a:ext cx="9692640" cy="1325562"/>
          </a:xfrm>
        </p:spPr>
        <p:txBody>
          <a:bodyPr>
            <a:normAutofit/>
          </a:bodyPr>
          <a:lstStyle/>
          <a:p>
            <a:r>
              <a:rPr lang="en-US" dirty="0"/>
              <a:t>Spiritual Well-Being</a:t>
            </a:r>
            <a:br>
              <a:rPr lang="en-US" dirty="0"/>
            </a:br>
            <a:r>
              <a:rPr lang="en-US" sz="1800" dirty="0"/>
              <a:t>c</a:t>
            </a:r>
            <a:r>
              <a:rPr lang="en-US" sz="1800" i="1" dirty="0"/>
              <a:t>onnecting to something greater than yourself</a:t>
            </a:r>
          </a:p>
        </p:txBody>
      </p:sp>
      <p:pic>
        <p:nvPicPr>
          <p:cNvPr id="4" name="Picture 4" descr="Shape, icon&#10;&#10;Description automatically generated">
            <a:extLst>
              <a:ext uri="{FF2B5EF4-FFF2-40B4-BE49-F238E27FC236}">
                <a16:creationId xmlns:a16="http://schemas.microsoft.com/office/drawing/2014/main" id="{E55915DB-B274-92C4-6865-202A2C59B5CD}"/>
              </a:ext>
            </a:extLst>
          </p:cNvPr>
          <p:cNvPicPr>
            <a:picLocks noGrp="1" noChangeAspect="1"/>
          </p:cNvPicPr>
          <p:nvPr>
            <p:ph idx="1"/>
          </p:nvPr>
        </p:nvPicPr>
        <p:blipFill>
          <a:blip r:embed="rId2"/>
          <a:stretch>
            <a:fillRect/>
          </a:stretch>
        </p:blipFill>
        <p:spPr>
          <a:xfrm>
            <a:off x="226999" y="1713781"/>
            <a:ext cx="3361408" cy="4351337"/>
          </a:xfrm>
        </p:spPr>
      </p:pic>
      <p:sp>
        <p:nvSpPr>
          <p:cNvPr id="5" name="TextBox 4">
            <a:extLst>
              <a:ext uri="{FF2B5EF4-FFF2-40B4-BE49-F238E27FC236}">
                <a16:creationId xmlns:a16="http://schemas.microsoft.com/office/drawing/2014/main" id="{7636823C-DE05-9BA7-5EE9-6AF333B81521}"/>
              </a:ext>
            </a:extLst>
          </p:cNvPr>
          <p:cNvSpPr txBox="1"/>
          <p:nvPr/>
        </p:nvSpPr>
        <p:spPr>
          <a:xfrm>
            <a:off x="4697202" y="1183137"/>
            <a:ext cx="6746875"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Check in with your spiritual wellness</a:t>
            </a:r>
            <a:endParaRPr lang="en-US" dirty="0"/>
          </a:p>
          <a:p>
            <a:pPr marL="285750" indent="-285750">
              <a:buFont typeface="Arial"/>
              <a:buChar char="•"/>
            </a:pPr>
            <a:r>
              <a:rPr lang="en-US" dirty="0">
                <a:ea typeface="+mn-lt"/>
                <a:cs typeface="+mn-lt"/>
              </a:rPr>
              <a:t>Daily Mass</a:t>
            </a:r>
            <a:endParaRPr lang="en-US" dirty="0"/>
          </a:p>
          <a:p>
            <a:pPr marL="285750" indent="-285750">
              <a:buFont typeface="Arial"/>
              <a:buChar char="•"/>
            </a:pPr>
            <a:r>
              <a:rPr lang="en-US" dirty="0">
                <a:ea typeface="+mn-lt"/>
                <a:cs typeface="+mn-lt"/>
              </a:rPr>
              <a:t>Connect with a Spiritual Director</a:t>
            </a:r>
            <a:endParaRPr lang="en-US" dirty="0"/>
          </a:p>
          <a:p>
            <a:pPr marL="285750" indent="-285750">
              <a:buFont typeface="Arial"/>
              <a:buChar char="•"/>
            </a:pPr>
            <a:r>
              <a:rPr lang="en-US" dirty="0">
                <a:ea typeface="+mn-lt"/>
                <a:cs typeface="+mn-lt"/>
              </a:rPr>
              <a:t>Mindfulness Classes</a:t>
            </a:r>
            <a:endParaRPr lang="en-US" dirty="0"/>
          </a:p>
          <a:p>
            <a:pPr marL="285750" indent="-285750">
              <a:buFont typeface="Arial"/>
              <a:buChar char="•"/>
            </a:pPr>
            <a:r>
              <a:rPr lang="en-US" dirty="0">
                <a:ea typeface="+mn-lt"/>
                <a:cs typeface="+mn-lt"/>
              </a:rPr>
              <a:t>Prayer</a:t>
            </a:r>
            <a:endParaRPr lang="en-US" dirty="0"/>
          </a:p>
          <a:p>
            <a:r>
              <a:rPr lang="en-US" b="1" dirty="0">
                <a:ea typeface="+mn-lt"/>
                <a:cs typeface="+mn-lt"/>
              </a:rPr>
              <a:t>Reflect in on your actions</a:t>
            </a:r>
            <a:endParaRPr lang="en-US" dirty="0"/>
          </a:p>
          <a:p>
            <a:pPr marL="285750" indent="-285750">
              <a:buFont typeface="Arial"/>
              <a:buChar char="•"/>
            </a:pPr>
            <a:r>
              <a:rPr lang="en-US" dirty="0">
                <a:ea typeface="+mn-lt"/>
                <a:cs typeface="+mn-lt"/>
              </a:rPr>
              <a:t>Meditation Classes </a:t>
            </a:r>
            <a:endParaRPr lang="en-US"/>
          </a:p>
          <a:p>
            <a:pPr marL="285750" indent="-285750">
              <a:buFont typeface="Arial"/>
              <a:buChar char="•"/>
            </a:pPr>
            <a:r>
              <a:rPr lang="en-US" dirty="0">
                <a:ea typeface="+mn-lt"/>
                <a:cs typeface="+mn-lt"/>
              </a:rPr>
              <a:t>Journaling Series</a:t>
            </a:r>
            <a:endParaRPr lang="en-US" dirty="0"/>
          </a:p>
          <a:p>
            <a:pPr marL="285750" indent="-285750">
              <a:buFont typeface="Arial"/>
              <a:buChar char="•"/>
            </a:pPr>
            <a:r>
              <a:rPr lang="en-US" dirty="0">
                <a:ea typeface="+mn-lt"/>
                <a:cs typeface="+mn-lt"/>
              </a:rPr>
              <a:t>Nature Trail Walk</a:t>
            </a:r>
            <a:endParaRPr lang="en-US" dirty="0"/>
          </a:p>
          <a:p>
            <a:pPr marL="285750" indent="-285750">
              <a:buFont typeface="Arial"/>
              <a:buChar char="•"/>
            </a:pPr>
            <a:r>
              <a:rPr lang="en-US" dirty="0">
                <a:ea typeface="+mn-lt"/>
                <a:cs typeface="+mn-lt"/>
              </a:rPr>
              <a:t>Bridges (The Spiritual Exercises in Everyday Life)</a:t>
            </a:r>
            <a:endParaRPr lang="en-US" dirty="0"/>
          </a:p>
          <a:p>
            <a:pPr marL="285750" indent="-285750">
              <a:buFont typeface="Arial"/>
              <a:buChar char="•"/>
            </a:pPr>
            <a:r>
              <a:rPr lang="en-US" dirty="0">
                <a:ea typeface="+mn-lt"/>
                <a:cs typeface="+mn-lt"/>
              </a:rPr>
              <a:t>Journey Conference</a:t>
            </a:r>
            <a:endParaRPr lang="en-US" dirty="0"/>
          </a:p>
          <a:p>
            <a:pPr marL="285750" indent="-285750">
              <a:buFont typeface="Arial"/>
              <a:buChar char="•"/>
            </a:pPr>
            <a:r>
              <a:rPr lang="en-US" dirty="0">
                <a:ea typeface="+mn-lt"/>
                <a:cs typeface="+mn-lt"/>
              </a:rPr>
              <a:t>Retreats and Days of Reflection</a:t>
            </a:r>
            <a:endParaRPr lang="en-US" dirty="0"/>
          </a:p>
          <a:p>
            <a:pPr marL="285750" indent="-285750">
              <a:buFont typeface="Arial"/>
              <a:buChar char="•"/>
            </a:pPr>
            <a:r>
              <a:rPr lang="en-US" dirty="0">
                <a:ea typeface="+mn-lt"/>
                <a:cs typeface="+mn-lt"/>
              </a:rPr>
              <a:t>Twilight Retreats</a:t>
            </a:r>
            <a:endParaRPr lang="en-US" dirty="0"/>
          </a:p>
          <a:p>
            <a:pPr marL="285750" indent="-285750">
              <a:buFont typeface="Arial"/>
              <a:buChar char="•"/>
            </a:pPr>
            <a:r>
              <a:rPr lang="en-US" dirty="0">
                <a:ea typeface="+mn-lt"/>
                <a:cs typeface="+mn-lt"/>
              </a:rPr>
              <a:t>Ignatian Spirituality Conference</a:t>
            </a:r>
            <a:endParaRPr lang="en-US" dirty="0"/>
          </a:p>
          <a:p>
            <a:r>
              <a:rPr lang="en-US" b="1" dirty="0">
                <a:ea typeface="+mn-lt"/>
                <a:cs typeface="+mn-lt"/>
              </a:rPr>
              <a:t>Cultivate Peace</a:t>
            </a:r>
            <a:endParaRPr lang="en-US" dirty="0"/>
          </a:p>
          <a:p>
            <a:pPr marL="285750" indent="-285750">
              <a:buFont typeface="Arial"/>
              <a:buChar char="•"/>
            </a:pPr>
            <a:r>
              <a:rPr lang="en-US" dirty="0">
                <a:ea typeface="+mn-lt"/>
                <a:cs typeface="+mn-lt"/>
              </a:rPr>
              <a:t>Volunteer Opportunities</a:t>
            </a:r>
            <a:endParaRPr lang="en-US" dirty="0"/>
          </a:p>
          <a:p>
            <a:pPr marL="285750" indent="-285750">
              <a:buFont typeface="Arial"/>
              <a:buChar char="•"/>
            </a:pPr>
            <a:r>
              <a:rPr lang="en-US" dirty="0">
                <a:ea typeface="+mn-lt"/>
                <a:cs typeface="+mn-lt"/>
              </a:rPr>
              <a:t>Mindfulness/Meditation Classes</a:t>
            </a:r>
            <a:endParaRPr lang="en-US" dirty="0"/>
          </a:p>
          <a:p>
            <a:r>
              <a:rPr lang="en-US" b="1" dirty="0">
                <a:ea typeface="+mn-lt"/>
                <a:cs typeface="+mn-lt"/>
              </a:rPr>
              <a:t>Show compassion, practice tolerance</a:t>
            </a:r>
            <a:endParaRPr lang="en-US" dirty="0"/>
          </a:p>
          <a:p>
            <a:pPr marL="285750" indent="-285750">
              <a:buFont typeface="Arial"/>
              <a:buChar char="•"/>
            </a:pPr>
            <a:r>
              <a:rPr lang="en-US" dirty="0">
                <a:ea typeface="+mn-lt"/>
                <a:cs typeface="+mn-lt"/>
              </a:rPr>
              <a:t>Volunteer opportunities</a:t>
            </a:r>
            <a:endParaRPr lang="en-US" dirty="0"/>
          </a:p>
          <a:p>
            <a:pPr marL="285750" indent="-285750">
              <a:buFont typeface="Arial"/>
              <a:buChar char="•"/>
            </a:pPr>
            <a:r>
              <a:rPr lang="en-US" dirty="0">
                <a:ea typeface="+mn-lt"/>
                <a:cs typeface="+mn-lt"/>
              </a:rPr>
              <a:t>Community Service</a:t>
            </a:r>
            <a:endParaRPr lang="en-US" dirty="0"/>
          </a:p>
          <a:p>
            <a:pPr algn="l"/>
            <a:endParaRPr lang="en-US" dirty="0"/>
          </a:p>
        </p:txBody>
      </p:sp>
    </p:spTree>
    <p:extLst>
      <p:ext uri="{BB962C8B-B14F-4D97-AF65-F5344CB8AC3E}">
        <p14:creationId xmlns:p14="http://schemas.microsoft.com/office/powerpoint/2010/main" val="1951307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538D-5950-FE59-EA76-9C8FDE69DB7D}"/>
              </a:ext>
            </a:extLst>
          </p:cNvPr>
          <p:cNvSpPr>
            <a:spLocks noGrp="1"/>
          </p:cNvSpPr>
          <p:nvPr>
            <p:ph type="title"/>
          </p:nvPr>
        </p:nvSpPr>
        <p:spPr>
          <a:xfrm>
            <a:off x="1237489" y="566382"/>
            <a:ext cx="4534047" cy="1550284"/>
          </a:xfrm>
        </p:spPr>
        <p:txBody>
          <a:bodyPr>
            <a:normAutofit/>
          </a:bodyPr>
          <a:lstStyle/>
          <a:p>
            <a:r>
              <a:rPr lang="en-US" dirty="0"/>
              <a:t>Employee Well-Being Platform</a:t>
            </a:r>
          </a:p>
        </p:txBody>
      </p:sp>
      <p:sp>
        <p:nvSpPr>
          <p:cNvPr id="9" name="Rectangle 8">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C10903E-F5B5-F830-F3A1-68D4711E91EB}"/>
              </a:ext>
            </a:extLst>
          </p:cNvPr>
          <p:cNvSpPr>
            <a:spLocks noGrp="1"/>
          </p:cNvSpPr>
          <p:nvPr>
            <p:ph idx="1"/>
          </p:nvPr>
        </p:nvSpPr>
        <p:spPr>
          <a:xfrm>
            <a:off x="1199535" y="2438399"/>
            <a:ext cx="4572002" cy="3853219"/>
          </a:xfrm>
        </p:spPr>
        <p:txBody>
          <a:bodyPr vert="horz" lIns="91440" tIns="45720" rIns="91440" bIns="45720" rtlCol="0">
            <a:normAutofit/>
          </a:bodyPr>
          <a:lstStyle/>
          <a:p>
            <a:r>
              <a:rPr lang="en-US">
                <a:ea typeface="+mn-lt"/>
                <a:cs typeface="+mn-lt"/>
                <a:hlinkClick r:id="rId2"/>
              </a:rPr>
              <a:t>http://join.virginpulse.com/SLU</a:t>
            </a:r>
            <a:endParaRPr lang="en-US">
              <a:ea typeface="+mn-lt"/>
              <a:cs typeface="+mn-lt"/>
            </a:endParaRPr>
          </a:p>
          <a:p>
            <a:endParaRPr lang="en-US"/>
          </a:p>
          <a:p>
            <a:r>
              <a:rPr lang="en-US">
                <a:ea typeface="+mn-lt"/>
                <a:cs typeface="+mn-lt"/>
                <a:hlinkClick r:id="rId3"/>
              </a:rPr>
              <a:t>Global Virgin Pulse Engage Video (Updated UX) from Virgin Pulse on Vimeo</a:t>
            </a:r>
            <a:endParaRPr lang="en-US"/>
          </a:p>
        </p:txBody>
      </p:sp>
      <p:pic>
        <p:nvPicPr>
          <p:cNvPr id="4" name="Picture 4">
            <a:extLst>
              <a:ext uri="{FF2B5EF4-FFF2-40B4-BE49-F238E27FC236}">
                <a16:creationId xmlns:a16="http://schemas.microsoft.com/office/drawing/2014/main" id="{48E399A5-1498-65DF-1FAB-A9CE46F78985}"/>
              </a:ext>
            </a:extLst>
          </p:cNvPr>
          <p:cNvPicPr>
            <a:picLocks noChangeAspect="1"/>
          </p:cNvPicPr>
          <p:nvPr/>
        </p:nvPicPr>
        <p:blipFill rotWithShape="1">
          <a:blip r:embed="rId4"/>
          <a:srcRect l="18553" r="12793" b="-1"/>
          <a:stretch/>
        </p:blipFill>
        <p:spPr>
          <a:xfrm>
            <a:off x="6097181" y="10"/>
            <a:ext cx="6094819" cy="6857990"/>
          </a:xfrm>
          <a:prstGeom prst="rect">
            <a:avLst/>
          </a:prstGeom>
        </p:spPr>
      </p:pic>
    </p:spTree>
    <p:extLst>
      <p:ext uri="{BB962C8B-B14F-4D97-AF65-F5344CB8AC3E}">
        <p14:creationId xmlns:p14="http://schemas.microsoft.com/office/powerpoint/2010/main" val="1446493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C758EC8D-68D1-4138-B719-BE00C78AD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22072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514579E4-5B5F-42C9-B08F-A904C81B1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811"/>
            <a:ext cx="2556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E1116-25A6-4E7B-85AC-90E5E3C2438F}"/>
              </a:ext>
            </a:extLst>
          </p:cNvPr>
          <p:cNvSpPr>
            <a:spLocks noGrp="1"/>
          </p:cNvSpPr>
          <p:nvPr>
            <p:ph type="title"/>
          </p:nvPr>
        </p:nvSpPr>
        <p:spPr>
          <a:xfrm rot="16200000">
            <a:off x="-1322904" y="2514944"/>
            <a:ext cx="5054601" cy="1955108"/>
          </a:xfrm>
        </p:spPr>
        <p:txBody>
          <a:bodyPr anchor="b">
            <a:normAutofit/>
          </a:bodyPr>
          <a:lstStyle/>
          <a:p>
            <a:pPr algn="r"/>
            <a:r>
              <a:rPr lang="en-US" sz="4000">
                <a:solidFill>
                  <a:srgbClr val="FFFFFF"/>
                </a:solidFill>
              </a:rPr>
              <a:t>Agenda</a:t>
            </a:r>
          </a:p>
        </p:txBody>
      </p:sp>
      <p:sp>
        <p:nvSpPr>
          <p:cNvPr id="3" name="Content Placeholder 2">
            <a:extLst>
              <a:ext uri="{FF2B5EF4-FFF2-40B4-BE49-F238E27FC236}">
                <a16:creationId xmlns:a16="http://schemas.microsoft.com/office/drawing/2014/main" id="{0CD3D05A-4119-40DF-83FF-4774EAD3E82F}"/>
              </a:ext>
            </a:extLst>
          </p:cNvPr>
          <p:cNvSpPr>
            <a:spLocks noGrp="1"/>
          </p:cNvSpPr>
          <p:nvPr>
            <p:ph idx="1"/>
          </p:nvPr>
        </p:nvSpPr>
        <p:spPr>
          <a:xfrm>
            <a:off x="3102654" y="965199"/>
            <a:ext cx="6670520" cy="5207002"/>
          </a:xfrm>
          <a:noFill/>
        </p:spPr>
        <p:txBody>
          <a:bodyPr anchor="t">
            <a:normAutofit lnSpcReduction="10000"/>
          </a:bodyPr>
          <a:lstStyle/>
          <a:p>
            <a:pPr marL="0" indent="0">
              <a:buNone/>
            </a:pPr>
            <a:r>
              <a:rPr lang="en-US" dirty="0"/>
              <a:t>Announcements</a:t>
            </a:r>
          </a:p>
          <a:p>
            <a:pPr marL="0" marR="0" lvl="0" indent="0">
              <a:spcBef>
                <a:spcPts val="0"/>
              </a:spcBef>
              <a:spcAft>
                <a:spcPts val="0"/>
              </a:spcAft>
              <a:buNone/>
            </a:pPr>
            <a:endParaRPr lang="en-US"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pPr>
            <a:r>
              <a:rPr lang="en-US" dirty="0">
                <a:effectLst/>
                <a:latin typeface="+mj-lt"/>
                <a:ea typeface="Times New Roman" panose="02020603050405020304" pitchFamily="18" charset="0"/>
              </a:rPr>
              <a:t>Business + Finance </a:t>
            </a:r>
          </a:p>
          <a:p>
            <a:pPr marL="0" marR="0" lvl="0" indent="0">
              <a:spcBef>
                <a:spcPts val="0"/>
              </a:spcBef>
              <a:spcAft>
                <a:spcPts val="0"/>
              </a:spcAft>
              <a:buNone/>
            </a:pPr>
            <a:r>
              <a:rPr lang="en-US" dirty="0">
                <a:effectLst/>
                <a:latin typeface="+mj-lt"/>
                <a:ea typeface="Times New Roman" panose="02020603050405020304" pitchFamily="18" charset="0"/>
              </a:rPr>
              <a:t> </a:t>
            </a:r>
          </a:p>
          <a:p>
            <a:pPr marL="742950" marR="0" lvl="1" indent="-285750">
              <a:spcBef>
                <a:spcPts val="0"/>
              </a:spcBef>
              <a:spcAft>
                <a:spcPts val="0"/>
              </a:spcAft>
              <a:buFont typeface="Wingdings" panose="05000000000000000000" pitchFamily="2" charset="2"/>
              <a:buChar char=""/>
            </a:pPr>
            <a:r>
              <a:rPr lang="en-US" sz="1800" dirty="0">
                <a:effectLst/>
                <a:latin typeface="+mj-lt"/>
                <a:ea typeface="Times New Roman" panose="02020603050405020304" pitchFamily="18" charset="0"/>
              </a:rPr>
              <a:t>SSM Transition - Tara Thomason + Tammy Burton</a:t>
            </a:r>
          </a:p>
          <a:p>
            <a:pPr marR="0" lvl="1" indent="0">
              <a:spcBef>
                <a:spcPts val="0"/>
              </a:spcBef>
              <a:spcAft>
                <a:spcPts val="0"/>
              </a:spcAft>
              <a:buNone/>
            </a:pPr>
            <a:r>
              <a:rPr lang="en-US" sz="1800" dirty="0">
                <a:effectLst/>
                <a:latin typeface="+mj-lt"/>
                <a:ea typeface="Times New Roman" panose="02020603050405020304" pitchFamily="18" charset="0"/>
              </a:rPr>
              <a:t> </a:t>
            </a:r>
          </a:p>
          <a:p>
            <a:pPr marL="0" marR="0" lvl="0" indent="0">
              <a:spcBef>
                <a:spcPts val="0"/>
              </a:spcBef>
              <a:spcAft>
                <a:spcPts val="0"/>
              </a:spcAft>
              <a:buNone/>
            </a:pPr>
            <a:r>
              <a:rPr lang="en-US" dirty="0">
                <a:effectLst/>
                <a:latin typeface="+mj-lt"/>
                <a:ea typeface="Times New Roman" panose="02020603050405020304" pitchFamily="18" charset="0"/>
              </a:rPr>
              <a:t>Human Resources </a:t>
            </a:r>
          </a:p>
          <a:p>
            <a:pPr marL="0" marR="0" lvl="0" indent="0">
              <a:spcBef>
                <a:spcPts val="0"/>
              </a:spcBef>
              <a:spcAft>
                <a:spcPts val="0"/>
              </a:spcAft>
              <a:buNone/>
            </a:pPr>
            <a:endParaRPr lang="en-US" dirty="0">
              <a:effectLst/>
              <a:latin typeface="+mj-lt"/>
              <a:ea typeface="Times New Roman" panose="02020603050405020304" pitchFamily="18" charset="0"/>
            </a:endParaRPr>
          </a:p>
          <a:p>
            <a:pPr marL="742950" marR="0" lvl="1" indent="-285750">
              <a:spcBef>
                <a:spcPts val="0"/>
              </a:spcBef>
              <a:spcAft>
                <a:spcPts val="0"/>
              </a:spcAft>
              <a:buFont typeface="Wingdings" panose="05000000000000000000" pitchFamily="2" charset="2"/>
              <a:buChar char=""/>
            </a:pPr>
            <a:r>
              <a:rPr lang="en-US" sz="1800" dirty="0">
                <a:effectLst/>
                <a:latin typeface="+mj-lt"/>
                <a:ea typeface="Times New Roman" panose="02020603050405020304" pitchFamily="18" charset="0"/>
              </a:rPr>
              <a:t>Wellness - Rachel Donahue</a:t>
            </a:r>
          </a:p>
          <a:p>
            <a:pPr marR="0" lvl="1" indent="0">
              <a:spcBef>
                <a:spcPts val="0"/>
              </a:spcBef>
              <a:spcAft>
                <a:spcPts val="0"/>
              </a:spcAft>
              <a:buNone/>
            </a:pPr>
            <a:endParaRPr lang="en-US" sz="1800" dirty="0">
              <a:effectLst/>
              <a:latin typeface="+mj-lt"/>
              <a:ea typeface="Times New Roman" panose="02020603050405020304" pitchFamily="18" charset="0"/>
            </a:endParaRPr>
          </a:p>
          <a:p>
            <a:pPr marL="1143000" marR="0" lvl="2" indent="-228600">
              <a:spcBef>
                <a:spcPts val="0"/>
              </a:spcBef>
              <a:spcAft>
                <a:spcPts val="0"/>
              </a:spcAft>
              <a:buFont typeface="+mj-lt"/>
              <a:buAutoNum type="romanLcPeriod"/>
            </a:pPr>
            <a:r>
              <a:rPr lang="en-US" sz="1800" dirty="0">
                <a:effectLst/>
                <a:latin typeface="+mj-lt"/>
                <a:ea typeface="Times New Roman" panose="02020603050405020304" pitchFamily="18" charset="0"/>
              </a:rPr>
              <a:t>SLU Wellness Intro</a:t>
            </a:r>
          </a:p>
          <a:p>
            <a:pPr marL="1143000" marR="0" lvl="2" indent="-228600">
              <a:spcBef>
                <a:spcPts val="0"/>
              </a:spcBef>
              <a:spcAft>
                <a:spcPts val="0"/>
              </a:spcAft>
              <a:buFont typeface="+mj-lt"/>
              <a:buAutoNum type="romanLcPeriod"/>
            </a:pPr>
            <a:r>
              <a:rPr lang="en-US" sz="1800" dirty="0">
                <a:effectLst/>
                <a:latin typeface="+mj-lt"/>
                <a:ea typeface="Times New Roman" panose="02020603050405020304" pitchFamily="18" charset="0"/>
              </a:rPr>
              <a:t>Cooking Demo</a:t>
            </a:r>
          </a:p>
          <a:p>
            <a:pPr marL="914400" marR="0" lvl="2" indent="0">
              <a:spcBef>
                <a:spcPts val="0"/>
              </a:spcBef>
              <a:spcAft>
                <a:spcPts val="0"/>
              </a:spcAft>
              <a:buNone/>
            </a:pPr>
            <a:endParaRPr lang="en-US" sz="1800" dirty="0">
              <a:effectLst/>
              <a:latin typeface="+mj-lt"/>
              <a:ea typeface="Times New Roman" panose="02020603050405020304" pitchFamily="18" charset="0"/>
            </a:endParaRPr>
          </a:p>
          <a:p>
            <a:pPr lvl="2">
              <a:spcBef>
                <a:spcPts val="0"/>
              </a:spcBef>
              <a:spcAft>
                <a:spcPts val="0"/>
              </a:spcAft>
              <a:buFont typeface="Wingdings" panose="05000000000000000000" pitchFamily="2" charset="2"/>
              <a:buChar char="Ø"/>
            </a:pPr>
            <a:r>
              <a:rPr lang="en-US" sz="1800" dirty="0">
                <a:effectLst/>
                <a:latin typeface="+mj-lt"/>
                <a:ea typeface="Times New Roman" panose="02020603050405020304" pitchFamily="18" charset="0"/>
              </a:rPr>
              <a:t>Training &amp; Development - Jim Greathouse</a:t>
            </a:r>
          </a:p>
          <a:p>
            <a:pPr lvl="2">
              <a:spcBef>
                <a:spcPts val="0"/>
              </a:spcBef>
              <a:spcAft>
                <a:spcPts val="0"/>
              </a:spcAft>
              <a:buFont typeface="Wingdings" panose="05000000000000000000" pitchFamily="2" charset="2"/>
              <a:buChar char="Ø"/>
            </a:pPr>
            <a:endParaRPr lang="en-US" sz="1800" dirty="0">
              <a:effectLst/>
              <a:latin typeface="+mj-lt"/>
              <a:ea typeface="Times New Roman" panose="02020603050405020304" pitchFamily="18" charset="0"/>
            </a:endParaRPr>
          </a:p>
          <a:p>
            <a:pPr marL="1291590" lvl="3" indent="-285750">
              <a:spcBef>
                <a:spcPts val="0"/>
              </a:spcBef>
              <a:spcAft>
                <a:spcPts val="0"/>
              </a:spcAft>
              <a:buFont typeface="+mj-lt"/>
              <a:buAutoNum type="romanLcPeriod"/>
            </a:pPr>
            <a:r>
              <a:rPr lang="en-US" sz="1800" dirty="0">
                <a:effectLst/>
                <a:latin typeface="+mj-lt"/>
                <a:ea typeface="Times New Roman" panose="02020603050405020304" pitchFamily="18" charset="0"/>
              </a:rPr>
              <a:t>Workday Learning New Hire Orientation Process </a:t>
            </a:r>
          </a:p>
          <a:p>
            <a:pPr lvl="3" indent="0">
              <a:spcBef>
                <a:spcPts val="0"/>
              </a:spcBef>
              <a:spcAft>
                <a:spcPts val="0"/>
              </a:spcAft>
              <a:buNone/>
            </a:pPr>
            <a:endParaRPr lang="en-US" sz="1800" dirty="0">
              <a:effectLst/>
              <a:latin typeface="+mj-lt"/>
              <a:ea typeface="Times New Roman" panose="02020603050405020304" pitchFamily="18" charset="0"/>
            </a:endParaRPr>
          </a:p>
          <a:p>
            <a:pPr marL="0" marR="0" lvl="0" indent="0">
              <a:spcBef>
                <a:spcPts val="0"/>
              </a:spcBef>
              <a:spcAft>
                <a:spcPts val="0"/>
              </a:spcAft>
              <a:buNone/>
            </a:pPr>
            <a:r>
              <a:rPr lang="en-US" dirty="0">
                <a:effectLst/>
                <a:latin typeface="+mj-lt"/>
                <a:ea typeface="Times New Roman" panose="02020603050405020304" pitchFamily="18" charset="0"/>
              </a:rPr>
              <a:t>Provost Office  </a:t>
            </a:r>
          </a:p>
          <a:p>
            <a:pPr marL="0" marR="0" lvl="0" indent="0">
              <a:spcBef>
                <a:spcPts val="0"/>
              </a:spcBef>
              <a:spcAft>
                <a:spcPts val="0"/>
              </a:spcAft>
              <a:buNone/>
            </a:pPr>
            <a:endParaRPr lang="en-US" dirty="0">
              <a:effectLst/>
              <a:latin typeface="+mj-lt"/>
              <a:ea typeface="Times New Roman" panose="02020603050405020304" pitchFamily="18" charset="0"/>
            </a:endParaRPr>
          </a:p>
          <a:p>
            <a:pPr marL="742950" marR="0" lvl="1" indent="-285750">
              <a:spcBef>
                <a:spcPts val="0"/>
              </a:spcBef>
              <a:spcAft>
                <a:spcPts val="0"/>
              </a:spcAft>
              <a:buFont typeface="Wingdings" panose="05000000000000000000" pitchFamily="2" charset="2"/>
              <a:buChar char=""/>
            </a:pPr>
            <a:r>
              <a:rPr lang="en-US" sz="1800" dirty="0">
                <a:effectLst/>
                <a:latin typeface="+mj-lt"/>
                <a:ea typeface="Times New Roman" panose="02020603050405020304" pitchFamily="18" charset="0"/>
              </a:rPr>
              <a:t>Global Graduate Initiative - Eric Armbrecht</a:t>
            </a:r>
          </a:p>
          <a:p>
            <a:pPr marL="0" indent="0">
              <a:buNone/>
            </a:pPr>
            <a:endParaRPr lang="en-US" sz="2400" dirty="0"/>
          </a:p>
        </p:txBody>
      </p:sp>
      <p:sp>
        <p:nvSpPr>
          <p:cNvPr id="12" name="Rectangle 11">
            <a:extLst>
              <a:ext uri="{FF2B5EF4-FFF2-40B4-BE49-F238E27FC236}">
                <a16:creationId xmlns:a16="http://schemas.microsoft.com/office/drawing/2014/main" id="{B41BF6CF-E1B8-4EE2-9AE1-86A58DAFD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19691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0431E-0B04-44A1-9C51-531E28D18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EB7499-844D-C79D-4196-F0C91DDEFF31}"/>
              </a:ext>
            </a:extLst>
          </p:cNvPr>
          <p:cNvSpPr>
            <a:spLocks noGrp="1"/>
          </p:cNvSpPr>
          <p:nvPr>
            <p:ph type="title"/>
          </p:nvPr>
        </p:nvSpPr>
        <p:spPr>
          <a:xfrm>
            <a:off x="1261872" y="365760"/>
            <a:ext cx="9692640" cy="1325562"/>
          </a:xfrm>
        </p:spPr>
        <p:txBody>
          <a:bodyPr>
            <a:normAutofit/>
          </a:bodyPr>
          <a:lstStyle/>
          <a:p>
            <a:r>
              <a:rPr lang="en-US" dirty="0"/>
              <a:t>Additional Resources</a:t>
            </a:r>
            <a:br>
              <a:rPr lang="en-US" dirty="0"/>
            </a:br>
            <a:endParaRPr lang="en-US" dirty="0"/>
          </a:p>
        </p:txBody>
      </p:sp>
      <p:sp>
        <p:nvSpPr>
          <p:cNvPr id="3" name="Content Placeholder 2">
            <a:extLst>
              <a:ext uri="{FF2B5EF4-FFF2-40B4-BE49-F238E27FC236}">
                <a16:creationId xmlns:a16="http://schemas.microsoft.com/office/drawing/2014/main" id="{CAAE8B10-BAC6-45C1-6397-086AB45A77F1}"/>
              </a:ext>
            </a:extLst>
          </p:cNvPr>
          <p:cNvSpPr>
            <a:spLocks noGrp="1"/>
          </p:cNvSpPr>
          <p:nvPr>
            <p:ph idx="1"/>
          </p:nvPr>
        </p:nvSpPr>
        <p:spPr>
          <a:xfrm>
            <a:off x="1261872" y="1828800"/>
            <a:ext cx="8595360" cy="4351337"/>
          </a:xfrm>
        </p:spPr>
        <p:txBody>
          <a:bodyPr vert="horz" lIns="91440" tIns="45720" rIns="91440" bIns="45720" rtlCol="0">
            <a:normAutofit/>
          </a:bodyPr>
          <a:lstStyle/>
          <a:p>
            <a:r>
              <a:rPr lang="en-US" dirty="0">
                <a:ea typeface="+mn-lt"/>
                <a:cs typeface="+mn-lt"/>
                <a:hlinkClick r:id="rId2"/>
              </a:rPr>
              <a:t>Employee Well-being : SLU</a:t>
            </a:r>
          </a:p>
          <a:p>
            <a:r>
              <a:rPr lang="en-US" dirty="0">
                <a:ea typeface="+mn-lt"/>
                <a:cs typeface="+mn-lt"/>
                <a:hlinkClick r:id="rId3"/>
              </a:rPr>
              <a:t>SLU Employee Wellbeing (@employeewellbeingslu) • Instagram photos and videos</a:t>
            </a:r>
          </a:p>
          <a:p>
            <a:r>
              <a:rPr lang="en-US" dirty="0">
                <a:ea typeface="+mn-lt"/>
                <a:cs typeface="+mn-lt"/>
                <a:hlinkClick r:id="rId4"/>
              </a:rPr>
              <a:t>EmployeeWellbeingSLU (@EmployeeWellSLU) / Twitter</a:t>
            </a:r>
            <a:endParaRPr lang="en-US" dirty="0"/>
          </a:p>
          <a:p>
            <a:pPr lvl="1">
              <a:buFont typeface="Wingdings 2" pitchFamily="34" charset="0"/>
              <a:buChar char=""/>
            </a:pPr>
            <a:r>
              <a:rPr lang="en-US" spc="10"/>
              <a:t>Instagram:  </a:t>
            </a:r>
            <a:r>
              <a:rPr lang="en-US" spc="10" err="1"/>
              <a:t>employeewellbeingslu</a:t>
            </a:r>
          </a:p>
          <a:p>
            <a:pPr lvl="1">
              <a:buFont typeface="Wingdings 2" pitchFamily="34" charset="0"/>
              <a:buChar char=""/>
            </a:pPr>
            <a:r>
              <a:rPr lang="en-US" spc="10"/>
              <a:t>Twitter:  </a:t>
            </a:r>
            <a:r>
              <a:rPr lang="en-US" spc="10" err="1"/>
              <a:t>EmployeeWellSLU</a:t>
            </a:r>
          </a:p>
          <a:p>
            <a:pPr lvl="1">
              <a:buFont typeface="Wingdings 2" pitchFamily="34" charset="0"/>
              <a:buChar char=""/>
            </a:pPr>
            <a:endParaRPr lang="en-US" spc="10"/>
          </a:p>
          <a:p>
            <a:pPr lvl="1">
              <a:buFont typeface="Wingdings 2" pitchFamily="34" charset="0"/>
              <a:buChar char=""/>
            </a:pPr>
            <a:endParaRPr lang="en-US" spc="10"/>
          </a:p>
          <a:p>
            <a:pPr lvl="1">
              <a:buFont typeface="Wingdings 2" pitchFamily="34" charset="0"/>
              <a:buChar char=""/>
            </a:pPr>
            <a:endParaRPr lang="en-US" spc="10"/>
          </a:p>
          <a:p>
            <a:pPr lvl="1">
              <a:buFont typeface="Wingdings 2" pitchFamily="34" charset="0"/>
              <a:buChar char=""/>
            </a:pPr>
            <a:r>
              <a:rPr lang="en-US" spc="10"/>
              <a:t>Questions????????????</a:t>
            </a:r>
          </a:p>
        </p:txBody>
      </p:sp>
      <p:sp>
        <p:nvSpPr>
          <p:cNvPr id="10" name="Rectangle 9">
            <a:extLst>
              <a:ext uri="{FF2B5EF4-FFF2-40B4-BE49-F238E27FC236}">
                <a16:creationId xmlns:a16="http://schemas.microsoft.com/office/drawing/2014/main" id="{6B424749-EEE0-49C9-9ABF-97B171A3E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744543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2"/>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3429000"/>
            <a:ext cx="7501651" cy="1090938"/>
          </a:xfrm>
        </p:spPr>
        <p:txBody>
          <a:bodyPr anchor="b">
            <a:normAutofit/>
          </a:bodyPr>
          <a:lstStyle/>
          <a:p>
            <a:pPr algn="l"/>
            <a:r>
              <a:rPr lang="en-US" sz="3900" dirty="0">
                <a:solidFill>
                  <a:srgbClr val="FFFFFF"/>
                </a:solidFill>
              </a:rPr>
              <a:t>Human Resources</a:t>
            </a: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514816"/>
          </a:xfrm>
        </p:spPr>
        <p:txBody>
          <a:bodyPr anchor="t">
            <a:normAutofit/>
          </a:bodyPr>
          <a:lstStyle/>
          <a:p>
            <a:r>
              <a:rPr lang="en-US" dirty="0">
                <a:solidFill>
                  <a:srgbClr val="FFFFFF"/>
                </a:solidFill>
              </a:rPr>
              <a:t>Jim Greathouse</a:t>
            </a:r>
          </a:p>
        </p:txBody>
      </p:sp>
    </p:spTree>
    <p:extLst>
      <p:ext uri="{BB962C8B-B14F-4D97-AF65-F5344CB8AC3E}">
        <p14:creationId xmlns:p14="http://schemas.microsoft.com/office/powerpoint/2010/main" val="2090937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algn="ctr"/>
            <a:r>
              <a:rPr lang="en-US" dirty="0"/>
              <a:t>New Employee Orientation </a:t>
            </a:r>
            <a:br>
              <a:rPr lang="en-US" dirty="0"/>
            </a:br>
            <a:r>
              <a:rPr lang="en-US" dirty="0"/>
              <a:t>in Workday</a:t>
            </a:r>
          </a:p>
        </p:txBody>
      </p:sp>
      <p:pic>
        <p:nvPicPr>
          <p:cNvPr id="6" name="Content Placeholder 5" descr="Graphical user interface, application&#10;&#10;Description automatically generated">
            <a:extLst>
              <a:ext uri="{FF2B5EF4-FFF2-40B4-BE49-F238E27FC236}">
                <a16:creationId xmlns:a16="http://schemas.microsoft.com/office/drawing/2014/main" id="{538E0368-6FCF-7716-3ED3-6B55BA4D19B1}"/>
              </a:ext>
            </a:extLst>
          </p:cNvPr>
          <p:cNvPicPr>
            <a:picLocks noGrp="1" noChangeAspect="1"/>
          </p:cNvPicPr>
          <p:nvPr>
            <p:ph idx="1"/>
          </p:nvPr>
        </p:nvPicPr>
        <p:blipFill>
          <a:blip r:embed="rId3"/>
          <a:stretch>
            <a:fillRect/>
          </a:stretch>
        </p:blipFill>
        <p:spPr>
          <a:xfrm>
            <a:off x="1962998" y="1828800"/>
            <a:ext cx="7192854" cy="4351338"/>
          </a:xfrm>
        </p:spPr>
      </p:pic>
      <p:sp>
        <p:nvSpPr>
          <p:cNvPr id="8" name="Rectangle 7">
            <a:extLst>
              <a:ext uri="{FF2B5EF4-FFF2-40B4-BE49-F238E27FC236}">
                <a16:creationId xmlns:a16="http://schemas.microsoft.com/office/drawing/2014/main" id="{5D400C2C-8B92-18A3-8048-C5234A439E57}"/>
              </a:ext>
            </a:extLst>
          </p:cNvPr>
          <p:cNvSpPr/>
          <p:nvPr/>
        </p:nvSpPr>
        <p:spPr>
          <a:xfrm>
            <a:off x="6400800" y="3797300"/>
            <a:ext cx="1943100" cy="2209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cxnSp>
        <p:nvCxnSpPr>
          <p:cNvPr id="10" name="Straight Arrow Connector 9">
            <a:extLst>
              <a:ext uri="{FF2B5EF4-FFF2-40B4-BE49-F238E27FC236}">
                <a16:creationId xmlns:a16="http://schemas.microsoft.com/office/drawing/2014/main" id="{D06971AF-2931-0BEC-E818-29303D0CA8C2}"/>
              </a:ext>
            </a:extLst>
          </p:cNvPr>
          <p:cNvCxnSpPr/>
          <p:nvPr/>
        </p:nvCxnSpPr>
        <p:spPr>
          <a:xfrm flipH="1">
            <a:off x="7683500" y="5219700"/>
            <a:ext cx="330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105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
            <a:extLst>
              <a:ext uri="{FF2B5EF4-FFF2-40B4-BE49-F238E27FC236}">
                <a16:creationId xmlns:a16="http://schemas.microsoft.com/office/drawing/2014/main" id="{737D6F54-CE3D-597A-43E6-48815F6E0DD4}"/>
              </a:ext>
            </a:extLst>
          </p:cNvPr>
          <p:cNvPicPr>
            <a:picLocks noGrp="1" noChangeAspect="1"/>
          </p:cNvPicPr>
          <p:nvPr>
            <p:ph idx="1"/>
          </p:nvPr>
        </p:nvPicPr>
        <p:blipFill>
          <a:blip r:embed="rId3"/>
          <a:stretch>
            <a:fillRect/>
          </a:stretch>
        </p:blipFill>
        <p:spPr>
          <a:xfrm>
            <a:off x="1962998" y="1828800"/>
            <a:ext cx="7192854" cy="4351338"/>
          </a:xfrm>
        </p:spPr>
      </p:pic>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algn="ctr"/>
            <a:r>
              <a:rPr lang="en-US" dirty="0"/>
              <a:t>New Employee Orientation </a:t>
            </a:r>
            <a:br>
              <a:rPr lang="en-US" dirty="0"/>
            </a:br>
            <a:r>
              <a:rPr lang="en-US" dirty="0"/>
              <a:t>in Workday</a:t>
            </a:r>
          </a:p>
        </p:txBody>
      </p:sp>
      <p:sp>
        <p:nvSpPr>
          <p:cNvPr id="8" name="Rectangle 7">
            <a:extLst>
              <a:ext uri="{FF2B5EF4-FFF2-40B4-BE49-F238E27FC236}">
                <a16:creationId xmlns:a16="http://schemas.microsoft.com/office/drawing/2014/main" id="{5D400C2C-8B92-18A3-8048-C5234A439E57}"/>
              </a:ext>
            </a:extLst>
          </p:cNvPr>
          <p:cNvSpPr/>
          <p:nvPr/>
        </p:nvSpPr>
        <p:spPr>
          <a:xfrm>
            <a:off x="2064598" y="2794000"/>
            <a:ext cx="6888902" cy="8381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821908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
            <a:extLst>
              <a:ext uri="{FF2B5EF4-FFF2-40B4-BE49-F238E27FC236}">
                <a16:creationId xmlns:a16="http://schemas.microsoft.com/office/drawing/2014/main" id="{737D6F54-CE3D-597A-43E6-48815F6E0DD4}"/>
              </a:ext>
            </a:extLst>
          </p:cNvPr>
          <p:cNvPicPr>
            <a:picLocks noGrp="1" noChangeAspect="1"/>
          </p:cNvPicPr>
          <p:nvPr>
            <p:ph idx="1"/>
          </p:nvPr>
        </p:nvPicPr>
        <p:blipFill>
          <a:blip r:embed="rId3"/>
          <a:stretch>
            <a:fillRect/>
          </a:stretch>
        </p:blipFill>
        <p:spPr>
          <a:xfrm>
            <a:off x="1962998" y="1828800"/>
            <a:ext cx="7192854" cy="4351338"/>
          </a:xfrm>
        </p:spPr>
      </p:pic>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algn="ctr"/>
            <a:r>
              <a:rPr lang="en-US" dirty="0"/>
              <a:t>New Employee Orientation </a:t>
            </a:r>
            <a:br>
              <a:rPr lang="en-US" dirty="0"/>
            </a:br>
            <a:r>
              <a:rPr lang="en-US" dirty="0"/>
              <a:t>in Workday</a:t>
            </a:r>
          </a:p>
        </p:txBody>
      </p:sp>
      <p:sp>
        <p:nvSpPr>
          <p:cNvPr id="8" name="Rectangle 7">
            <a:extLst>
              <a:ext uri="{FF2B5EF4-FFF2-40B4-BE49-F238E27FC236}">
                <a16:creationId xmlns:a16="http://schemas.microsoft.com/office/drawing/2014/main" id="{5D400C2C-8B92-18A3-8048-C5234A439E57}"/>
              </a:ext>
            </a:extLst>
          </p:cNvPr>
          <p:cNvSpPr/>
          <p:nvPr/>
        </p:nvSpPr>
        <p:spPr>
          <a:xfrm>
            <a:off x="4216400" y="3848100"/>
            <a:ext cx="2692400" cy="16763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874699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D0CDF5D3-7220-42A0-9D37-ECF3BF28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64BC717F-58B3-4A4E-BC3B-1B11323AD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gn="ctr">
              <a:lnSpc>
                <a:spcPct val="85000"/>
              </a:lnSpc>
            </a:pPr>
            <a:r>
              <a:rPr lang="en-US" sz="3800" dirty="0">
                <a:solidFill>
                  <a:srgbClr val="FFFFFF"/>
                </a:solidFill>
              </a:rPr>
              <a:t>New Employee Orientation </a:t>
            </a:r>
            <a:br>
              <a:rPr lang="en-US" sz="3800" dirty="0">
                <a:solidFill>
                  <a:srgbClr val="FFFFFF"/>
                </a:solidFill>
              </a:rPr>
            </a:br>
            <a:r>
              <a:rPr lang="en-US" sz="3800" dirty="0">
                <a:solidFill>
                  <a:srgbClr val="FFFFFF"/>
                </a:solidFill>
              </a:rPr>
              <a:t>in Workday</a:t>
            </a:r>
          </a:p>
        </p:txBody>
      </p:sp>
      <p:sp>
        <p:nvSpPr>
          <p:cNvPr id="18" name="Rectangle 17">
            <a:extLst>
              <a:ext uri="{FF2B5EF4-FFF2-40B4-BE49-F238E27FC236}">
                <a16:creationId xmlns:a16="http://schemas.microsoft.com/office/drawing/2014/main" id="{1EE75710-64C5-4CA8-8A7C-82EE4125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Graphical user interface, application, website&#10;&#10;Description automatically generated">
            <a:extLst>
              <a:ext uri="{FF2B5EF4-FFF2-40B4-BE49-F238E27FC236}">
                <a16:creationId xmlns:a16="http://schemas.microsoft.com/office/drawing/2014/main" id="{BBCF2A2D-3BCD-946A-7571-C13AB0DDBC0E}"/>
              </a:ext>
            </a:extLst>
          </p:cNvPr>
          <p:cNvPicPr>
            <a:picLocks noGrp="1" noChangeAspect="1"/>
          </p:cNvPicPr>
          <p:nvPr>
            <p:ph idx="1"/>
          </p:nvPr>
        </p:nvPicPr>
        <p:blipFill>
          <a:blip r:embed="rId3"/>
          <a:stretch>
            <a:fillRect/>
          </a:stretch>
        </p:blipFill>
        <p:spPr>
          <a:xfrm>
            <a:off x="1714050" y="640081"/>
            <a:ext cx="8361182" cy="3825240"/>
          </a:xfrm>
          <a:prstGeom prst="rect">
            <a:avLst/>
          </a:prstGeom>
        </p:spPr>
      </p:pic>
      <p:sp>
        <p:nvSpPr>
          <p:cNvPr id="20" name="Rectangle 19">
            <a:extLst>
              <a:ext uri="{FF2B5EF4-FFF2-40B4-BE49-F238E27FC236}">
                <a16:creationId xmlns:a16="http://schemas.microsoft.com/office/drawing/2014/main" id="{435050B1-74E1-4A81-923D-0F5971A3B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288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algn="ctr"/>
            <a:r>
              <a:rPr lang="en-US" dirty="0"/>
              <a:t>New Employee Orientation </a:t>
            </a:r>
            <a:br>
              <a:rPr lang="en-US" dirty="0"/>
            </a:br>
            <a:r>
              <a:rPr lang="en-US" dirty="0"/>
              <a:t>in Workday</a:t>
            </a:r>
          </a:p>
        </p:txBody>
      </p:sp>
      <p:pic>
        <p:nvPicPr>
          <p:cNvPr id="6" name="Content Placeholder 5" descr="Graphical user interface, text, application&#10;&#10;Description automatically generated">
            <a:extLst>
              <a:ext uri="{FF2B5EF4-FFF2-40B4-BE49-F238E27FC236}">
                <a16:creationId xmlns:a16="http://schemas.microsoft.com/office/drawing/2014/main" id="{B1C8A978-8558-9A04-34DE-D843BF0D9B77}"/>
              </a:ext>
            </a:extLst>
          </p:cNvPr>
          <p:cNvPicPr>
            <a:picLocks noGrp="1" noChangeAspect="1"/>
          </p:cNvPicPr>
          <p:nvPr>
            <p:ph idx="1"/>
          </p:nvPr>
        </p:nvPicPr>
        <p:blipFill>
          <a:blip r:embed="rId3"/>
          <a:stretch>
            <a:fillRect/>
          </a:stretch>
        </p:blipFill>
        <p:spPr>
          <a:xfrm>
            <a:off x="1262063" y="2146150"/>
            <a:ext cx="8594725" cy="3716637"/>
          </a:xfrm>
        </p:spPr>
      </p:pic>
      <p:cxnSp>
        <p:nvCxnSpPr>
          <p:cNvPr id="3" name="Straight Arrow Connector 2">
            <a:extLst>
              <a:ext uri="{FF2B5EF4-FFF2-40B4-BE49-F238E27FC236}">
                <a16:creationId xmlns:a16="http://schemas.microsoft.com/office/drawing/2014/main" id="{E80D22E0-61B8-F025-5D4D-441AB5A84E74}"/>
              </a:ext>
            </a:extLst>
          </p:cNvPr>
          <p:cNvCxnSpPr>
            <a:cxnSpLocks/>
          </p:cNvCxnSpPr>
          <p:nvPr/>
        </p:nvCxnSpPr>
        <p:spPr>
          <a:xfrm flipH="1" flipV="1">
            <a:off x="5156200" y="5589737"/>
            <a:ext cx="1079500" cy="5461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35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8607801" y="0"/>
            <a:ext cx="2802194" cy="4239285"/>
          </a:xfrm>
        </p:spPr>
        <p:txBody>
          <a:bodyPr vert="horz" lIns="91440" tIns="45720" rIns="91440" bIns="45720" rtlCol="0" anchor="b">
            <a:normAutofit/>
          </a:bodyPr>
          <a:lstStyle/>
          <a:p>
            <a:pPr>
              <a:lnSpc>
                <a:spcPct val="85000"/>
              </a:lnSpc>
            </a:pPr>
            <a:r>
              <a:rPr lang="en-US" sz="3700" dirty="0">
                <a:solidFill>
                  <a:srgbClr val="FFFFFF"/>
                </a:solidFill>
              </a:rPr>
              <a:t>New Employee Orientation </a:t>
            </a:r>
            <a:br>
              <a:rPr lang="en-US" sz="3700" dirty="0">
                <a:solidFill>
                  <a:srgbClr val="FFFFFF"/>
                </a:solidFill>
              </a:rPr>
            </a:br>
            <a:r>
              <a:rPr lang="en-US" sz="3700" dirty="0">
                <a:solidFill>
                  <a:srgbClr val="FFFFFF"/>
                </a:solidFill>
              </a:rPr>
              <a:t>in Workday</a:t>
            </a:r>
          </a:p>
        </p:txBody>
      </p:sp>
      <p:sp useBgFill="1">
        <p:nvSpPr>
          <p:cNvPr id="18" name="Rectangle 17">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text&#10;&#10;Description automatically generated">
            <a:extLst>
              <a:ext uri="{FF2B5EF4-FFF2-40B4-BE49-F238E27FC236}">
                <a16:creationId xmlns:a16="http://schemas.microsoft.com/office/drawing/2014/main" id="{D7AEB68A-6984-1E8D-725D-667157E29AA6}"/>
              </a:ext>
            </a:extLst>
          </p:cNvPr>
          <p:cNvPicPr>
            <a:picLocks noGrp="1" noChangeAspect="1"/>
          </p:cNvPicPr>
          <p:nvPr>
            <p:ph idx="1"/>
          </p:nvPr>
        </p:nvPicPr>
        <p:blipFill>
          <a:blip r:embed="rId3"/>
          <a:stretch>
            <a:fillRect/>
          </a:stretch>
        </p:blipFill>
        <p:spPr>
          <a:xfrm>
            <a:off x="924375" y="1515148"/>
            <a:ext cx="6616823" cy="3821216"/>
          </a:xfrm>
          <a:prstGeom prst="rect">
            <a:avLst/>
          </a:prstGeom>
        </p:spPr>
      </p:pic>
      <p:sp>
        <p:nvSpPr>
          <p:cNvPr id="20" name="Rectangle 19">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334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hade val="98000"/>
                <a:satMod val="130000"/>
                <a:lumMod val="102000"/>
              </a:schemeClr>
            </a:gs>
            <a:gs pos="100000">
              <a:schemeClr val="bg1">
                <a:tint val="98000"/>
                <a:shade val="78000"/>
                <a:satMod val="14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A1FC82-21A0-43EE-948C-135D93A5D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95F83622-9C51-462D-849C-7930BC3F9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06"/>
            <a:ext cx="12192000" cy="6860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4" name="Title 3">
            <a:extLst>
              <a:ext uri="{FF2B5EF4-FFF2-40B4-BE49-F238E27FC236}">
                <a16:creationId xmlns:a16="http://schemas.microsoft.com/office/drawing/2014/main" id="{5196BAF1-296E-4B08-8730-75BCD4AA18C0}"/>
              </a:ext>
            </a:extLst>
          </p:cNvPr>
          <p:cNvSpPr>
            <a:spLocks noGrp="1"/>
          </p:cNvSpPr>
          <p:nvPr>
            <p:ph type="title"/>
          </p:nvPr>
        </p:nvSpPr>
        <p:spPr>
          <a:xfrm>
            <a:off x="1261872" y="758953"/>
            <a:ext cx="9418320" cy="2944084"/>
          </a:xfrm>
        </p:spPr>
        <p:txBody>
          <a:bodyPr vert="horz" lIns="91440" tIns="45720" rIns="91440" bIns="45720" rtlCol="0" anchor="b">
            <a:normAutofit/>
          </a:bodyPr>
          <a:lstStyle/>
          <a:p>
            <a:pPr>
              <a:lnSpc>
                <a:spcPct val="85000"/>
              </a:lnSpc>
              <a:spcBef>
                <a:spcPct val="0"/>
              </a:spcBef>
            </a:pPr>
            <a:r>
              <a:rPr lang="en-US" sz="7200" dirty="0"/>
              <a:t>HR Shared Services Help</a:t>
            </a:r>
          </a:p>
        </p:txBody>
      </p:sp>
      <p:sp>
        <p:nvSpPr>
          <p:cNvPr id="13" name="Rectangle 12">
            <a:extLst>
              <a:ext uri="{FF2B5EF4-FFF2-40B4-BE49-F238E27FC236}">
                <a16:creationId xmlns:a16="http://schemas.microsoft.com/office/drawing/2014/main" id="{DA797C01-AD12-4343-9A8C-6E992C1A4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9"/>
            <a:ext cx="12192000" cy="2669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2" name="Text Placeholder 1">
            <a:extLst>
              <a:ext uri="{FF2B5EF4-FFF2-40B4-BE49-F238E27FC236}">
                <a16:creationId xmlns:a16="http://schemas.microsoft.com/office/drawing/2014/main" id="{53106E3C-70BD-4EDF-AD7C-EF67AD838B14}"/>
              </a:ext>
            </a:extLst>
          </p:cNvPr>
          <p:cNvSpPr>
            <a:spLocks noGrp="1"/>
          </p:cNvSpPr>
          <p:nvPr>
            <p:ph type="body" idx="1"/>
          </p:nvPr>
        </p:nvSpPr>
        <p:spPr>
          <a:xfrm>
            <a:off x="1261872" y="4611756"/>
            <a:ext cx="9418320" cy="1560443"/>
          </a:xfrm>
        </p:spPr>
        <p:txBody>
          <a:bodyPr vert="horz" lIns="91440" tIns="45720" rIns="91440" bIns="45720" rtlCol="0">
            <a:normAutofit fontScale="77500" lnSpcReduction="20000"/>
          </a:bodyPr>
          <a:lstStyle/>
          <a:p>
            <a:pPr marL="0" marR="0" lvl="0" indent="0" algn="l" defTabSz="914400" rtl="0" eaLnBrk="1" fontAlgn="auto" latinLnBrk="0" hangingPunct="1">
              <a:lnSpc>
                <a:spcPct val="95000"/>
              </a:lnSpc>
              <a:spcBef>
                <a:spcPts val="1400"/>
              </a:spcBef>
              <a:spcAft>
                <a:spcPts val="200"/>
              </a:spcAft>
              <a:buClr>
                <a:srgbClr val="6F6F74"/>
              </a:buClr>
              <a:buSzPct val="80000"/>
              <a:buFont typeface="Arial" pitchFamily="34" charset="0"/>
              <a:buNone/>
              <a:tabLst/>
              <a:defRPr/>
            </a:pPr>
            <a:r>
              <a:rPr kumimoji="0" lang="en-US" sz="3200" b="0" i="0" u="none" strike="noStrike" kern="1200" cap="none" spc="10" normalizeH="0" baseline="0" noProof="0" dirty="0">
                <a:ln>
                  <a:noFill/>
                </a:ln>
                <a:solidFill>
                  <a:srgbClr val="000000"/>
                </a:solidFill>
                <a:effectLst/>
                <a:uLnTx/>
                <a:uFillTx/>
                <a:latin typeface="Century Schoolbook" panose="02040604050505020304"/>
                <a:ea typeface="+mn-ea"/>
                <a:cs typeface="+mn-cs"/>
              </a:rPr>
              <a:t>Our HR staff is here to help during any stage of the process</a:t>
            </a:r>
          </a:p>
          <a:p>
            <a:pPr marL="182880" marR="0" lvl="0" indent="-182880" algn="l" defTabSz="914400"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3200" b="0" i="0" u="none" strike="noStrike" kern="1200" cap="none" spc="10" normalizeH="0" baseline="0" noProof="0" dirty="0">
                <a:ln>
                  <a:noFill/>
                </a:ln>
                <a:solidFill>
                  <a:srgbClr val="0070C0"/>
                </a:solidFill>
                <a:effectLst/>
                <a:uLnTx/>
                <a:uFillTx/>
                <a:latin typeface="Century Schoolbook" panose="02040604050505020304"/>
                <a:ea typeface="+mn-ea"/>
                <a:cs typeface="+mn-cs"/>
              </a:rPr>
              <a:t> </a:t>
            </a:r>
            <a:r>
              <a:rPr kumimoji="0" lang="en-US" sz="3200" b="1" i="0" u="none" strike="noStrike" kern="1200" cap="none" spc="10" normalizeH="0" baseline="0" noProof="0" dirty="0">
                <a:ln>
                  <a:noFill/>
                </a:ln>
                <a:solidFill>
                  <a:srgbClr val="0070C0"/>
                </a:solidFill>
                <a:effectLst/>
                <a:uLnTx/>
                <a:uFillTx/>
                <a:latin typeface="Century Schoolbook" panose="02040604050505020304"/>
                <a:ea typeface="+mn-ea"/>
                <a:cs typeface="+mn-cs"/>
                <a:hlinkClick r:id="rId3">
                  <a:extLst>
                    <a:ext uri="{A12FA001-AC4F-418D-AE19-62706E023703}">
                      <ahyp:hlinkClr xmlns:ahyp="http://schemas.microsoft.com/office/drawing/2018/hyperlinkcolor" val="tx"/>
                    </a:ext>
                  </a:extLst>
                </a:hlinkClick>
              </a:rPr>
              <a:t>hr@slu.edu</a:t>
            </a:r>
            <a:endParaRPr kumimoji="0" lang="en-US" sz="3200" b="1" i="0" u="none" strike="noStrike" kern="1200" cap="none" spc="10" normalizeH="0" baseline="0" noProof="0" dirty="0">
              <a:ln>
                <a:noFill/>
              </a:ln>
              <a:solidFill>
                <a:srgbClr val="0070C0"/>
              </a:solidFill>
              <a:effectLst/>
              <a:uLnTx/>
              <a:uFillTx/>
              <a:latin typeface="Century Schoolbook" panose="02040604050505020304"/>
              <a:ea typeface="+mn-ea"/>
              <a:cs typeface="+mn-cs"/>
            </a:endParaRPr>
          </a:p>
          <a:p>
            <a:pPr marL="182880" marR="0" lvl="0" indent="-182880" algn="l" defTabSz="914400" rtl="0" eaLnBrk="1" fontAlgn="auto" latinLnBrk="0" hangingPunct="1">
              <a:lnSpc>
                <a:spcPct val="95000"/>
              </a:lnSpc>
              <a:spcBef>
                <a:spcPts val="1400"/>
              </a:spcBef>
              <a:spcAft>
                <a:spcPts val="200"/>
              </a:spcAft>
              <a:buClr>
                <a:srgbClr val="6F6F74"/>
              </a:buClr>
              <a:buSzPct val="80000"/>
              <a:buFont typeface="Arial" pitchFamily="34" charset="0"/>
              <a:buChar char="•"/>
              <a:tabLst/>
              <a:defRPr/>
            </a:pPr>
            <a:r>
              <a:rPr kumimoji="0" lang="en-US" sz="3200" b="1" i="0" u="none" strike="noStrike" kern="1200" cap="none" spc="10" normalizeH="0" baseline="0" noProof="0" dirty="0">
                <a:ln>
                  <a:noFill/>
                </a:ln>
                <a:solidFill>
                  <a:srgbClr val="000000"/>
                </a:solidFill>
                <a:effectLst/>
                <a:uLnTx/>
                <a:uFillTx/>
                <a:latin typeface="Century Schoolbook" panose="02040604050505020304"/>
                <a:ea typeface="+mn-ea"/>
                <a:cs typeface="+mn-cs"/>
              </a:rPr>
              <a:t>314-977-2358</a:t>
            </a:r>
          </a:p>
        </p:txBody>
      </p:sp>
      <p:sp>
        <p:nvSpPr>
          <p:cNvPr id="3" name="Slide Number Placeholder 2">
            <a:extLst>
              <a:ext uri="{FF2B5EF4-FFF2-40B4-BE49-F238E27FC236}">
                <a16:creationId xmlns:a16="http://schemas.microsoft.com/office/drawing/2014/main" id="{3D264807-89DD-4CCF-B8BC-1F5BB5392AAB}"/>
              </a:ext>
            </a:extLst>
          </p:cNvPr>
          <p:cNvSpPr>
            <a:spLocks noGrp="1"/>
          </p:cNvSpPr>
          <p:nvPr>
            <p:ph type="sldNum" idx="12"/>
          </p:nvPr>
        </p:nvSpPr>
        <p:spPr>
          <a:xfrm>
            <a:off x="11292840" y="6172200"/>
            <a:ext cx="914400" cy="593725"/>
          </a:xfrm>
        </p:spPr>
        <p:txBody>
          <a:bodyPr vert="horz" lIns="45720" tIns="45720" rIns="45720" bIns="45720" rtlCol="0" anchor="ctr">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fld id="{00000000-1234-1234-1234-123412341234}" type="slidenum">
              <a:rPr kumimoji="0" lang="en-US" sz="3100" b="0" i="0" u="none" strike="noStrike" kern="1200" cap="none" spc="0" normalizeH="0" baseline="0" noProof="0">
                <a:ln>
                  <a:noFill/>
                </a:ln>
                <a:solidFill>
                  <a:srgbClr val="FFFFFF">
                    <a:alpha val="80000"/>
                  </a:srgbClr>
                </a:solidFill>
                <a:effectLst/>
                <a:uLnTx/>
                <a:uFillTx/>
                <a:latin typeface="Century Schoolbook" panose="02040604050505020304"/>
                <a:ea typeface="+mn-ea"/>
                <a:cs typeface="+mn-cs"/>
              </a:rPr>
              <a:pPr marL="0" marR="0" lvl="0" indent="0" algn="ctr" defTabSz="457200" rtl="0" eaLnBrk="1" fontAlgn="auto" latinLnBrk="0" hangingPunct="1">
                <a:lnSpc>
                  <a:spcPct val="90000"/>
                </a:lnSpc>
                <a:spcBef>
                  <a:spcPts val="0"/>
                </a:spcBef>
                <a:spcAft>
                  <a:spcPts val="600"/>
                </a:spcAft>
                <a:buClrTx/>
                <a:buSzTx/>
                <a:buFontTx/>
                <a:buNone/>
                <a:tabLst/>
                <a:defRPr/>
              </a:pPr>
              <a:t>28</a:t>
            </a:fld>
            <a:endParaRPr kumimoji="0" lang="en-US" sz="3100" b="0" i="0" u="none" strike="noStrike" kern="1200" cap="none" spc="0" normalizeH="0" baseline="0" noProof="0">
              <a:ln>
                <a:noFill/>
              </a:ln>
              <a:solidFill>
                <a:srgbClr val="FFFFFF">
                  <a:alpha val="8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680418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1229032" y="365760"/>
            <a:ext cx="5997678" cy="1325562"/>
          </a:xfrm>
        </p:spPr>
        <p:txBody>
          <a:bodyPr>
            <a:normAutofit/>
          </a:bodyPr>
          <a:lstStyle/>
          <a:p>
            <a:r>
              <a:rPr lang="en-US" dirty="0"/>
              <a:t>Who receives which modules?</a:t>
            </a:r>
          </a:p>
        </p:txBody>
      </p:sp>
      <p:sp>
        <p:nvSpPr>
          <p:cNvPr id="10"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a:xfrm>
            <a:off x="1211139" y="2005739"/>
            <a:ext cx="6015571" cy="4174398"/>
          </a:xfrm>
        </p:spPr>
        <p:txBody>
          <a:bodyPr>
            <a:normAutofit/>
          </a:bodyPr>
          <a:lstStyle/>
          <a:p>
            <a:pPr marL="0" indent="0">
              <a:buNone/>
            </a:pPr>
            <a:r>
              <a:rPr lang="en-US" dirty="0"/>
              <a:t>As of July 5, 2022, all new hires, who are entered into Workday receive:</a:t>
            </a:r>
          </a:p>
          <a:p>
            <a:r>
              <a:rPr lang="en-US" dirty="0"/>
              <a:t> </a:t>
            </a:r>
            <a:r>
              <a:rPr lang="en-US" b="1" dirty="0"/>
              <a:t>Welcome to SLU </a:t>
            </a:r>
          </a:p>
          <a:p>
            <a:r>
              <a:rPr lang="en-US" b="1" dirty="0"/>
              <a:t> Payroll</a:t>
            </a:r>
          </a:p>
          <a:p>
            <a:r>
              <a:rPr lang="en-US" b="1" dirty="0"/>
              <a:t> Benefits</a:t>
            </a:r>
          </a:p>
          <a:p>
            <a:r>
              <a:rPr lang="en-US" b="1" dirty="0"/>
              <a:t> Additional Resources</a:t>
            </a:r>
          </a:p>
          <a:p>
            <a:r>
              <a:rPr lang="en-US" b="1" dirty="0"/>
              <a:t> Employee Assistance Program</a:t>
            </a:r>
          </a:p>
        </p:txBody>
      </p:sp>
      <p:pic>
        <p:nvPicPr>
          <p:cNvPr id="6" name="Picture 5" descr="Calculator on a notebook">
            <a:extLst>
              <a:ext uri="{FF2B5EF4-FFF2-40B4-BE49-F238E27FC236}">
                <a16:creationId xmlns:a16="http://schemas.microsoft.com/office/drawing/2014/main" id="{4430952A-D0E6-5CEC-3A0C-6ACB3275A032}"/>
              </a:ext>
            </a:extLst>
          </p:cNvPr>
          <p:cNvPicPr>
            <a:picLocks noChangeAspect="1"/>
          </p:cNvPicPr>
          <p:nvPr/>
        </p:nvPicPr>
        <p:blipFill rotWithShape="1">
          <a:blip r:embed="rId3"/>
          <a:srcRect l="30330" r="24378" b="-1"/>
          <a:stretch/>
        </p:blipFill>
        <p:spPr>
          <a:xfrm>
            <a:off x="7538689" y="10"/>
            <a:ext cx="4653311" cy="6857990"/>
          </a:xfrm>
          <a:prstGeom prst="rect">
            <a:avLst/>
          </a:prstGeom>
        </p:spPr>
      </p:pic>
    </p:spTree>
    <p:extLst>
      <p:ext uri="{BB962C8B-B14F-4D97-AF65-F5344CB8AC3E}">
        <p14:creationId xmlns:p14="http://schemas.microsoft.com/office/powerpoint/2010/main" val="86534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F614DA-B02F-4FFD-96B0-85F2695C5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06"/>
            <a:ext cx="12201098" cy="6860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76B3A5-493A-486E-9673-07E096C0A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188934"/>
            <a:ext cx="12201099" cy="266906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E455BF-59F4-4A68-95EA-62A0853D390D}"/>
              </a:ext>
            </a:extLst>
          </p:cNvPr>
          <p:cNvSpPr>
            <a:spLocks noGrp="1"/>
          </p:cNvSpPr>
          <p:nvPr>
            <p:ph type="title"/>
          </p:nvPr>
        </p:nvSpPr>
        <p:spPr>
          <a:xfrm>
            <a:off x="1261872" y="4452182"/>
            <a:ext cx="9692640" cy="1596006"/>
          </a:xfrm>
        </p:spPr>
        <p:txBody>
          <a:bodyPr anchor="ctr">
            <a:normAutofit/>
          </a:bodyPr>
          <a:lstStyle/>
          <a:p>
            <a:r>
              <a:rPr lang="en-US">
                <a:solidFill>
                  <a:schemeClr val="bg1">
                    <a:alpha val="80000"/>
                  </a:schemeClr>
                </a:solidFill>
              </a:rPr>
              <a:t>Announcements</a:t>
            </a:r>
          </a:p>
        </p:txBody>
      </p:sp>
      <p:sp>
        <p:nvSpPr>
          <p:cNvPr id="3" name="Content Placeholder 2">
            <a:extLst>
              <a:ext uri="{FF2B5EF4-FFF2-40B4-BE49-F238E27FC236}">
                <a16:creationId xmlns:a16="http://schemas.microsoft.com/office/drawing/2014/main" id="{9C410020-22D3-4463-BF23-1AC2C2BDD522}"/>
              </a:ext>
            </a:extLst>
          </p:cNvPr>
          <p:cNvSpPr>
            <a:spLocks noGrp="1"/>
          </p:cNvSpPr>
          <p:nvPr>
            <p:ph idx="1"/>
          </p:nvPr>
        </p:nvSpPr>
        <p:spPr>
          <a:xfrm>
            <a:off x="1261872" y="699990"/>
            <a:ext cx="8595360" cy="3039592"/>
          </a:xfrm>
        </p:spPr>
        <p:txBody>
          <a:bodyPr anchor="ctr">
            <a:normAutofit/>
          </a:bodyPr>
          <a:lstStyle/>
          <a:p>
            <a:pPr marL="0" indent="0" algn="ctr">
              <a:buNone/>
            </a:pPr>
            <a:r>
              <a:rPr lang="en-US" sz="2400" dirty="0"/>
              <a:t>Next Business Managers’ Meeting</a:t>
            </a:r>
          </a:p>
          <a:p>
            <a:pPr marL="4572" lvl="1" indent="0" algn="ctr">
              <a:buNone/>
            </a:pPr>
            <a:r>
              <a:rPr lang="en-US" sz="2400" dirty="0"/>
              <a:t>	March 9, 2023</a:t>
            </a:r>
          </a:p>
        </p:txBody>
      </p:sp>
    </p:spTree>
    <p:extLst>
      <p:ext uri="{BB962C8B-B14F-4D97-AF65-F5344CB8AC3E}">
        <p14:creationId xmlns:p14="http://schemas.microsoft.com/office/powerpoint/2010/main" val="486022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566058" y="836023"/>
            <a:ext cx="2718788" cy="5183777"/>
          </a:xfrm>
        </p:spPr>
        <p:txBody>
          <a:bodyPr anchor="ctr">
            <a:normAutofit/>
          </a:bodyPr>
          <a:lstStyle/>
          <a:p>
            <a:r>
              <a:rPr lang="en-US" sz="3600">
                <a:solidFill>
                  <a:srgbClr val="FFFFFF"/>
                </a:solidFill>
              </a:rPr>
              <a:t>Who receives which modules?</a:t>
            </a:r>
          </a:p>
        </p:txBody>
      </p:sp>
      <p:sp>
        <p:nvSpPr>
          <p:cNvPr id="15" name="Rectangle 14">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Table 8">
            <a:extLst>
              <a:ext uri="{FF2B5EF4-FFF2-40B4-BE49-F238E27FC236}">
                <a16:creationId xmlns:a16="http://schemas.microsoft.com/office/drawing/2014/main" id="{BF7450F2-4AA7-9E02-3BBE-1149D5E99BE9}"/>
              </a:ext>
            </a:extLst>
          </p:cNvPr>
          <p:cNvGraphicFramePr>
            <a:graphicFrameLocks noGrp="1"/>
          </p:cNvGraphicFramePr>
          <p:nvPr>
            <p:ph idx="1"/>
            <p:extLst>
              <p:ext uri="{D42A27DB-BD31-4B8C-83A1-F6EECF244321}">
                <p14:modId xmlns:p14="http://schemas.microsoft.com/office/powerpoint/2010/main" val="2442816920"/>
              </p:ext>
            </p:extLst>
          </p:nvPr>
        </p:nvGraphicFramePr>
        <p:xfrm>
          <a:off x="4186960" y="1514226"/>
          <a:ext cx="6974336" cy="3827370"/>
        </p:xfrm>
        <a:graphic>
          <a:graphicData uri="http://schemas.openxmlformats.org/drawingml/2006/table">
            <a:tbl>
              <a:tblPr firstRow="1" bandRow="1">
                <a:tableStyleId>{5C22544A-7EE6-4342-B048-85BDC9FD1C3A}</a:tableStyleId>
              </a:tblPr>
              <a:tblGrid>
                <a:gridCol w="1168836">
                  <a:extLst>
                    <a:ext uri="{9D8B030D-6E8A-4147-A177-3AD203B41FA5}">
                      <a16:colId xmlns:a16="http://schemas.microsoft.com/office/drawing/2014/main" val="2894379103"/>
                    </a:ext>
                  </a:extLst>
                </a:gridCol>
                <a:gridCol w="1043379">
                  <a:extLst>
                    <a:ext uri="{9D8B030D-6E8A-4147-A177-3AD203B41FA5}">
                      <a16:colId xmlns:a16="http://schemas.microsoft.com/office/drawing/2014/main" val="2085139006"/>
                    </a:ext>
                  </a:extLst>
                </a:gridCol>
                <a:gridCol w="849969">
                  <a:extLst>
                    <a:ext uri="{9D8B030D-6E8A-4147-A177-3AD203B41FA5}">
                      <a16:colId xmlns:a16="http://schemas.microsoft.com/office/drawing/2014/main" val="3369965431"/>
                    </a:ext>
                  </a:extLst>
                </a:gridCol>
                <a:gridCol w="938835">
                  <a:extLst>
                    <a:ext uri="{9D8B030D-6E8A-4147-A177-3AD203B41FA5}">
                      <a16:colId xmlns:a16="http://schemas.microsoft.com/office/drawing/2014/main" val="290287611"/>
                    </a:ext>
                  </a:extLst>
                </a:gridCol>
                <a:gridCol w="635646">
                  <a:extLst>
                    <a:ext uri="{9D8B030D-6E8A-4147-A177-3AD203B41FA5}">
                      <a16:colId xmlns:a16="http://schemas.microsoft.com/office/drawing/2014/main" val="4119149242"/>
                    </a:ext>
                  </a:extLst>
                </a:gridCol>
                <a:gridCol w="1158381">
                  <a:extLst>
                    <a:ext uri="{9D8B030D-6E8A-4147-A177-3AD203B41FA5}">
                      <a16:colId xmlns:a16="http://schemas.microsoft.com/office/drawing/2014/main" val="3567863444"/>
                    </a:ext>
                  </a:extLst>
                </a:gridCol>
                <a:gridCol w="1179290">
                  <a:extLst>
                    <a:ext uri="{9D8B030D-6E8A-4147-A177-3AD203B41FA5}">
                      <a16:colId xmlns:a16="http://schemas.microsoft.com/office/drawing/2014/main" val="2197341375"/>
                    </a:ext>
                  </a:extLst>
                </a:gridCol>
              </a:tblGrid>
              <a:tr h="478421">
                <a:tc>
                  <a:txBody>
                    <a:bodyPr/>
                    <a:lstStyle/>
                    <a:p>
                      <a:endParaRPr lang="en-US" sz="1300"/>
                    </a:p>
                  </a:txBody>
                  <a:tcPr marL="64651" marR="64651" marT="32326" marB="32326"/>
                </a:tc>
                <a:tc>
                  <a:txBody>
                    <a:bodyPr/>
                    <a:lstStyle/>
                    <a:p>
                      <a:r>
                        <a:rPr lang="en-US" sz="1300"/>
                        <a:t>Welcome to SLU</a:t>
                      </a:r>
                    </a:p>
                  </a:txBody>
                  <a:tcPr marL="64651" marR="64651" marT="32326" marB="32326"/>
                </a:tc>
                <a:tc>
                  <a:txBody>
                    <a:bodyPr/>
                    <a:lstStyle/>
                    <a:p>
                      <a:r>
                        <a:rPr lang="en-US" sz="1300"/>
                        <a:t>Payroll</a:t>
                      </a:r>
                    </a:p>
                  </a:txBody>
                  <a:tcPr marL="64651" marR="64651" marT="32326" marB="32326"/>
                </a:tc>
                <a:tc>
                  <a:txBody>
                    <a:bodyPr/>
                    <a:lstStyle/>
                    <a:p>
                      <a:r>
                        <a:rPr lang="en-US" sz="1300"/>
                        <a:t>Benefits</a:t>
                      </a:r>
                    </a:p>
                  </a:txBody>
                  <a:tcPr marL="64651" marR="64651" marT="32326" marB="32326"/>
                </a:tc>
                <a:tc>
                  <a:txBody>
                    <a:bodyPr/>
                    <a:lstStyle/>
                    <a:p>
                      <a:r>
                        <a:rPr lang="en-US" sz="1300"/>
                        <a:t>EPA</a:t>
                      </a:r>
                    </a:p>
                  </a:txBody>
                  <a:tcPr marL="64651" marR="64651" marT="32326" marB="32326"/>
                </a:tc>
                <a:tc>
                  <a:txBody>
                    <a:bodyPr/>
                    <a:lstStyle/>
                    <a:p>
                      <a:r>
                        <a:rPr lang="en-US" sz="1300" dirty="0" err="1"/>
                        <a:t>Addt’l</a:t>
                      </a:r>
                      <a:r>
                        <a:rPr lang="en-US" sz="1300" dirty="0"/>
                        <a:t> Resources</a:t>
                      </a:r>
                    </a:p>
                  </a:txBody>
                  <a:tcPr marL="64651" marR="64651" marT="32326" marB="32326"/>
                </a:tc>
                <a:tc>
                  <a:txBody>
                    <a:bodyPr/>
                    <a:lstStyle/>
                    <a:p>
                      <a:r>
                        <a:rPr lang="en-US" sz="1300" dirty="0"/>
                        <a:t>University Orientation</a:t>
                      </a:r>
                    </a:p>
                  </a:txBody>
                  <a:tcPr marL="64651" marR="64651" marT="32326" marB="32326"/>
                </a:tc>
                <a:extLst>
                  <a:ext uri="{0D108BD9-81ED-4DB2-BD59-A6C34878D82A}">
                    <a16:rowId xmlns:a16="http://schemas.microsoft.com/office/drawing/2014/main" val="159506195"/>
                  </a:ext>
                </a:extLst>
              </a:tr>
              <a:tr h="672376">
                <a:tc>
                  <a:txBody>
                    <a:bodyPr/>
                    <a:lstStyle/>
                    <a:p>
                      <a:r>
                        <a:rPr lang="en-US" sz="1300"/>
                        <a:t>Faculty (12 and 9 month)</a:t>
                      </a:r>
                    </a:p>
                  </a:txBody>
                  <a:tcPr marL="64651" marR="64651" marT="32326" marB="32326"/>
                </a:tc>
                <a:tc>
                  <a:txBody>
                    <a:bodyPr/>
                    <a:lstStyle/>
                    <a:p>
                      <a:pPr algn="ctr"/>
                      <a:r>
                        <a:rPr lang="en-US" sz="1300"/>
                        <a:t>X</a:t>
                      </a:r>
                    </a:p>
                  </a:txBody>
                  <a:tcPr marL="64651" marR="64651" marT="32326" marB="32326"/>
                </a:tc>
                <a:tc>
                  <a:txBody>
                    <a:bodyPr/>
                    <a:lstStyle/>
                    <a:p>
                      <a:pPr algn="ctr"/>
                      <a:r>
                        <a:rPr lang="en-US" sz="1300"/>
                        <a:t>Payroll</a:t>
                      </a:r>
                    </a:p>
                  </a:txBody>
                  <a:tcPr marL="64651" marR="64651" marT="32326" marB="32326"/>
                </a:tc>
                <a:tc>
                  <a:txBody>
                    <a:bodyPr/>
                    <a:lstStyle/>
                    <a:p>
                      <a:pPr algn="ctr"/>
                      <a:r>
                        <a:rPr lang="en-US" sz="1300"/>
                        <a:t>X</a:t>
                      </a:r>
                    </a:p>
                  </a:txBody>
                  <a:tcPr marL="64651" marR="64651" marT="32326" marB="32326"/>
                </a:tc>
                <a:tc>
                  <a:txBody>
                    <a:bodyPr/>
                    <a:lstStyle/>
                    <a:p>
                      <a:pPr algn="ctr"/>
                      <a:r>
                        <a:rPr lang="en-US" sz="1300"/>
                        <a:t>X</a:t>
                      </a:r>
                    </a:p>
                  </a:txBody>
                  <a:tcPr marL="64651" marR="64651" marT="32326" marB="32326"/>
                </a:tc>
                <a:tc>
                  <a:txBody>
                    <a:bodyPr/>
                    <a:lstStyle/>
                    <a:p>
                      <a:pPr algn="ctr"/>
                      <a:r>
                        <a:rPr lang="en-US" sz="1300"/>
                        <a:t>X</a:t>
                      </a:r>
                    </a:p>
                  </a:txBody>
                  <a:tcPr marL="64651" marR="64651" marT="32326" marB="32326"/>
                </a:tc>
                <a:tc>
                  <a:txBody>
                    <a:bodyPr/>
                    <a:lstStyle/>
                    <a:p>
                      <a:pPr algn="ctr"/>
                      <a:r>
                        <a:rPr lang="en-US" sz="1300"/>
                        <a:t>X</a:t>
                      </a:r>
                    </a:p>
                  </a:txBody>
                  <a:tcPr marL="64651" marR="64651" marT="32326" marB="32326"/>
                </a:tc>
                <a:extLst>
                  <a:ext uri="{0D108BD9-81ED-4DB2-BD59-A6C34878D82A}">
                    <a16:rowId xmlns:a16="http://schemas.microsoft.com/office/drawing/2014/main" val="2299632629"/>
                  </a:ext>
                </a:extLst>
              </a:tr>
              <a:tr h="866330">
                <a:tc>
                  <a:txBody>
                    <a:bodyPr/>
                    <a:lstStyle/>
                    <a:p>
                      <a:r>
                        <a:rPr lang="en-US" sz="1300" dirty="0"/>
                        <a:t>Staff (32+)</a:t>
                      </a:r>
                    </a:p>
                  </a:txBody>
                  <a:tcPr marL="64651" marR="64651" marT="32326" marB="32326"/>
                </a:tc>
                <a:tc>
                  <a:txBody>
                    <a:bodyPr/>
                    <a:lstStyle/>
                    <a:p>
                      <a:pPr algn="ctr"/>
                      <a:r>
                        <a:rPr lang="en-US" sz="1300"/>
                        <a:t>X</a:t>
                      </a:r>
                    </a:p>
                  </a:txBody>
                  <a:tcPr marL="64651" marR="64651" marT="32326" marB="32326"/>
                </a:tc>
                <a:tc>
                  <a:txBody>
                    <a:bodyPr/>
                    <a:lstStyle/>
                    <a:p>
                      <a:pPr algn="ctr"/>
                      <a:r>
                        <a:rPr lang="en-US" sz="1300"/>
                        <a:t>Payroll + Vaca &amp; Sick Leave</a:t>
                      </a:r>
                    </a:p>
                  </a:txBody>
                  <a:tcPr marL="64651" marR="64651" marT="32326" marB="32326"/>
                </a:tc>
                <a:tc>
                  <a:txBody>
                    <a:bodyPr/>
                    <a:lstStyle/>
                    <a:p>
                      <a:pPr algn="ctr"/>
                      <a:r>
                        <a:rPr lang="en-US" sz="1300"/>
                        <a:t>X</a:t>
                      </a:r>
                    </a:p>
                  </a:txBody>
                  <a:tcPr marL="64651" marR="64651" marT="32326" marB="32326"/>
                </a:tc>
                <a:tc>
                  <a:txBody>
                    <a:bodyPr/>
                    <a:lstStyle/>
                    <a:p>
                      <a:pPr algn="ctr"/>
                      <a:r>
                        <a:rPr lang="en-US" sz="1300"/>
                        <a:t>X</a:t>
                      </a:r>
                    </a:p>
                  </a:txBody>
                  <a:tcPr marL="64651" marR="64651" marT="32326" marB="32326"/>
                </a:tc>
                <a:tc>
                  <a:txBody>
                    <a:bodyPr/>
                    <a:lstStyle/>
                    <a:p>
                      <a:pPr algn="ctr"/>
                      <a:r>
                        <a:rPr lang="en-US" sz="1300"/>
                        <a:t>X</a:t>
                      </a:r>
                    </a:p>
                  </a:txBody>
                  <a:tcPr marL="64651" marR="64651" marT="32326" marB="32326"/>
                </a:tc>
                <a:tc>
                  <a:txBody>
                    <a:bodyPr/>
                    <a:lstStyle/>
                    <a:p>
                      <a:pPr algn="ctr"/>
                      <a:r>
                        <a:rPr lang="en-US" sz="1300" dirty="0"/>
                        <a:t>X</a:t>
                      </a:r>
                    </a:p>
                  </a:txBody>
                  <a:tcPr marL="64651" marR="64651" marT="32326" marB="32326"/>
                </a:tc>
                <a:extLst>
                  <a:ext uri="{0D108BD9-81ED-4DB2-BD59-A6C34878D82A}">
                    <a16:rowId xmlns:a16="http://schemas.microsoft.com/office/drawing/2014/main" val="1514432862"/>
                  </a:ext>
                </a:extLst>
              </a:tr>
              <a:tr h="284467">
                <a:tc>
                  <a:txBody>
                    <a:bodyPr/>
                    <a:lstStyle/>
                    <a:p>
                      <a:r>
                        <a:rPr lang="en-US" sz="1300"/>
                        <a:t>Staff (&lt;32)</a:t>
                      </a:r>
                    </a:p>
                  </a:txBody>
                  <a:tcPr marL="64651" marR="64651" marT="32326" marB="32326"/>
                </a:tc>
                <a:tc>
                  <a:txBody>
                    <a:bodyPr/>
                    <a:lstStyle/>
                    <a:p>
                      <a:pPr algn="ctr"/>
                      <a:r>
                        <a:rPr lang="en-US" sz="1300"/>
                        <a:t>X</a:t>
                      </a:r>
                    </a:p>
                  </a:txBody>
                  <a:tcPr marL="64651" marR="64651" marT="32326" marB="32326"/>
                </a:tc>
                <a:tc>
                  <a:txBody>
                    <a:bodyPr/>
                    <a:lstStyle/>
                    <a:p>
                      <a:pPr algn="ctr"/>
                      <a:r>
                        <a:rPr lang="en-US" sz="1300"/>
                        <a:t>Payroll</a:t>
                      </a:r>
                    </a:p>
                  </a:txBody>
                  <a:tcPr marL="64651" marR="64651" marT="32326" marB="32326"/>
                </a:tc>
                <a:tc>
                  <a:txBody>
                    <a:bodyPr/>
                    <a:lstStyle/>
                    <a:p>
                      <a:pPr algn="ctr"/>
                      <a:r>
                        <a:rPr lang="en-US" sz="1300"/>
                        <a:t>X</a:t>
                      </a:r>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r>
                        <a:rPr lang="en-US" sz="1300"/>
                        <a:t>X</a:t>
                      </a:r>
                    </a:p>
                  </a:txBody>
                  <a:tcPr marL="64651" marR="64651" marT="32326" marB="32326"/>
                </a:tc>
                <a:extLst>
                  <a:ext uri="{0D108BD9-81ED-4DB2-BD59-A6C34878D82A}">
                    <a16:rowId xmlns:a16="http://schemas.microsoft.com/office/drawing/2014/main" val="175722504"/>
                  </a:ext>
                </a:extLst>
              </a:tr>
              <a:tr h="284467">
                <a:tc>
                  <a:txBody>
                    <a:bodyPr/>
                    <a:lstStyle/>
                    <a:p>
                      <a:r>
                        <a:rPr lang="en-US" sz="1300"/>
                        <a:t>Grad Asst.</a:t>
                      </a:r>
                    </a:p>
                  </a:txBody>
                  <a:tcPr marL="64651" marR="64651" marT="32326" marB="32326"/>
                </a:tc>
                <a:tc>
                  <a:txBody>
                    <a:bodyPr/>
                    <a:lstStyle/>
                    <a:p>
                      <a:pPr algn="ctr"/>
                      <a:r>
                        <a:rPr lang="en-US" sz="1300"/>
                        <a:t>X</a:t>
                      </a:r>
                    </a:p>
                  </a:txBody>
                  <a:tcPr marL="64651" marR="64651" marT="32326" marB="3232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Payroll</a:t>
                      </a:r>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r>
                        <a:rPr lang="en-US" sz="1300"/>
                        <a:t>X</a:t>
                      </a:r>
                    </a:p>
                  </a:txBody>
                  <a:tcPr marL="64651" marR="64651" marT="32326" marB="32326"/>
                </a:tc>
                <a:extLst>
                  <a:ext uri="{0D108BD9-81ED-4DB2-BD59-A6C34878D82A}">
                    <a16:rowId xmlns:a16="http://schemas.microsoft.com/office/drawing/2014/main" val="2886735898"/>
                  </a:ext>
                </a:extLst>
              </a:tr>
              <a:tr h="478421">
                <a:tc>
                  <a:txBody>
                    <a:bodyPr/>
                    <a:lstStyle/>
                    <a:p>
                      <a:r>
                        <a:rPr lang="en-US" sz="1300"/>
                        <a:t>Student Workers</a:t>
                      </a:r>
                    </a:p>
                  </a:txBody>
                  <a:tcPr marL="64651" marR="64651" marT="32326" marB="32326"/>
                </a:tc>
                <a:tc>
                  <a:txBody>
                    <a:bodyPr/>
                    <a:lstStyle/>
                    <a:p>
                      <a:pPr algn="ctr"/>
                      <a:r>
                        <a:rPr lang="en-US" sz="1300"/>
                        <a:t>X</a:t>
                      </a:r>
                    </a:p>
                  </a:txBody>
                  <a:tcPr marL="64651" marR="64651" marT="32326" marB="3232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Payroll</a:t>
                      </a:r>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r>
                        <a:rPr lang="en-US" sz="1300"/>
                        <a:t>X</a:t>
                      </a:r>
                    </a:p>
                  </a:txBody>
                  <a:tcPr marL="64651" marR="64651" marT="32326" marB="32326"/>
                </a:tc>
                <a:extLst>
                  <a:ext uri="{0D108BD9-81ED-4DB2-BD59-A6C34878D82A}">
                    <a16:rowId xmlns:a16="http://schemas.microsoft.com/office/drawing/2014/main" val="1085147589"/>
                  </a:ext>
                </a:extLst>
              </a:tr>
              <a:tr h="284467">
                <a:tc>
                  <a:txBody>
                    <a:bodyPr/>
                    <a:lstStyle/>
                    <a:p>
                      <a:r>
                        <a:rPr lang="en-US" sz="1300"/>
                        <a:t>Temps</a:t>
                      </a:r>
                    </a:p>
                  </a:txBody>
                  <a:tcPr marL="64651" marR="64651" marT="32326" marB="32326"/>
                </a:tc>
                <a:tc>
                  <a:txBody>
                    <a:bodyPr/>
                    <a:lstStyle/>
                    <a:p>
                      <a:pPr algn="ctr"/>
                      <a:r>
                        <a:rPr lang="en-US" sz="1300"/>
                        <a:t>X</a:t>
                      </a:r>
                    </a:p>
                  </a:txBody>
                  <a:tcPr marL="64651" marR="64651" marT="32326" marB="3232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Payroll</a:t>
                      </a:r>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r>
                        <a:rPr lang="en-US" sz="1300"/>
                        <a:t>X</a:t>
                      </a:r>
                    </a:p>
                  </a:txBody>
                  <a:tcPr marL="64651" marR="64651" marT="32326" marB="32326"/>
                </a:tc>
                <a:extLst>
                  <a:ext uri="{0D108BD9-81ED-4DB2-BD59-A6C34878D82A}">
                    <a16:rowId xmlns:a16="http://schemas.microsoft.com/office/drawing/2014/main" val="565334787"/>
                  </a:ext>
                </a:extLst>
              </a:tr>
              <a:tr h="478421">
                <a:tc>
                  <a:txBody>
                    <a:bodyPr/>
                    <a:lstStyle/>
                    <a:p>
                      <a:r>
                        <a:rPr lang="en-US" sz="1300"/>
                        <a:t>Contingent Workers</a:t>
                      </a:r>
                    </a:p>
                  </a:txBody>
                  <a:tcPr marL="64651" marR="64651" marT="32326" marB="32326"/>
                </a:tc>
                <a:tc>
                  <a:txBody>
                    <a:bodyPr/>
                    <a:lstStyle/>
                    <a:p>
                      <a:pPr algn="ctr"/>
                      <a:r>
                        <a:rPr lang="en-US" sz="1300"/>
                        <a:t>X</a:t>
                      </a:r>
                    </a:p>
                  </a:txBody>
                  <a:tcPr marL="64651" marR="64651" marT="32326" marB="3232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endParaRPr lang="en-US" sz="1300"/>
                    </a:p>
                  </a:txBody>
                  <a:tcPr marL="64651" marR="64651" marT="32326" marB="32326"/>
                </a:tc>
                <a:tc>
                  <a:txBody>
                    <a:bodyPr/>
                    <a:lstStyle/>
                    <a:p>
                      <a:pPr algn="ctr"/>
                      <a:r>
                        <a:rPr lang="en-US" sz="1300" dirty="0"/>
                        <a:t>X</a:t>
                      </a:r>
                    </a:p>
                  </a:txBody>
                  <a:tcPr marL="64651" marR="64651" marT="32326" marB="32326"/>
                </a:tc>
                <a:extLst>
                  <a:ext uri="{0D108BD9-81ED-4DB2-BD59-A6C34878D82A}">
                    <a16:rowId xmlns:a16="http://schemas.microsoft.com/office/drawing/2014/main" val="39441854"/>
                  </a:ext>
                </a:extLst>
              </a:tr>
            </a:tbl>
          </a:graphicData>
        </a:graphic>
      </p:graphicFrame>
    </p:spTree>
    <p:extLst>
      <p:ext uri="{BB962C8B-B14F-4D97-AF65-F5344CB8AC3E}">
        <p14:creationId xmlns:p14="http://schemas.microsoft.com/office/powerpoint/2010/main" val="938704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marL="0" indent="0">
              <a:buNone/>
            </a:pPr>
            <a:r>
              <a:rPr lang="en-US" sz="4400" b="1" dirty="0"/>
              <a:t>Welcome to SLU </a:t>
            </a:r>
            <a:r>
              <a:rPr lang="en-US" sz="4400" dirty="0"/>
              <a:t>(Everyone)</a:t>
            </a:r>
          </a:p>
        </p:txBody>
      </p:sp>
      <p:graphicFrame>
        <p:nvGraphicFramePr>
          <p:cNvPr id="6" name="Content Placeholder 3">
            <a:extLst>
              <a:ext uri="{FF2B5EF4-FFF2-40B4-BE49-F238E27FC236}">
                <a16:creationId xmlns:a16="http://schemas.microsoft.com/office/drawing/2014/main" id="{95C62ECA-4F2B-AFB6-F793-F5C1B4FB3985}"/>
              </a:ext>
            </a:extLst>
          </p:cNvPr>
          <p:cNvGraphicFramePr>
            <a:graphicFrameLocks noGrp="1"/>
          </p:cNvGraphicFramePr>
          <p:nvPr>
            <p:ph idx="1"/>
          </p:nvPr>
        </p:nvGraphicFramePr>
        <p:xfrm>
          <a:off x="1261872" y="1828800"/>
          <a:ext cx="859536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2121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marL="0" indent="0">
              <a:buFont typeface="Arial" pitchFamily="34" charset="0"/>
              <a:buNone/>
            </a:pPr>
            <a:r>
              <a:rPr lang="en-US" sz="4400" b="1" dirty="0"/>
              <a:t>Payroll Basics</a:t>
            </a:r>
          </a:p>
        </p:txBody>
      </p:sp>
      <p:sp>
        <p:nvSpPr>
          <p:cNvPr id="5" name="TextBox 4">
            <a:extLst>
              <a:ext uri="{FF2B5EF4-FFF2-40B4-BE49-F238E27FC236}">
                <a16:creationId xmlns:a16="http://schemas.microsoft.com/office/drawing/2014/main" id="{0E6BCEFB-7D77-7DE2-3168-5F87B7CC2827}"/>
              </a:ext>
            </a:extLst>
          </p:cNvPr>
          <p:cNvSpPr txBox="1"/>
          <p:nvPr/>
        </p:nvSpPr>
        <p:spPr>
          <a:xfrm>
            <a:off x="1261872" y="5232400"/>
            <a:ext cx="82377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Visit: https://www.slu.edu/human-resources/performance-and-pay/payroll</a:t>
            </a:r>
          </a:p>
        </p:txBody>
      </p:sp>
      <p:graphicFrame>
        <p:nvGraphicFramePr>
          <p:cNvPr id="7" name="Content Placeholder 3">
            <a:extLst>
              <a:ext uri="{FF2B5EF4-FFF2-40B4-BE49-F238E27FC236}">
                <a16:creationId xmlns:a16="http://schemas.microsoft.com/office/drawing/2014/main" id="{04EABD3C-3BF4-2C89-531B-08E3902F3FD8}"/>
              </a:ext>
            </a:extLst>
          </p:cNvPr>
          <p:cNvGraphicFramePr/>
          <p:nvPr>
            <p:extLst>
              <p:ext uri="{D42A27DB-BD31-4B8C-83A1-F6EECF244321}">
                <p14:modId xmlns:p14="http://schemas.microsoft.com/office/powerpoint/2010/main" val="518433196"/>
              </p:ext>
            </p:extLst>
          </p:nvPr>
        </p:nvGraphicFramePr>
        <p:xfrm>
          <a:off x="1261872" y="1828800"/>
          <a:ext cx="874776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5489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1237489" y="566382"/>
            <a:ext cx="4534047" cy="1550284"/>
          </a:xfrm>
        </p:spPr>
        <p:txBody>
          <a:bodyPr vert="horz" lIns="91440" tIns="45720" rIns="91440" bIns="45720" rtlCol="0" anchor="b">
            <a:normAutofit/>
          </a:bodyPr>
          <a:lstStyle/>
          <a:p>
            <a:pPr marL="0" indent="0"/>
            <a:r>
              <a:rPr lang="en-US" b="1"/>
              <a:t>Payroll, Taxes, Paid Time Off </a:t>
            </a:r>
            <a:endParaRPr lang="en-US"/>
          </a:p>
        </p:txBody>
      </p:sp>
      <p:sp>
        <p:nvSpPr>
          <p:cNvPr id="12" name="Rectangle 11">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3">
            <a:extLst>
              <a:ext uri="{FF2B5EF4-FFF2-40B4-BE49-F238E27FC236}">
                <a16:creationId xmlns:a16="http://schemas.microsoft.com/office/drawing/2014/main" id="{BB351172-9726-1005-8055-2A4D9121079B}"/>
              </a:ext>
            </a:extLst>
          </p:cNvPr>
          <p:cNvSpPr txBox="1">
            <a:spLocks/>
          </p:cNvSpPr>
          <p:nvPr/>
        </p:nvSpPr>
        <p:spPr>
          <a:xfrm>
            <a:off x="1199535" y="2438399"/>
            <a:ext cx="4572002" cy="3853219"/>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171450" marR="0" lvl="0" fontAlgn="auto">
              <a:spcBef>
                <a:spcPts val="1400"/>
              </a:spcBef>
              <a:spcAft>
                <a:spcPts val="200"/>
              </a:spcAft>
              <a:buSzPct val="80000"/>
              <a:buFont typeface="Arial" panose="020B0604020202020204" pitchFamily="34" charset="0"/>
              <a:buChar char="•"/>
              <a:tabLst/>
              <a:defRPr/>
            </a:pPr>
            <a:r>
              <a:rPr kumimoji="0" lang="en-US" b="0" i="0" u="none" strike="noStrike" cap="none" spc="10" normalizeH="0" baseline="0" noProof="0" dirty="0">
                <a:ln>
                  <a:noFill/>
                </a:ln>
                <a:effectLst/>
                <a:uLnTx/>
                <a:uFillTx/>
              </a:rPr>
              <a:t>When are pay dates?</a:t>
            </a:r>
          </a:p>
          <a:p>
            <a:pPr marL="171450" marR="0" lvl="0" fontAlgn="auto">
              <a:spcBef>
                <a:spcPts val="1400"/>
              </a:spcBef>
              <a:spcAft>
                <a:spcPts val="200"/>
              </a:spcAft>
              <a:buSzPct val="80000"/>
              <a:buFont typeface="Arial" panose="020B0604020202020204" pitchFamily="34" charset="0"/>
              <a:buChar char="•"/>
              <a:tabLst/>
              <a:defRPr/>
            </a:pPr>
            <a:r>
              <a:rPr kumimoji="0" lang="en-US" b="0" i="0" u="none" strike="noStrike" cap="none" spc="10" normalizeH="0" baseline="0" noProof="0" dirty="0">
                <a:ln>
                  <a:noFill/>
                </a:ln>
                <a:effectLst/>
                <a:uLnTx/>
                <a:uFillTx/>
              </a:rPr>
              <a:t>Who qualifies for an exemption of the St. Louis City tax?</a:t>
            </a:r>
          </a:p>
          <a:p>
            <a:pPr marL="171450" marR="0" lvl="0" fontAlgn="auto">
              <a:spcBef>
                <a:spcPts val="1400"/>
              </a:spcBef>
              <a:spcAft>
                <a:spcPts val="200"/>
              </a:spcAft>
              <a:buSzPct val="80000"/>
              <a:buFont typeface="Arial" panose="020B0604020202020204" pitchFamily="34" charset="0"/>
              <a:buChar char="•"/>
              <a:tabLst/>
              <a:defRPr/>
            </a:pPr>
            <a:r>
              <a:rPr kumimoji="0" lang="en-US" b="1" i="0" u="none" strike="noStrike" cap="none" spc="10" normalizeH="0" baseline="0" noProof="0" dirty="0">
                <a:ln>
                  <a:noFill/>
                </a:ln>
                <a:effectLst/>
                <a:uLnTx/>
                <a:uFillTx/>
              </a:rPr>
              <a:t>How much vacation and sick time will I receive?</a:t>
            </a:r>
          </a:p>
          <a:p>
            <a:pPr marL="171450" marR="0" lvl="0" fontAlgn="auto">
              <a:spcBef>
                <a:spcPts val="1400"/>
              </a:spcBef>
              <a:spcAft>
                <a:spcPts val="200"/>
              </a:spcAft>
              <a:buSzPct val="80000"/>
              <a:buFont typeface="Arial" panose="020B0604020202020204" pitchFamily="34" charset="0"/>
              <a:buChar char="•"/>
              <a:tabLst/>
              <a:defRPr/>
            </a:pPr>
            <a:r>
              <a:rPr kumimoji="0" lang="en-US" b="0" i="0" u="none" strike="noStrike" cap="none" spc="10" normalizeH="0" baseline="0" noProof="0" dirty="0">
                <a:ln>
                  <a:noFill/>
                </a:ln>
                <a:effectLst/>
                <a:uLnTx/>
                <a:uFillTx/>
              </a:rPr>
              <a:t>What holidays will SLU observe this year?</a:t>
            </a:r>
          </a:p>
        </p:txBody>
      </p:sp>
      <p:sp>
        <p:nvSpPr>
          <p:cNvPr id="7" name="TextBox 6">
            <a:extLst>
              <a:ext uri="{FF2B5EF4-FFF2-40B4-BE49-F238E27FC236}">
                <a16:creationId xmlns:a16="http://schemas.microsoft.com/office/drawing/2014/main" id="{FC0F3D75-AB44-89AB-489D-7AB0E55AD17C}"/>
              </a:ext>
            </a:extLst>
          </p:cNvPr>
          <p:cNvSpPr txBox="1"/>
          <p:nvPr/>
        </p:nvSpPr>
        <p:spPr>
          <a:xfrm>
            <a:off x="1261872" y="5232400"/>
            <a:ext cx="8237728" cy="369332"/>
          </a:xfrm>
          <a:prstGeom prst="rect">
            <a:avLst/>
          </a:prstGeom>
          <a:noFill/>
        </p:spPr>
        <p:txBody>
          <a:bodyPr wrap="square" rtlCol="0">
            <a:spAutoFit/>
          </a:bodyPr>
          <a:lstStyle/>
          <a:p>
            <a:pPr marL="0" marR="0" lvl="0" indent="0" algn="l" defTabSz="4572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solidFill>
                  <a:srgbClr val="000000"/>
                </a:solidFill>
                <a:effectLst/>
                <a:uLnTx/>
                <a:uFillTx/>
                <a:latin typeface="Century Schoolbook" panose="02040604050505020304"/>
                <a:ea typeface="+mn-ea"/>
                <a:cs typeface="+mn-cs"/>
              </a:rPr>
              <a:t>Visit: https://www.slu.edu/human-resources/performance-and-pay/payroll</a:t>
            </a:r>
          </a:p>
        </p:txBody>
      </p:sp>
    </p:spTree>
    <p:extLst>
      <p:ext uri="{BB962C8B-B14F-4D97-AF65-F5344CB8AC3E}">
        <p14:creationId xmlns:p14="http://schemas.microsoft.com/office/powerpoint/2010/main" val="774047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r>
              <a:rPr lang="en-US" sz="4400" b="1" dirty="0"/>
              <a:t>Benefits:</a:t>
            </a:r>
            <a:endParaRPr lang="en-US" dirty="0"/>
          </a:p>
        </p:txBody>
      </p:sp>
      <p:graphicFrame>
        <p:nvGraphicFramePr>
          <p:cNvPr id="7" name="Content Placeholder 3">
            <a:extLst>
              <a:ext uri="{FF2B5EF4-FFF2-40B4-BE49-F238E27FC236}">
                <a16:creationId xmlns:a16="http://schemas.microsoft.com/office/drawing/2014/main" id="{A21A1082-B987-0961-44E0-39A8E90ECD9F}"/>
              </a:ext>
            </a:extLst>
          </p:cNvPr>
          <p:cNvGraphicFramePr>
            <a:graphicFrameLocks noGrp="1"/>
          </p:cNvGraphicFramePr>
          <p:nvPr>
            <p:ph idx="1"/>
          </p:nvPr>
        </p:nvGraphicFramePr>
        <p:xfrm>
          <a:off x="1261872" y="1828800"/>
          <a:ext cx="9434576"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01FB4FC-FCC8-E5E5-8A9F-F5147C8CF0EE}"/>
              </a:ext>
            </a:extLst>
          </p:cNvPr>
          <p:cNvSpPr txBox="1"/>
          <p:nvPr/>
        </p:nvSpPr>
        <p:spPr>
          <a:xfrm>
            <a:off x="1261872" y="5612646"/>
            <a:ext cx="82377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Visit: https://www.slu.edu/human-resources/benefits</a:t>
            </a:r>
          </a:p>
        </p:txBody>
      </p:sp>
    </p:spTree>
    <p:extLst>
      <p:ext uri="{BB962C8B-B14F-4D97-AF65-F5344CB8AC3E}">
        <p14:creationId xmlns:p14="http://schemas.microsoft.com/office/powerpoint/2010/main" val="2256037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marL="0" indent="0">
              <a:buNone/>
            </a:pPr>
            <a:r>
              <a:rPr lang="en-US" sz="4400" b="1" dirty="0"/>
              <a:t>Additional Resources:</a:t>
            </a:r>
          </a:p>
        </p:txBody>
      </p:sp>
      <p:graphicFrame>
        <p:nvGraphicFramePr>
          <p:cNvPr id="7" name="Content Placeholder 3">
            <a:extLst>
              <a:ext uri="{FF2B5EF4-FFF2-40B4-BE49-F238E27FC236}">
                <a16:creationId xmlns:a16="http://schemas.microsoft.com/office/drawing/2014/main" id="{4C861358-B6FE-AD05-DACF-32BC2ED6FF8C}"/>
              </a:ext>
            </a:extLst>
          </p:cNvPr>
          <p:cNvGraphicFramePr>
            <a:graphicFrameLocks noGrp="1"/>
          </p:cNvGraphicFramePr>
          <p:nvPr>
            <p:ph idx="1"/>
          </p:nvPr>
        </p:nvGraphicFramePr>
        <p:xfrm>
          <a:off x="1261872" y="1828800"/>
          <a:ext cx="9434576"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885A250-E2A0-243C-F1E7-9EEBAD67DA97}"/>
              </a:ext>
            </a:extLst>
          </p:cNvPr>
          <p:cNvSpPr txBox="1"/>
          <p:nvPr/>
        </p:nvSpPr>
        <p:spPr>
          <a:xfrm>
            <a:off x="1261872" y="6180137"/>
            <a:ext cx="82377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Visit: https://www.slu.edu/human-resources/benefits/index.php</a:t>
            </a:r>
          </a:p>
        </p:txBody>
      </p:sp>
    </p:spTree>
    <p:extLst>
      <p:ext uri="{BB962C8B-B14F-4D97-AF65-F5344CB8AC3E}">
        <p14:creationId xmlns:p14="http://schemas.microsoft.com/office/powerpoint/2010/main" val="364427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pPr marL="0" indent="0">
              <a:buNone/>
            </a:pPr>
            <a:r>
              <a:rPr lang="en-US" sz="4400" b="1" dirty="0"/>
              <a:t>Employee Assistance Program</a:t>
            </a:r>
            <a:endParaRPr lang="en-US" sz="4400" dirty="0"/>
          </a:p>
        </p:txBody>
      </p:sp>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p:txBody>
          <a:bodyPr>
            <a:normAutofit/>
          </a:bodyPr>
          <a:lstStyle/>
          <a:p>
            <a:pPr marL="457200" indent="-182563"/>
            <a:r>
              <a:rPr lang="en-US" sz="3200" b="0" i="0" dirty="0">
                <a:solidFill>
                  <a:srgbClr val="2B2B2B"/>
                </a:solidFill>
                <a:effectLst/>
                <a:latin typeface="brandon-grotesque"/>
              </a:rPr>
              <a:t>Employee Assistance Program provides employees </a:t>
            </a:r>
            <a:r>
              <a:rPr lang="en-US" sz="3200" b="0" i="0" u="sng" dirty="0">
                <a:solidFill>
                  <a:srgbClr val="2B2B2B"/>
                </a:solidFill>
                <a:effectLst/>
                <a:latin typeface="brandon-grotesque"/>
              </a:rPr>
              <a:t>and their families</a:t>
            </a:r>
            <a:r>
              <a:rPr lang="en-US" sz="3200" b="0" i="0" dirty="0">
                <a:solidFill>
                  <a:srgbClr val="2B2B2B"/>
                </a:solidFill>
                <a:effectLst/>
                <a:latin typeface="brandon-grotesque"/>
              </a:rPr>
              <a:t> access to professional licensed counselors on a confidential and cost-free basis for employees experiencing personal problems.</a:t>
            </a:r>
            <a:endParaRPr lang="en-US" sz="3200" dirty="0"/>
          </a:p>
        </p:txBody>
      </p:sp>
      <p:sp>
        <p:nvSpPr>
          <p:cNvPr id="3" name="TextBox 2">
            <a:extLst>
              <a:ext uri="{FF2B5EF4-FFF2-40B4-BE49-F238E27FC236}">
                <a16:creationId xmlns:a16="http://schemas.microsoft.com/office/drawing/2014/main" id="{C1A097DE-0E33-DDA7-B98A-CDCCA24DB04C}"/>
              </a:ext>
            </a:extLst>
          </p:cNvPr>
          <p:cNvSpPr txBox="1"/>
          <p:nvPr/>
        </p:nvSpPr>
        <p:spPr>
          <a:xfrm>
            <a:off x="1261872" y="5232400"/>
            <a:ext cx="90251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Schoolbook" panose="02040604050505020304"/>
                <a:ea typeface="+mn-ea"/>
                <a:cs typeface="+mn-cs"/>
              </a:rPr>
              <a:t>Visit: https://www.slu.edu/human-resources/benefits/work-life-balance/eap.php</a:t>
            </a:r>
          </a:p>
        </p:txBody>
      </p:sp>
    </p:spTree>
    <p:extLst>
      <p:ext uri="{BB962C8B-B14F-4D97-AF65-F5344CB8AC3E}">
        <p14:creationId xmlns:p14="http://schemas.microsoft.com/office/powerpoint/2010/main" val="2011613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1229032" y="365760"/>
            <a:ext cx="5997678" cy="1325562"/>
          </a:xfrm>
        </p:spPr>
        <p:txBody>
          <a:bodyPr>
            <a:normAutofit/>
          </a:bodyPr>
          <a:lstStyle/>
          <a:p>
            <a:r>
              <a:rPr lang="en-US" dirty="0"/>
              <a:t>University Orientation</a:t>
            </a:r>
          </a:p>
        </p:txBody>
      </p:sp>
      <p:sp>
        <p:nvSpPr>
          <p:cNvPr id="10"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a:xfrm>
            <a:off x="1211139" y="2005739"/>
            <a:ext cx="6015571" cy="4174398"/>
          </a:xfrm>
        </p:spPr>
        <p:txBody>
          <a:bodyPr>
            <a:normAutofit/>
          </a:bodyPr>
          <a:lstStyle/>
          <a:p>
            <a:pPr marL="0" indent="0">
              <a:buNone/>
            </a:pPr>
            <a:r>
              <a:rPr lang="en-US" b="1"/>
              <a:t>Part 1:</a:t>
            </a:r>
          </a:p>
          <a:p>
            <a:r>
              <a:rPr lang="en-US" b="1"/>
              <a:t>Look at SLU’s financial status</a:t>
            </a:r>
          </a:p>
          <a:p>
            <a:r>
              <a:rPr lang="en-US" b="1"/>
              <a:t>SLU’s standing among other universitas</a:t>
            </a:r>
          </a:p>
          <a:p>
            <a:r>
              <a:rPr lang="en-US" b="1"/>
              <a:t>Service Opportunities</a:t>
            </a:r>
          </a:p>
          <a:p>
            <a:r>
              <a:rPr lang="en-US" b="1"/>
              <a:t>Employee Recognition</a:t>
            </a:r>
          </a:p>
        </p:txBody>
      </p:sp>
      <p:pic>
        <p:nvPicPr>
          <p:cNvPr id="6" name="Picture 5" descr="Calculator, pen, compass, money and a paper with graphs printed on it">
            <a:extLst>
              <a:ext uri="{FF2B5EF4-FFF2-40B4-BE49-F238E27FC236}">
                <a16:creationId xmlns:a16="http://schemas.microsoft.com/office/drawing/2014/main" id="{7AFA907F-A1F0-1FEF-4533-38E64384CDEF}"/>
              </a:ext>
            </a:extLst>
          </p:cNvPr>
          <p:cNvPicPr>
            <a:picLocks noChangeAspect="1"/>
          </p:cNvPicPr>
          <p:nvPr/>
        </p:nvPicPr>
        <p:blipFill rotWithShape="1">
          <a:blip r:embed="rId3"/>
          <a:srcRect l="31671" r="27448" b="-1"/>
          <a:stretch/>
        </p:blipFill>
        <p:spPr>
          <a:xfrm>
            <a:off x="7538689" y="10"/>
            <a:ext cx="4653311" cy="6857990"/>
          </a:xfrm>
          <a:prstGeom prst="rect">
            <a:avLst/>
          </a:prstGeom>
        </p:spPr>
      </p:pic>
    </p:spTree>
    <p:extLst>
      <p:ext uri="{BB962C8B-B14F-4D97-AF65-F5344CB8AC3E}">
        <p14:creationId xmlns:p14="http://schemas.microsoft.com/office/powerpoint/2010/main" val="786067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4965290" y="365760"/>
            <a:ext cx="5997678" cy="1325562"/>
          </a:xfrm>
        </p:spPr>
        <p:txBody>
          <a:bodyPr>
            <a:normAutofit/>
          </a:bodyPr>
          <a:lstStyle/>
          <a:p>
            <a:r>
              <a:rPr lang="en-US" dirty="0"/>
              <a:t>University Orientation</a:t>
            </a:r>
          </a:p>
        </p:txBody>
      </p:sp>
      <p:pic>
        <p:nvPicPr>
          <p:cNvPr id="6" name="Picture 5" descr="A calculus formula">
            <a:extLst>
              <a:ext uri="{FF2B5EF4-FFF2-40B4-BE49-F238E27FC236}">
                <a16:creationId xmlns:a16="http://schemas.microsoft.com/office/drawing/2014/main" id="{E5D99B59-8818-2D8C-5874-68E0EAC76D5D}"/>
              </a:ext>
            </a:extLst>
          </p:cNvPr>
          <p:cNvPicPr>
            <a:picLocks noChangeAspect="1"/>
          </p:cNvPicPr>
          <p:nvPr/>
        </p:nvPicPr>
        <p:blipFill rotWithShape="1">
          <a:blip r:embed="rId3"/>
          <a:srcRect l="24332" r="30376" b="-1"/>
          <a:stretch/>
        </p:blipFill>
        <p:spPr>
          <a:xfrm>
            <a:off x="20" y="10"/>
            <a:ext cx="4653291" cy="6857990"/>
          </a:xfrm>
          <a:prstGeom prst="rect">
            <a:avLst/>
          </a:prstGeom>
        </p:spPr>
      </p:pic>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a:xfrm>
            <a:off x="4965290" y="2005739"/>
            <a:ext cx="6015571" cy="4174398"/>
          </a:xfrm>
        </p:spPr>
        <p:txBody>
          <a:bodyPr>
            <a:normAutofit/>
          </a:bodyPr>
          <a:lstStyle/>
          <a:p>
            <a:pPr marL="0" indent="0">
              <a:buNone/>
            </a:pPr>
            <a:r>
              <a:rPr lang="en-US" b="1"/>
              <a:t>Part 2:</a:t>
            </a:r>
          </a:p>
          <a:p>
            <a:r>
              <a:rPr lang="en-US" b="1"/>
              <a:t>Mission, Vision, and Values of SLU</a:t>
            </a:r>
          </a:p>
          <a:p>
            <a:r>
              <a:rPr lang="en-US" b="1"/>
              <a:t>Understand how you fit into the “Big Picture”</a:t>
            </a:r>
          </a:p>
          <a:p>
            <a:r>
              <a:rPr lang="en-US" b="1"/>
              <a:t>Obtain resource and tools for future development</a:t>
            </a:r>
          </a:p>
        </p:txBody>
      </p:sp>
    </p:spTree>
    <p:extLst>
      <p:ext uri="{BB962C8B-B14F-4D97-AF65-F5344CB8AC3E}">
        <p14:creationId xmlns:p14="http://schemas.microsoft.com/office/powerpoint/2010/main" val="876785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566058" y="836023"/>
            <a:ext cx="2718788" cy="5183777"/>
          </a:xfrm>
        </p:spPr>
        <p:txBody>
          <a:bodyPr anchor="ctr">
            <a:normAutofit/>
          </a:bodyPr>
          <a:lstStyle/>
          <a:p>
            <a:r>
              <a:rPr lang="en-US" sz="3600">
                <a:solidFill>
                  <a:srgbClr val="FFFFFF"/>
                </a:solidFill>
              </a:rPr>
              <a:t>University Orientation</a:t>
            </a:r>
          </a:p>
        </p:txBody>
      </p:sp>
      <p:sp>
        <p:nvSpPr>
          <p:cNvPr id="12" name="Rectangle 11">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Content Placeholder 3">
            <a:extLst>
              <a:ext uri="{FF2B5EF4-FFF2-40B4-BE49-F238E27FC236}">
                <a16:creationId xmlns:a16="http://schemas.microsoft.com/office/drawing/2014/main" id="{A0636BC5-7473-BA4F-FB88-7B700173213F}"/>
              </a:ext>
            </a:extLst>
          </p:cNvPr>
          <p:cNvGraphicFramePr>
            <a:graphicFrameLocks noGrp="1"/>
          </p:cNvGraphicFramePr>
          <p:nvPr>
            <p:ph idx="1"/>
            <p:extLst>
              <p:ext uri="{D42A27DB-BD31-4B8C-83A1-F6EECF244321}">
                <p14:modId xmlns:p14="http://schemas.microsoft.com/office/powerpoint/2010/main" val="1810811615"/>
              </p:ext>
            </p:extLst>
          </p:nvPr>
        </p:nvGraphicFramePr>
        <p:xfrm>
          <a:off x="4658815" y="804672"/>
          <a:ext cx="5990136" cy="5262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728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2"/>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3429000"/>
            <a:ext cx="7501651" cy="1090938"/>
          </a:xfrm>
        </p:spPr>
        <p:txBody>
          <a:bodyPr anchor="b">
            <a:normAutofit/>
          </a:bodyPr>
          <a:lstStyle/>
          <a:p>
            <a:pPr algn="l"/>
            <a:r>
              <a:rPr lang="en-US" sz="3900" dirty="0">
                <a:solidFill>
                  <a:srgbClr val="FFFFFF"/>
                </a:solidFill>
              </a:rPr>
              <a:t>Business + Finance</a:t>
            </a: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514816"/>
          </a:xfrm>
        </p:spPr>
        <p:txBody>
          <a:bodyPr anchor="t">
            <a:normAutofit/>
          </a:bodyPr>
          <a:lstStyle/>
          <a:p>
            <a:r>
              <a:rPr lang="en-US" dirty="0">
                <a:solidFill>
                  <a:srgbClr val="FFFFFF"/>
                </a:solidFill>
              </a:rPr>
              <a:t>Tara Thomason + Tammy Burton</a:t>
            </a:r>
          </a:p>
        </p:txBody>
      </p:sp>
    </p:spTree>
    <p:extLst>
      <p:ext uri="{BB962C8B-B14F-4D97-AF65-F5344CB8AC3E}">
        <p14:creationId xmlns:p14="http://schemas.microsoft.com/office/powerpoint/2010/main" val="491017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a:xfrm>
            <a:off x="1237489" y="640080"/>
            <a:ext cx="3075836" cy="1325562"/>
          </a:xfrm>
        </p:spPr>
        <p:txBody>
          <a:bodyPr>
            <a:normAutofit/>
          </a:bodyPr>
          <a:lstStyle/>
          <a:p>
            <a:r>
              <a:rPr lang="en-US" sz="3200"/>
              <a:t>University Orientation</a:t>
            </a:r>
          </a:p>
        </p:txBody>
      </p:sp>
      <p:sp>
        <p:nvSpPr>
          <p:cNvPr id="10" name="Rectangle 9">
            <a:extLst>
              <a:ext uri="{FF2B5EF4-FFF2-40B4-BE49-F238E27FC236}">
                <a16:creationId xmlns:a16="http://schemas.microsoft.com/office/drawing/2014/main" id="{0B67D982-25C5-4CC2-AA64-276BE3B2C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a:xfrm>
            <a:off x="1237489" y="2301555"/>
            <a:ext cx="3075836" cy="3878582"/>
          </a:xfrm>
        </p:spPr>
        <p:txBody>
          <a:bodyPr>
            <a:normAutofit/>
          </a:bodyPr>
          <a:lstStyle/>
          <a:p>
            <a:pPr marL="0" indent="0">
              <a:buNone/>
            </a:pPr>
            <a:r>
              <a:rPr lang="en-US" sz="1600" b="1"/>
              <a:t>Part 4: (optional)</a:t>
            </a:r>
          </a:p>
          <a:p>
            <a:r>
              <a:rPr lang="en-US" sz="1600" b="1"/>
              <a:t>SLU Campus Virtual Tour</a:t>
            </a:r>
          </a:p>
        </p:txBody>
      </p:sp>
      <p:pic>
        <p:nvPicPr>
          <p:cNvPr id="5" name="Picture 4">
            <a:extLst>
              <a:ext uri="{FF2B5EF4-FFF2-40B4-BE49-F238E27FC236}">
                <a16:creationId xmlns:a16="http://schemas.microsoft.com/office/drawing/2014/main" id="{DBDEDF87-BA05-DB6C-6E5A-49AFBC34538C}"/>
              </a:ext>
            </a:extLst>
          </p:cNvPr>
          <p:cNvPicPr>
            <a:picLocks noChangeAspect="1"/>
          </p:cNvPicPr>
          <p:nvPr/>
        </p:nvPicPr>
        <p:blipFill rotWithShape="1">
          <a:blip r:embed="rId3"/>
          <a:srcRect l="19531" r="17968" b="-1"/>
          <a:stretch/>
        </p:blipFill>
        <p:spPr>
          <a:xfrm>
            <a:off x="4639057" y="10"/>
            <a:ext cx="7552944" cy="6857990"/>
          </a:xfrm>
          <a:prstGeom prst="rect">
            <a:avLst/>
          </a:prstGeom>
        </p:spPr>
      </p:pic>
    </p:spTree>
    <p:extLst>
      <p:ext uri="{BB962C8B-B14F-4D97-AF65-F5344CB8AC3E}">
        <p14:creationId xmlns:p14="http://schemas.microsoft.com/office/powerpoint/2010/main" val="3143487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4D52-CCA9-EADA-FE4A-D56D09955085}"/>
              </a:ext>
            </a:extLst>
          </p:cNvPr>
          <p:cNvSpPr>
            <a:spLocks noGrp="1"/>
          </p:cNvSpPr>
          <p:nvPr>
            <p:ph type="title"/>
          </p:nvPr>
        </p:nvSpPr>
        <p:spPr/>
        <p:txBody>
          <a:bodyPr/>
          <a:lstStyle/>
          <a:p>
            <a:r>
              <a:rPr lang="en-US" dirty="0"/>
              <a:t>University Orientation</a:t>
            </a:r>
          </a:p>
        </p:txBody>
      </p:sp>
      <p:sp>
        <p:nvSpPr>
          <p:cNvPr id="4" name="Content Placeholder 3">
            <a:extLst>
              <a:ext uri="{FF2B5EF4-FFF2-40B4-BE49-F238E27FC236}">
                <a16:creationId xmlns:a16="http://schemas.microsoft.com/office/drawing/2014/main" id="{F5A02A77-1B81-FF1A-0247-1360EB2A169F}"/>
              </a:ext>
            </a:extLst>
          </p:cNvPr>
          <p:cNvSpPr>
            <a:spLocks noGrp="1"/>
          </p:cNvSpPr>
          <p:nvPr>
            <p:ph idx="1"/>
          </p:nvPr>
        </p:nvSpPr>
        <p:spPr>
          <a:xfrm>
            <a:off x="1261872" y="1828800"/>
            <a:ext cx="9692640" cy="4351337"/>
          </a:xfrm>
        </p:spPr>
        <p:txBody>
          <a:bodyPr>
            <a:normAutofit/>
          </a:bodyPr>
          <a:lstStyle/>
          <a:p>
            <a:pPr marL="0" indent="0">
              <a:buNone/>
            </a:pPr>
            <a:r>
              <a:rPr lang="en-US" sz="3200" b="1" dirty="0"/>
              <a:t>Part 5</a:t>
            </a:r>
            <a:r>
              <a:rPr lang="en-US" sz="4000" b="1" dirty="0"/>
              <a:t>: </a:t>
            </a:r>
            <a:r>
              <a:rPr lang="en-US" sz="2400" b="1" dirty="0"/>
              <a:t>(optional)</a:t>
            </a:r>
          </a:p>
          <a:p>
            <a:r>
              <a:rPr lang="en-US" sz="3200" b="1" dirty="0"/>
              <a:t>SLU History Quiz</a:t>
            </a:r>
          </a:p>
          <a:p>
            <a:pPr marL="0" indent="0">
              <a:buNone/>
            </a:pPr>
            <a:endParaRPr lang="en-US" sz="3200" b="1" dirty="0"/>
          </a:p>
        </p:txBody>
      </p:sp>
      <p:pic>
        <p:nvPicPr>
          <p:cNvPr id="5" name="Picture 4" descr="A picture containing logo&#10;&#10;Description automatically generated">
            <a:extLst>
              <a:ext uri="{FF2B5EF4-FFF2-40B4-BE49-F238E27FC236}">
                <a16:creationId xmlns:a16="http://schemas.microsoft.com/office/drawing/2014/main" id="{53BDD7CD-CC91-96F6-BE9C-AA3AC9668072}"/>
              </a:ext>
            </a:extLst>
          </p:cNvPr>
          <p:cNvPicPr>
            <a:picLocks noChangeAspect="1"/>
          </p:cNvPicPr>
          <p:nvPr/>
        </p:nvPicPr>
        <p:blipFill>
          <a:blip r:embed="rId3"/>
          <a:stretch>
            <a:fillRect/>
          </a:stretch>
        </p:blipFill>
        <p:spPr>
          <a:xfrm>
            <a:off x="3067548" y="3192494"/>
            <a:ext cx="6081287" cy="3299746"/>
          </a:xfrm>
          <a:prstGeom prst="rect">
            <a:avLst/>
          </a:prstGeom>
        </p:spPr>
      </p:pic>
    </p:spTree>
    <p:extLst>
      <p:ext uri="{BB962C8B-B14F-4D97-AF65-F5344CB8AC3E}">
        <p14:creationId xmlns:p14="http://schemas.microsoft.com/office/powerpoint/2010/main" val="683090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3"/>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673101"/>
            <a:ext cx="7501651" cy="3846838"/>
          </a:xfrm>
        </p:spPr>
        <p:txBody>
          <a:bodyPr anchor="b">
            <a:normAutofit/>
          </a:bodyPr>
          <a:lstStyle/>
          <a:p>
            <a:pPr algn="l"/>
            <a:r>
              <a:rPr lang="en-US" sz="8000" b="1" dirty="0">
                <a:solidFill>
                  <a:srgbClr val="FFFFFF"/>
                </a:solidFill>
                <a:highlight>
                  <a:srgbClr val="C0C0C0"/>
                </a:highlight>
              </a:rPr>
              <a:t>QUESTIONS?</a:t>
            </a:r>
            <a:br>
              <a:rPr lang="en-US" sz="3900" dirty="0">
                <a:solidFill>
                  <a:srgbClr val="FFFFFF"/>
                </a:solidFill>
                <a:highlight>
                  <a:srgbClr val="C0C0C0"/>
                </a:highlight>
              </a:rPr>
            </a:br>
            <a:br>
              <a:rPr lang="en-US" sz="3900" dirty="0">
                <a:solidFill>
                  <a:srgbClr val="FFFFFF"/>
                </a:solidFill>
                <a:highlight>
                  <a:srgbClr val="C0C0C0"/>
                </a:highlight>
              </a:rPr>
            </a:br>
            <a:br>
              <a:rPr lang="en-US" sz="4000" b="1" dirty="0">
                <a:solidFill>
                  <a:srgbClr val="FFFFFF"/>
                </a:solidFill>
                <a:highlight>
                  <a:srgbClr val="C0C0C0"/>
                </a:highlight>
              </a:rPr>
            </a:br>
            <a:r>
              <a:rPr lang="en-US" sz="4000" b="1" dirty="0">
                <a:solidFill>
                  <a:srgbClr val="FFFFFF"/>
                </a:solidFill>
                <a:highlight>
                  <a:srgbClr val="C0C0C0"/>
                </a:highlight>
              </a:rPr>
              <a:t>Human Resources</a:t>
            </a:r>
            <a:br>
              <a:rPr lang="en-US" sz="4000" b="1" dirty="0">
                <a:solidFill>
                  <a:srgbClr val="FFFFFF"/>
                </a:solidFill>
                <a:highlight>
                  <a:srgbClr val="C0C0C0"/>
                </a:highlight>
              </a:rPr>
            </a:br>
            <a:r>
              <a:rPr lang="en-US" sz="4000" b="1" dirty="0">
                <a:highlight>
                  <a:srgbClr val="C0C0C0"/>
                </a:highlight>
                <a:hlinkClick r:id="rId4">
                  <a:extLst>
                    <a:ext uri="{A12FA001-AC4F-418D-AE19-62706E023703}">
                      <ahyp:hlinkClr xmlns:ahyp="http://schemas.microsoft.com/office/drawing/2018/hyperlinkcolor" val="tx"/>
                    </a:ext>
                  </a:extLst>
                </a:hlinkClick>
              </a:rPr>
              <a:t>hr@slu.edu</a:t>
            </a:r>
            <a:br>
              <a:rPr lang="en-US" sz="4000" b="1" dirty="0">
                <a:solidFill>
                  <a:srgbClr val="FFFFFF"/>
                </a:solidFill>
                <a:highlight>
                  <a:srgbClr val="C0C0C0"/>
                </a:highlight>
              </a:rPr>
            </a:br>
            <a:r>
              <a:rPr lang="en-US" sz="4000" b="1" dirty="0">
                <a:solidFill>
                  <a:srgbClr val="FFFFFF"/>
                </a:solidFill>
                <a:highlight>
                  <a:srgbClr val="C0C0C0"/>
                </a:highlight>
              </a:rPr>
              <a:t>314-977-2358</a:t>
            </a:r>
            <a:endParaRPr lang="en-US" sz="3900" b="1" dirty="0">
              <a:solidFill>
                <a:srgbClr val="FFFFFF"/>
              </a:solidFill>
              <a:highlight>
                <a:srgbClr val="C0C0C0"/>
              </a:highlight>
            </a:endParaRP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514816"/>
          </a:xfrm>
        </p:spPr>
        <p:txBody>
          <a:bodyPr anchor="t">
            <a:normAutofit/>
          </a:bodyPr>
          <a:lstStyle/>
          <a:p>
            <a:r>
              <a:rPr lang="en-US" dirty="0">
                <a:solidFill>
                  <a:srgbClr val="FFFFFF"/>
                </a:solidFill>
              </a:rPr>
              <a:t>Jim Greathouse, Training Specialist, Sr.</a:t>
            </a:r>
          </a:p>
        </p:txBody>
      </p:sp>
    </p:spTree>
    <p:extLst>
      <p:ext uri="{BB962C8B-B14F-4D97-AF65-F5344CB8AC3E}">
        <p14:creationId xmlns:p14="http://schemas.microsoft.com/office/powerpoint/2010/main" val="3081575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skyscrapers&#10;">
            <a:extLst>
              <a:ext uri="{FF2B5EF4-FFF2-40B4-BE49-F238E27FC236}">
                <a16:creationId xmlns:a16="http://schemas.microsoft.com/office/drawing/2014/main" id="{C2E432BE-5B0D-44E9-8E24-37DD769DEAB0}"/>
              </a:ext>
            </a:extLst>
          </p:cNvPr>
          <p:cNvPicPr>
            <a:picLocks noChangeAspect="1"/>
          </p:cNvPicPr>
          <p:nvPr/>
        </p:nvPicPr>
        <p:blipFill rotWithShape="1">
          <a:blip r:embed="rId3"/>
          <a:srcRect t="7320" b="8411"/>
          <a:stretch/>
        </p:blipFill>
        <p:spPr>
          <a:xfrm>
            <a:off x="20" y="10"/>
            <a:ext cx="12191980" cy="6857990"/>
          </a:xfrm>
          <a:prstGeom prst="rect">
            <a:avLst/>
          </a:prstGeom>
        </p:spPr>
      </p:pic>
      <p:sp>
        <p:nvSpPr>
          <p:cNvPr id="2" name="Title 1">
            <a:extLst>
              <a:ext uri="{FF2B5EF4-FFF2-40B4-BE49-F238E27FC236}">
                <a16:creationId xmlns:a16="http://schemas.microsoft.com/office/drawing/2014/main" id="{F3F7B797-3BDC-40F9-8E80-CB0B0C130324}"/>
              </a:ext>
            </a:extLst>
          </p:cNvPr>
          <p:cNvSpPr>
            <a:spLocks noGrp="1"/>
          </p:cNvSpPr>
          <p:nvPr>
            <p:ph type="ctrTitle"/>
          </p:nvPr>
        </p:nvSpPr>
        <p:spPr>
          <a:xfrm>
            <a:off x="4309349" y="673101"/>
            <a:ext cx="7501651" cy="3846838"/>
          </a:xfrm>
        </p:spPr>
        <p:txBody>
          <a:bodyPr anchor="b">
            <a:normAutofit/>
          </a:bodyPr>
          <a:lstStyle/>
          <a:p>
            <a:pPr algn="l"/>
            <a:r>
              <a:rPr lang="en-US" sz="8000" b="1" dirty="0">
                <a:solidFill>
                  <a:srgbClr val="FFFFFF"/>
                </a:solidFill>
              </a:rPr>
              <a:t>QUESTIONS?</a:t>
            </a:r>
            <a:br>
              <a:rPr lang="en-US" sz="3900" dirty="0">
                <a:solidFill>
                  <a:srgbClr val="FFFFFF"/>
                </a:solidFill>
                <a:highlight>
                  <a:srgbClr val="C0C0C0"/>
                </a:highlight>
              </a:rPr>
            </a:br>
            <a:r>
              <a:rPr lang="en-US" sz="3900" dirty="0">
                <a:solidFill>
                  <a:srgbClr val="FFFFFF"/>
                </a:solidFill>
                <a:highlight>
                  <a:srgbClr val="C0C0C0"/>
                </a:highlight>
              </a:rPr>
              <a:t>B</a:t>
            </a:r>
            <a:r>
              <a:rPr lang="en-US" sz="4000" b="1" dirty="0">
                <a:solidFill>
                  <a:srgbClr val="FFFFFF"/>
                </a:solidFill>
              </a:rPr>
              <a:t>usiness + Finance</a:t>
            </a:r>
            <a:br>
              <a:rPr lang="en-US" sz="4000" b="1" dirty="0">
                <a:solidFill>
                  <a:srgbClr val="FFFFFF"/>
                </a:solidFill>
              </a:rPr>
            </a:br>
            <a:r>
              <a:rPr lang="en-US" sz="4000" b="1" dirty="0">
                <a:solidFill>
                  <a:srgbClr val="FFFFFF"/>
                </a:solidFill>
              </a:rPr>
              <a:t>budgetoffice</a:t>
            </a:r>
            <a:r>
              <a:rPr lang="en-US" sz="4000" b="1" dirty="0">
                <a:hlinkClick r:id="rId4">
                  <a:extLst>
                    <a:ext uri="{A12FA001-AC4F-418D-AE19-62706E023703}">
                      <ahyp:hlinkClr xmlns:ahyp="http://schemas.microsoft.com/office/drawing/2018/hyperlinkcolor" val="tx"/>
                    </a:ext>
                  </a:extLst>
                </a:hlinkClick>
              </a:rPr>
              <a:t>@slu.edu</a:t>
            </a:r>
            <a:endParaRPr lang="en-US" sz="3900" b="1" dirty="0">
              <a:solidFill>
                <a:srgbClr val="FFFFFF"/>
              </a:solidFill>
            </a:endParaRPr>
          </a:p>
        </p:txBody>
      </p:sp>
      <p:sp>
        <p:nvSpPr>
          <p:cNvPr id="3" name="Subtitle 2">
            <a:extLst>
              <a:ext uri="{FF2B5EF4-FFF2-40B4-BE49-F238E27FC236}">
                <a16:creationId xmlns:a16="http://schemas.microsoft.com/office/drawing/2014/main" id="{3902D97B-B3A5-4723-92DA-D3BB12BDECBA}"/>
              </a:ext>
            </a:extLst>
          </p:cNvPr>
          <p:cNvSpPr>
            <a:spLocks noGrp="1"/>
          </p:cNvSpPr>
          <p:nvPr>
            <p:ph type="subTitle" idx="1"/>
          </p:nvPr>
        </p:nvSpPr>
        <p:spPr>
          <a:xfrm>
            <a:off x="4309349" y="4779313"/>
            <a:ext cx="7501650" cy="1497200"/>
          </a:xfrm>
        </p:spPr>
        <p:txBody>
          <a:bodyPr anchor="t">
            <a:normAutofit/>
          </a:bodyPr>
          <a:lstStyle/>
          <a:p>
            <a:r>
              <a:rPr lang="en-US" sz="8000" dirty="0">
                <a:solidFill>
                  <a:srgbClr val="FFFFFF"/>
                </a:solidFill>
              </a:rPr>
              <a:t>Thank you!</a:t>
            </a:r>
          </a:p>
        </p:txBody>
      </p:sp>
    </p:spTree>
    <p:extLst>
      <p:ext uri="{BB962C8B-B14F-4D97-AF65-F5344CB8AC3E}">
        <p14:creationId xmlns:p14="http://schemas.microsoft.com/office/powerpoint/2010/main" val="77772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44C5F8A-F34F-401A-A9CA-A9F426356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5196BAF1-296E-4B08-8730-75BCD4AA18C0}"/>
              </a:ext>
            </a:extLst>
          </p:cNvPr>
          <p:cNvSpPr>
            <a:spLocks noGrp="1"/>
          </p:cNvSpPr>
          <p:nvPr>
            <p:ph type="title"/>
          </p:nvPr>
        </p:nvSpPr>
        <p:spPr>
          <a:xfrm>
            <a:off x="6578079" y="365760"/>
            <a:ext cx="4440488" cy="1805940"/>
          </a:xfrm>
        </p:spPr>
        <p:txBody>
          <a:bodyPr vert="horz" lIns="91440" tIns="45720" rIns="91440" bIns="45720" rtlCol="0" anchor="b">
            <a:normAutofit/>
          </a:bodyPr>
          <a:lstStyle/>
          <a:p>
            <a:pPr marL="0" marR="0" lvl="0" indent="0" fontAlgn="auto">
              <a:spcBef>
                <a:spcPct val="0"/>
              </a:spcBef>
              <a:spcAft>
                <a:spcPts val="0"/>
              </a:spcAft>
              <a:buClrTx/>
              <a:buSzTx/>
              <a:tabLst/>
              <a:defRPr/>
            </a:pPr>
            <a:r>
              <a:rPr kumimoji="0" lang="en-US" sz="2500" b="0" i="0" u="none" strike="noStrike" cap="none" normalizeH="0" noProof="0">
                <a:ln>
                  <a:noFill/>
                </a:ln>
                <a:effectLst/>
                <a:uLnTx/>
                <a:uFillTx/>
              </a:rPr>
              <a:t>Clinical Faculty – Employment contracts with SSM and Appointments</a:t>
            </a:r>
            <a:br>
              <a:rPr kumimoji="0" lang="en-US" sz="2500" b="0" i="0" u="none" strike="noStrike" cap="none" normalizeH="0" noProof="0">
                <a:ln>
                  <a:noFill/>
                </a:ln>
                <a:effectLst/>
                <a:uLnTx/>
                <a:uFillTx/>
              </a:rPr>
            </a:br>
            <a:endParaRPr lang="en-US" sz="2500"/>
          </a:p>
        </p:txBody>
      </p:sp>
      <p:sp>
        <p:nvSpPr>
          <p:cNvPr id="20" name="Rectangle 19">
            <a:extLst>
              <a:ext uri="{FF2B5EF4-FFF2-40B4-BE49-F238E27FC236}">
                <a16:creationId xmlns:a16="http://schemas.microsoft.com/office/drawing/2014/main" id="{7CBFFB10-5F3C-45A5-9821-92FB368A3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448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1">
            <a:extLst>
              <a:ext uri="{FF2B5EF4-FFF2-40B4-BE49-F238E27FC236}">
                <a16:creationId xmlns:a16="http://schemas.microsoft.com/office/drawing/2014/main" id="{F2D1D0DF-B556-464D-8B70-C84F513E5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239052"/>
            <a:ext cx="3152881" cy="3749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00DB73-BCF1-056E-73B7-8840B05440EE}"/>
              </a:ext>
            </a:extLst>
          </p:cNvPr>
          <p:cNvPicPr>
            <a:picLocks noChangeAspect="1"/>
          </p:cNvPicPr>
          <p:nvPr/>
        </p:nvPicPr>
        <p:blipFill>
          <a:blip r:embed="rId3"/>
          <a:stretch>
            <a:fillRect/>
          </a:stretch>
        </p:blipFill>
        <p:spPr>
          <a:xfrm>
            <a:off x="396956" y="1725464"/>
            <a:ext cx="2825496" cy="988525"/>
          </a:xfrm>
          <a:prstGeom prst="rect">
            <a:avLst/>
          </a:prstGeom>
        </p:spPr>
      </p:pic>
      <p:sp>
        <p:nvSpPr>
          <p:cNvPr id="24" name="Rectangle 23">
            <a:extLst>
              <a:ext uri="{FF2B5EF4-FFF2-40B4-BE49-F238E27FC236}">
                <a16:creationId xmlns:a16="http://schemas.microsoft.com/office/drawing/2014/main" id="{812316E4-8A32-4D31-BCBA-DA0E40A9B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3793" y="239052"/>
            <a:ext cx="2582207" cy="247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CD16D11-6E07-4936-9174-D33F9D88E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152881" cy="2470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FAC2A80-44B3-424E-9614-534D5F430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8095" y="2874898"/>
            <a:ext cx="2577906" cy="3749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22BE1DF-A9F5-488E-0EAA-D74C7357CD15}"/>
              </a:ext>
            </a:extLst>
          </p:cNvPr>
          <p:cNvPicPr>
            <a:picLocks noChangeAspect="1"/>
          </p:cNvPicPr>
          <p:nvPr/>
        </p:nvPicPr>
        <p:blipFill>
          <a:blip r:embed="rId4"/>
          <a:stretch>
            <a:fillRect/>
          </a:stretch>
        </p:blipFill>
        <p:spPr>
          <a:xfrm>
            <a:off x="3671451" y="4213230"/>
            <a:ext cx="2249424" cy="1176484"/>
          </a:xfrm>
          <a:prstGeom prst="rect">
            <a:avLst/>
          </a:prstGeom>
        </p:spPr>
      </p:pic>
      <p:sp>
        <p:nvSpPr>
          <p:cNvPr id="2" name="Text Placeholder 1">
            <a:extLst>
              <a:ext uri="{FF2B5EF4-FFF2-40B4-BE49-F238E27FC236}">
                <a16:creationId xmlns:a16="http://schemas.microsoft.com/office/drawing/2014/main" id="{53106E3C-70BD-4EDF-AD7C-EF67AD838B14}"/>
              </a:ext>
            </a:extLst>
          </p:cNvPr>
          <p:cNvSpPr>
            <a:spLocks noGrp="1"/>
          </p:cNvSpPr>
          <p:nvPr>
            <p:ph type="body" idx="1"/>
          </p:nvPr>
        </p:nvSpPr>
        <p:spPr>
          <a:xfrm>
            <a:off x="6578079" y="2493433"/>
            <a:ext cx="4429455" cy="4045018"/>
          </a:xfrm>
        </p:spPr>
        <p:txBody>
          <a:bodyPr vert="horz" lIns="91440" tIns="45720" rIns="91440" bIns="45720" rtlCol="0">
            <a:normAutofit/>
          </a:bodyPr>
          <a:lstStyle/>
          <a:p>
            <a:pPr marL="285750" marR="0" lvl="0" indent="-182880" fontAlgn="auto">
              <a:spcBef>
                <a:spcPts val="0"/>
              </a:spcBef>
              <a:spcAft>
                <a:spcPts val="600"/>
              </a:spcAft>
              <a:buSzTx/>
              <a:buFont typeface="Arial" panose="020B0604020202020204" pitchFamily="34" charset="0"/>
              <a:buChar char="•"/>
              <a:tabLst/>
              <a:defRPr/>
            </a:pPr>
            <a:r>
              <a:rPr kumimoji="0" lang="en-US" sz="1700" b="0" i="0" u="none" strike="noStrike" cap="none" spc="0" normalizeH="0" baseline="0" noProof="0" dirty="0">
                <a:ln>
                  <a:noFill/>
                </a:ln>
                <a:effectLst/>
                <a:uLnTx/>
                <a:uFillTx/>
              </a:rPr>
              <a:t>100% of conveyed faculty (602) and new faculty hires (41)  for academic/research practice have a SLU appointment.  SLU is very involved in processes from letter of intent to completion of credentialing/background checks.</a:t>
            </a:r>
          </a:p>
          <a:p>
            <a:pPr marL="285750" marR="0" lvl="0" indent="-182880" fontAlgn="auto">
              <a:spcBef>
                <a:spcPts val="0"/>
              </a:spcBef>
              <a:spcAft>
                <a:spcPts val="600"/>
              </a:spcAft>
              <a:buSzTx/>
              <a:buFont typeface="Arial" panose="020B0604020202020204" pitchFamily="34" charset="0"/>
              <a:buChar char="•"/>
              <a:tabLst/>
              <a:defRPr/>
            </a:pPr>
            <a:r>
              <a:rPr kumimoji="0" lang="en-US" sz="1700" b="0" i="0" u="none" strike="noStrike" cap="none" spc="0" normalizeH="0" baseline="0" noProof="0" dirty="0">
                <a:ln>
                  <a:noFill/>
                </a:ln>
                <a:effectLst/>
                <a:uLnTx/>
                <a:uFillTx/>
              </a:rPr>
              <a:t>A reconciliation process ensures that employment aligns with academic appointment.  The Dean and Senior Associate Dean of Finance and Strategy, SOM, are included in the workflow for review of all SSM/</a:t>
            </a:r>
            <a:r>
              <a:rPr kumimoji="0" lang="en-US" sz="1700" b="0" i="0" u="none" strike="noStrike" cap="none" spc="0" normalizeH="0" baseline="0" noProof="0" dirty="0" err="1">
                <a:ln>
                  <a:noFill/>
                </a:ln>
                <a:effectLst/>
                <a:uLnTx/>
                <a:uFillTx/>
              </a:rPr>
              <a:t>SLUCare</a:t>
            </a:r>
            <a:r>
              <a:rPr kumimoji="0" lang="en-US" sz="1700" b="0" i="0" u="none" strike="noStrike" cap="none" spc="0" normalizeH="0" baseline="0" noProof="0" dirty="0">
                <a:ln>
                  <a:noFill/>
                </a:ln>
                <a:effectLst/>
                <a:uLnTx/>
                <a:uFillTx/>
              </a:rPr>
              <a:t> Physician Group hires.</a:t>
            </a:r>
          </a:p>
        </p:txBody>
      </p:sp>
      <p:sp>
        <p:nvSpPr>
          <p:cNvPr id="3" name="Slide Number Placeholder 2">
            <a:extLst>
              <a:ext uri="{FF2B5EF4-FFF2-40B4-BE49-F238E27FC236}">
                <a16:creationId xmlns:a16="http://schemas.microsoft.com/office/drawing/2014/main" id="{3D264807-89DD-4CCF-B8BC-1F5BB5392AAB}"/>
              </a:ext>
            </a:extLst>
          </p:cNvPr>
          <p:cNvSpPr>
            <a:spLocks noGrp="1"/>
          </p:cNvSpPr>
          <p:nvPr>
            <p:ph type="sldNum" idx="12"/>
          </p:nvPr>
        </p:nvSpPr>
        <p:spPr>
          <a:xfrm>
            <a:off x="11292840" y="6172200"/>
            <a:ext cx="914400" cy="593725"/>
          </a:xfrm>
        </p:spPr>
        <p:txBody>
          <a:bodyPr vert="horz" lIns="45720" tIns="45720" rIns="45720" bIns="45720" rtlCol="0" anchor="ctr">
            <a:normAutofit/>
          </a:bodyPr>
          <a:lstStyle/>
          <a:p>
            <a:pPr marR="0" lvl="0" indent="0" fontAlgn="auto">
              <a:lnSpc>
                <a:spcPct val="90000"/>
              </a:lnSpc>
              <a:spcBef>
                <a:spcPts val="0"/>
              </a:spcBef>
              <a:spcAft>
                <a:spcPts val="600"/>
              </a:spcAft>
              <a:buClrTx/>
              <a:buSzTx/>
              <a:buFontTx/>
              <a:buNone/>
              <a:tabLst/>
              <a:defRPr/>
            </a:pPr>
            <a:fld id="{00000000-1234-1234-1234-123412341234}" type="slidenum">
              <a:rPr kumimoji="0" lang="en-US" sz="3100" b="0" i="0" u="none" strike="noStrike" cap="none" spc="0" normalizeH="0" baseline="0" noProof="0">
                <a:ln>
                  <a:noFill/>
                </a:ln>
                <a:effectLst/>
                <a:uLnTx/>
                <a:uFillTx/>
                <a:latin typeface="+mn-lt"/>
              </a:rPr>
              <a:pPr marR="0" lvl="0" indent="0" fontAlgn="auto">
                <a:lnSpc>
                  <a:spcPct val="90000"/>
                </a:lnSpc>
                <a:spcBef>
                  <a:spcPts val="0"/>
                </a:spcBef>
                <a:spcAft>
                  <a:spcPts val="600"/>
                </a:spcAft>
                <a:buClrTx/>
                <a:buSzTx/>
                <a:buFontTx/>
                <a:buNone/>
                <a:tabLst/>
                <a:defRPr/>
              </a:pPr>
              <a:t>5</a:t>
            </a:fld>
            <a:endParaRPr kumimoji="0" lang="en-US" sz="3100" b="0" i="0" u="none" strike="noStrike" cap="none" spc="0" normalizeH="0" baseline="0" noProof="0">
              <a:ln>
                <a:noFill/>
              </a:ln>
              <a:effectLst/>
              <a:uLnTx/>
              <a:uFillTx/>
              <a:latin typeface="+mn-lt"/>
            </a:endParaRPr>
          </a:p>
        </p:txBody>
      </p:sp>
      <p:sp>
        <p:nvSpPr>
          <p:cNvPr id="7" name="TextBox 6">
            <a:extLst>
              <a:ext uri="{FF2B5EF4-FFF2-40B4-BE49-F238E27FC236}">
                <a16:creationId xmlns:a16="http://schemas.microsoft.com/office/drawing/2014/main" id="{5A0DC460-3E16-BEB9-04C7-01C7F757CCBE}"/>
              </a:ext>
            </a:extLst>
          </p:cNvPr>
          <p:cNvSpPr txBox="1"/>
          <p:nvPr/>
        </p:nvSpPr>
        <p:spPr>
          <a:xfrm>
            <a:off x="3960180" y="728404"/>
            <a:ext cx="1810601" cy="1477328"/>
          </a:xfrm>
          <a:prstGeom prst="rect">
            <a:avLst/>
          </a:prstGeom>
          <a:noFill/>
        </p:spPr>
        <p:txBody>
          <a:bodyPr wrap="square" rtlCol="0">
            <a:spAutoFit/>
          </a:bodyPr>
          <a:lstStyle/>
          <a:p>
            <a:r>
              <a:rPr lang="en-US" dirty="0">
                <a:solidFill>
                  <a:schemeClr val="bg1"/>
                </a:solidFill>
              </a:rPr>
              <a:t>SLU Faculty conveyed to SSM with on-going SLU appointment</a:t>
            </a:r>
          </a:p>
        </p:txBody>
      </p:sp>
    </p:spTree>
    <p:extLst>
      <p:ext uri="{BB962C8B-B14F-4D97-AF65-F5344CB8AC3E}">
        <p14:creationId xmlns:p14="http://schemas.microsoft.com/office/powerpoint/2010/main" val="182057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0B5D68-C24A-F6C5-BD9F-F349218FF967}"/>
              </a:ext>
            </a:extLst>
          </p:cNvPr>
          <p:cNvSpPr>
            <a:spLocks noGrp="1"/>
          </p:cNvSpPr>
          <p:nvPr>
            <p:ph idx="1"/>
          </p:nvPr>
        </p:nvSpPr>
        <p:spPr>
          <a:xfrm>
            <a:off x="0" y="264138"/>
            <a:ext cx="3189440" cy="6100163"/>
          </a:xfrm>
        </p:spPr>
        <p:txBody>
          <a:bodyPr vert="horz" lIns="91440" tIns="45720" rIns="91440" bIns="45720" rtlCol="0" anchor="t">
            <a:noAutofit/>
          </a:bodyPr>
          <a:lstStyle/>
          <a:p>
            <a:pPr marL="0" indent="0">
              <a:buNone/>
            </a:pPr>
            <a:endParaRPr lang="en-US" sz="1400" b="1" dirty="0">
              <a:cs typeface="Calibri" panose="020F0502020204030204"/>
            </a:endParaRPr>
          </a:p>
          <a:p>
            <a:r>
              <a:rPr lang="en-US" sz="1050" dirty="0">
                <a:ea typeface="+mn-lt"/>
                <a:cs typeface="+mn-lt"/>
                <a:hlinkClick r:id="rId3">
                  <a:extLst>
                    <a:ext uri="{A12FA001-AC4F-418D-AE19-62706E023703}">
                      <ahyp:hlinkClr xmlns:ahyp="http://schemas.microsoft.com/office/drawing/2018/hyperlinkcolor" val="tx"/>
                    </a:ext>
                  </a:extLst>
                </a:hlinkClick>
              </a:rPr>
              <a:t>Anesthesiology and Critical Care</a:t>
            </a:r>
            <a:endParaRPr lang="en-US" sz="1050" dirty="0">
              <a:cs typeface="Calibri"/>
            </a:endParaRPr>
          </a:p>
          <a:p>
            <a:r>
              <a:rPr lang="en-US" sz="1050" dirty="0">
                <a:ea typeface="+mn-lt"/>
                <a:cs typeface="+mn-lt"/>
                <a:hlinkClick r:id="rId4">
                  <a:extLst>
                    <a:ext uri="{A12FA001-AC4F-418D-AE19-62706E023703}">
                      <ahyp:hlinkClr xmlns:ahyp="http://schemas.microsoft.com/office/drawing/2018/hyperlinkcolor" val="tx"/>
                    </a:ext>
                  </a:extLst>
                </a:hlinkClick>
              </a:rPr>
              <a:t>Family and Community Medicine</a:t>
            </a:r>
            <a:endParaRPr lang="en-US" sz="1050" dirty="0">
              <a:cs typeface="Calibri"/>
            </a:endParaRPr>
          </a:p>
          <a:p>
            <a:r>
              <a:rPr lang="en-US" sz="1050" dirty="0">
                <a:ea typeface="+mn-lt"/>
                <a:cs typeface="+mn-lt"/>
                <a:hlinkClick r:id="rId5">
                  <a:extLst>
                    <a:ext uri="{A12FA001-AC4F-418D-AE19-62706E023703}">
                      <ahyp:hlinkClr xmlns:ahyp="http://schemas.microsoft.com/office/drawing/2018/hyperlinkcolor" val="tx"/>
                    </a:ext>
                  </a:extLst>
                </a:hlinkClick>
              </a:rPr>
              <a:t>Dermatology</a:t>
            </a:r>
            <a:endParaRPr lang="en-US" sz="1050" dirty="0">
              <a:cs typeface="Calibri"/>
            </a:endParaRPr>
          </a:p>
          <a:p>
            <a:r>
              <a:rPr lang="en-US" sz="1050" dirty="0">
                <a:ea typeface="+mn-lt"/>
                <a:cs typeface="+mn-lt"/>
                <a:hlinkClick r:id="rId6">
                  <a:extLst>
                    <a:ext uri="{A12FA001-AC4F-418D-AE19-62706E023703}">
                      <ahyp:hlinkClr xmlns:ahyp="http://schemas.microsoft.com/office/drawing/2018/hyperlinkcolor" val="tx"/>
                    </a:ext>
                  </a:extLst>
                </a:hlinkClick>
              </a:rPr>
              <a:t>Health and Clinical Outcomes Research</a:t>
            </a:r>
            <a:endParaRPr lang="en-US" sz="1050" dirty="0">
              <a:cs typeface="Calibri"/>
            </a:endParaRPr>
          </a:p>
          <a:p>
            <a:r>
              <a:rPr lang="en-US" sz="1050" dirty="0">
                <a:ea typeface="+mn-lt"/>
                <a:cs typeface="+mn-lt"/>
                <a:hlinkClick r:id="rId7">
                  <a:extLst>
                    <a:ext uri="{A12FA001-AC4F-418D-AE19-62706E023703}">
                      <ahyp:hlinkClr xmlns:ahyp="http://schemas.microsoft.com/office/drawing/2018/hyperlinkcolor" val="tx"/>
                    </a:ext>
                  </a:extLst>
                </a:hlinkClick>
              </a:rPr>
              <a:t>Internal Medicine</a:t>
            </a:r>
            <a:endParaRPr lang="en-US" sz="1050" dirty="0">
              <a:cs typeface="Calibri"/>
            </a:endParaRPr>
          </a:p>
          <a:p>
            <a:pPr lvl="1"/>
            <a:r>
              <a:rPr lang="en-US" sz="1050" dirty="0">
                <a:ea typeface="+mn-lt"/>
                <a:cs typeface="+mn-lt"/>
                <a:hlinkClick r:id="rId8">
                  <a:extLst>
                    <a:ext uri="{A12FA001-AC4F-418D-AE19-62706E023703}">
                      <ahyp:hlinkClr xmlns:ahyp="http://schemas.microsoft.com/office/drawing/2018/hyperlinkcolor" val="tx"/>
                    </a:ext>
                  </a:extLst>
                </a:hlinkClick>
              </a:rPr>
              <a:t>Cardiology</a:t>
            </a:r>
            <a:endParaRPr lang="en-US" sz="1050" dirty="0">
              <a:cs typeface="Calibri"/>
            </a:endParaRPr>
          </a:p>
          <a:p>
            <a:pPr lvl="1"/>
            <a:r>
              <a:rPr lang="en-US" sz="1050" dirty="0">
                <a:ea typeface="+mn-lt"/>
                <a:cs typeface="+mn-lt"/>
                <a:hlinkClick r:id="rId9">
                  <a:extLst>
                    <a:ext uri="{A12FA001-AC4F-418D-AE19-62706E023703}">
                      <ahyp:hlinkClr xmlns:ahyp="http://schemas.microsoft.com/office/drawing/2018/hyperlinkcolor" val="tx"/>
                    </a:ext>
                  </a:extLst>
                </a:hlinkClick>
              </a:rPr>
              <a:t>Endocrinology</a:t>
            </a:r>
            <a:endParaRPr lang="en-US" sz="1050" dirty="0">
              <a:cs typeface="Calibri"/>
            </a:endParaRPr>
          </a:p>
          <a:p>
            <a:pPr lvl="1"/>
            <a:r>
              <a:rPr lang="en-US" sz="1050" dirty="0">
                <a:ea typeface="+mn-lt"/>
                <a:cs typeface="+mn-lt"/>
                <a:hlinkClick r:id="rId10">
                  <a:extLst>
                    <a:ext uri="{A12FA001-AC4F-418D-AE19-62706E023703}">
                      <ahyp:hlinkClr xmlns:ahyp="http://schemas.microsoft.com/office/drawing/2018/hyperlinkcolor" val="tx"/>
                    </a:ext>
                  </a:extLst>
                </a:hlinkClick>
              </a:rPr>
              <a:t>Gastroenterology and Hepatology</a:t>
            </a:r>
            <a:endParaRPr lang="en-US" sz="1050" dirty="0">
              <a:cs typeface="Calibri"/>
            </a:endParaRPr>
          </a:p>
          <a:p>
            <a:pPr lvl="1"/>
            <a:r>
              <a:rPr lang="en-US" sz="1050" dirty="0">
                <a:ea typeface="+mn-lt"/>
                <a:cs typeface="+mn-lt"/>
                <a:hlinkClick r:id="rId11">
                  <a:extLst>
                    <a:ext uri="{A12FA001-AC4F-418D-AE19-62706E023703}">
                      <ahyp:hlinkClr xmlns:ahyp="http://schemas.microsoft.com/office/drawing/2018/hyperlinkcolor" val="tx"/>
                    </a:ext>
                  </a:extLst>
                </a:hlinkClick>
              </a:rPr>
              <a:t>General Internal Medicine</a:t>
            </a:r>
            <a:endParaRPr lang="en-US" sz="1050" dirty="0">
              <a:cs typeface="Calibri"/>
            </a:endParaRPr>
          </a:p>
          <a:p>
            <a:pPr lvl="1"/>
            <a:r>
              <a:rPr lang="en-US" sz="1050" dirty="0">
                <a:ea typeface="+mn-lt"/>
                <a:cs typeface="+mn-lt"/>
                <a:hlinkClick r:id="rId12">
                  <a:extLst>
                    <a:ext uri="{A12FA001-AC4F-418D-AE19-62706E023703}">
                      <ahyp:hlinkClr xmlns:ahyp="http://schemas.microsoft.com/office/drawing/2018/hyperlinkcolor" val="tx"/>
                    </a:ext>
                  </a:extLst>
                </a:hlinkClick>
              </a:rPr>
              <a:t>Geriatric Medicine</a:t>
            </a:r>
            <a:endParaRPr lang="en-US" sz="1050" dirty="0">
              <a:cs typeface="Calibri"/>
            </a:endParaRPr>
          </a:p>
          <a:p>
            <a:pPr lvl="1"/>
            <a:r>
              <a:rPr lang="en-US" sz="1050" dirty="0">
                <a:ea typeface="+mn-lt"/>
                <a:cs typeface="+mn-lt"/>
                <a:hlinkClick r:id="rId13">
                  <a:extLst>
                    <a:ext uri="{A12FA001-AC4F-418D-AE19-62706E023703}">
                      <ahyp:hlinkClr xmlns:ahyp="http://schemas.microsoft.com/office/drawing/2018/hyperlinkcolor" val="tx"/>
                    </a:ext>
                  </a:extLst>
                </a:hlinkClick>
              </a:rPr>
              <a:t>Hematology and Medical Oncology</a:t>
            </a:r>
            <a:endParaRPr lang="en-US" sz="1050" dirty="0">
              <a:cs typeface="Calibri"/>
            </a:endParaRPr>
          </a:p>
          <a:p>
            <a:pPr lvl="1"/>
            <a:r>
              <a:rPr lang="en-US" sz="1050" dirty="0">
                <a:ea typeface="+mn-lt"/>
                <a:cs typeface="+mn-lt"/>
                <a:hlinkClick r:id="rId14">
                  <a:extLst>
                    <a:ext uri="{A12FA001-AC4F-418D-AE19-62706E023703}">
                      <ahyp:hlinkClr xmlns:ahyp="http://schemas.microsoft.com/office/drawing/2018/hyperlinkcolor" val="tx"/>
                    </a:ext>
                  </a:extLst>
                </a:hlinkClick>
              </a:rPr>
              <a:t>Infectious Diseases, Allergy and Immunology</a:t>
            </a:r>
            <a:endParaRPr lang="en-US" sz="1050" dirty="0">
              <a:cs typeface="Calibri"/>
            </a:endParaRPr>
          </a:p>
          <a:p>
            <a:pPr lvl="1"/>
            <a:r>
              <a:rPr lang="en-US" sz="1050" dirty="0">
                <a:ea typeface="+mn-lt"/>
                <a:cs typeface="+mn-lt"/>
                <a:hlinkClick r:id="rId15">
                  <a:extLst>
                    <a:ext uri="{A12FA001-AC4F-418D-AE19-62706E023703}">
                      <ahyp:hlinkClr xmlns:ahyp="http://schemas.microsoft.com/office/drawing/2018/hyperlinkcolor" val="tx"/>
                    </a:ext>
                  </a:extLst>
                </a:hlinkClick>
              </a:rPr>
              <a:t>Pulmonary, Critical Care and Sleep Medicine</a:t>
            </a:r>
            <a:endParaRPr lang="en-US" sz="1050" dirty="0">
              <a:cs typeface="Calibri"/>
            </a:endParaRPr>
          </a:p>
          <a:p>
            <a:pPr lvl="1"/>
            <a:r>
              <a:rPr lang="en-US" sz="1050" dirty="0">
                <a:ea typeface="+mn-lt"/>
                <a:cs typeface="+mn-lt"/>
                <a:hlinkClick r:id="rId16">
                  <a:extLst>
                    <a:ext uri="{A12FA001-AC4F-418D-AE19-62706E023703}">
                      <ahyp:hlinkClr xmlns:ahyp="http://schemas.microsoft.com/office/drawing/2018/hyperlinkcolor" val="tx"/>
                    </a:ext>
                  </a:extLst>
                </a:hlinkClick>
              </a:rPr>
              <a:t>Nephrology</a:t>
            </a:r>
            <a:endParaRPr lang="en-US" sz="1050" dirty="0">
              <a:cs typeface="Calibri"/>
            </a:endParaRPr>
          </a:p>
          <a:p>
            <a:pPr lvl="1"/>
            <a:r>
              <a:rPr lang="en-US" sz="1050" dirty="0">
                <a:ea typeface="+mn-lt"/>
                <a:cs typeface="+mn-lt"/>
                <a:hlinkClick r:id="rId17">
                  <a:extLst>
                    <a:ext uri="{A12FA001-AC4F-418D-AE19-62706E023703}">
                      <ahyp:hlinkClr xmlns:ahyp="http://schemas.microsoft.com/office/drawing/2018/hyperlinkcolor" val="tx"/>
                    </a:ext>
                  </a:extLst>
                </a:hlinkClick>
              </a:rPr>
              <a:t>Rheumatology</a:t>
            </a:r>
            <a:endParaRPr lang="en-US" sz="1050" dirty="0">
              <a:cs typeface="Calibri"/>
            </a:endParaRPr>
          </a:p>
          <a:p>
            <a:r>
              <a:rPr lang="en-US" sz="1050" dirty="0">
                <a:ea typeface="+mn-lt"/>
                <a:cs typeface="+mn-lt"/>
                <a:hlinkClick r:id="rId18">
                  <a:extLst>
                    <a:ext uri="{A12FA001-AC4F-418D-AE19-62706E023703}">
                      <ahyp:hlinkClr xmlns:ahyp="http://schemas.microsoft.com/office/drawing/2018/hyperlinkcolor" val="tx"/>
                    </a:ext>
                  </a:extLst>
                </a:hlinkClick>
              </a:rPr>
              <a:t>Neurology</a:t>
            </a:r>
            <a:endParaRPr lang="en-US" sz="1050" dirty="0">
              <a:cs typeface="Calibri"/>
            </a:endParaRPr>
          </a:p>
          <a:p>
            <a:r>
              <a:rPr lang="en-US" sz="1050" dirty="0">
                <a:ea typeface="+mn-lt"/>
                <a:cs typeface="+mn-lt"/>
                <a:hlinkClick r:id="rId19">
                  <a:extLst>
                    <a:ext uri="{A12FA001-AC4F-418D-AE19-62706E023703}">
                      <ahyp:hlinkClr xmlns:ahyp="http://schemas.microsoft.com/office/drawing/2018/hyperlinkcolor" val="tx"/>
                    </a:ext>
                  </a:extLst>
                </a:hlinkClick>
              </a:rPr>
              <a:t>Obstetrics, Gynecology and Women's Health</a:t>
            </a:r>
            <a:endParaRPr lang="en-US" sz="1050" dirty="0">
              <a:cs typeface="Calibri"/>
            </a:endParaRPr>
          </a:p>
          <a:p>
            <a:r>
              <a:rPr lang="en-US" sz="1050" dirty="0">
                <a:ea typeface="+mn-lt"/>
                <a:cs typeface="+mn-lt"/>
                <a:hlinkClick r:id="rId20">
                  <a:extLst>
                    <a:ext uri="{A12FA001-AC4F-418D-AE19-62706E023703}">
                      <ahyp:hlinkClr xmlns:ahyp="http://schemas.microsoft.com/office/drawing/2018/hyperlinkcolor" val="tx"/>
                    </a:ext>
                  </a:extLst>
                </a:hlinkClick>
              </a:rPr>
              <a:t>Ophthalmology</a:t>
            </a:r>
            <a:endParaRPr lang="en-US" sz="1050" dirty="0">
              <a:ea typeface="+mn-lt"/>
              <a:cs typeface="+mn-lt"/>
            </a:endParaRPr>
          </a:p>
          <a:p>
            <a:pPr>
              <a:buFont typeface="Arial"/>
              <a:buChar char="•"/>
            </a:pPr>
            <a:r>
              <a:rPr lang="en-US" sz="1050" dirty="0">
                <a:ea typeface="+mn-lt"/>
                <a:cs typeface="+mn-lt"/>
                <a:hlinkClick r:id="rId21">
                  <a:extLst>
                    <a:ext uri="{A12FA001-AC4F-418D-AE19-62706E023703}">
                      <ahyp:hlinkClr xmlns:ahyp="http://schemas.microsoft.com/office/drawing/2018/hyperlinkcolor" val="tx"/>
                    </a:ext>
                  </a:extLst>
                </a:hlinkClick>
              </a:rPr>
              <a:t>Orthopedic Surgery</a:t>
            </a:r>
            <a:endParaRPr lang="en-US" sz="1050" dirty="0"/>
          </a:p>
          <a:p>
            <a:pPr marL="0" indent="0">
              <a:buNone/>
            </a:pPr>
            <a:endParaRPr lang="en-US" sz="1200" dirty="0">
              <a:ea typeface="+mn-lt"/>
              <a:cs typeface="+mn-lt"/>
            </a:endParaRPr>
          </a:p>
          <a:p>
            <a:endParaRPr lang="en-US" sz="1200" dirty="0">
              <a:ea typeface="+mn-lt"/>
              <a:cs typeface="+mn-lt"/>
            </a:endParaRPr>
          </a:p>
          <a:p>
            <a:pPr marL="0" indent="0">
              <a:buNone/>
            </a:pPr>
            <a:endParaRPr lang="en-US" sz="1200" dirty="0">
              <a:cs typeface="Calibri"/>
            </a:endParaRPr>
          </a:p>
          <a:p>
            <a:pPr marL="285750" indent="-285750">
              <a:buFont typeface="Arial,Sans-Serif" panose="020B0604020202020204" pitchFamily="34" charset="0"/>
              <a:buChar char="•"/>
            </a:pPr>
            <a:endParaRPr lang="en-US" dirty="0">
              <a:cs typeface="Calibri"/>
            </a:endParaRPr>
          </a:p>
        </p:txBody>
      </p:sp>
      <p:sp>
        <p:nvSpPr>
          <p:cNvPr id="4" name="TextBox 3">
            <a:extLst>
              <a:ext uri="{FF2B5EF4-FFF2-40B4-BE49-F238E27FC236}">
                <a16:creationId xmlns:a16="http://schemas.microsoft.com/office/drawing/2014/main" id="{3370AF2C-10A0-B2E8-B23D-3FE7B294A822}"/>
              </a:ext>
            </a:extLst>
          </p:cNvPr>
          <p:cNvSpPr txBox="1"/>
          <p:nvPr/>
        </p:nvSpPr>
        <p:spPr>
          <a:xfrm>
            <a:off x="3510643" y="656568"/>
            <a:ext cx="4345214" cy="53153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1200" dirty="0">
                <a:cs typeface="Calibri"/>
                <a:hlinkClick r:id="rId22">
                  <a:extLst>
                    <a:ext uri="{A12FA001-AC4F-418D-AE19-62706E023703}">
                      <ahyp:hlinkClr xmlns:ahyp="http://schemas.microsoft.com/office/drawing/2018/hyperlinkcolor" val="tx"/>
                    </a:ext>
                  </a:extLst>
                </a:hlinkClick>
              </a:rPr>
              <a:t>Pediatrics</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3">
                  <a:extLst>
                    <a:ext uri="{A12FA001-AC4F-418D-AE19-62706E023703}">
                      <ahyp:hlinkClr xmlns:ahyp="http://schemas.microsoft.com/office/drawing/2018/hyperlinkcolor" val="tx"/>
                    </a:ext>
                  </a:extLst>
                </a:hlinkClick>
              </a:rPr>
              <a:t>Pediatric Allergy-Immunology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4">
                  <a:extLst>
                    <a:ext uri="{A12FA001-AC4F-418D-AE19-62706E023703}">
                      <ahyp:hlinkClr xmlns:ahyp="http://schemas.microsoft.com/office/drawing/2018/hyperlinkcolor" val="tx"/>
                    </a:ext>
                  </a:extLst>
                </a:hlinkClick>
              </a:rPr>
              <a:t>Pediatric Cardiology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5">
                  <a:extLst>
                    <a:ext uri="{A12FA001-AC4F-418D-AE19-62706E023703}">
                      <ahyp:hlinkClr xmlns:ahyp="http://schemas.microsoft.com/office/drawing/2018/hyperlinkcolor" val="tx"/>
                    </a:ext>
                  </a:extLst>
                </a:hlinkClick>
              </a:rPr>
              <a:t>Child Protection</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6">
                  <a:extLst>
                    <a:ext uri="{A12FA001-AC4F-418D-AE19-62706E023703}">
                      <ahyp:hlinkClr xmlns:ahyp="http://schemas.microsoft.com/office/drawing/2018/hyperlinkcolor" val="tx"/>
                    </a:ext>
                  </a:extLst>
                </a:hlinkClick>
              </a:rPr>
              <a:t>Pediatric Critical Care</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7">
                  <a:extLst>
                    <a:ext uri="{A12FA001-AC4F-418D-AE19-62706E023703}">
                      <ahyp:hlinkClr xmlns:ahyp="http://schemas.microsoft.com/office/drawing/2018/hyperlinkcolor" val="tx"/>
                    </a:ext>
                  </a:extLst>
                </a:hlinkClick>
              </a:rPr>
              <a:t>Pediatric Dermatology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8">
                  <a:extLst>
                    <a:ext uri="{A12FA001-AC4F-418D-AE19-62706E023703}">
                      <ahyp:hlinkClr xmlns:ahyp="http://schemas.microsoft.com/office/drawing/2018/hyperlinkcolor" val="tx"/>
                    </a:ext>
                  </a:extLst>
                </a:hlinkClick>
              </a:rPr>
              <a:t>Developmental Pediatrics</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29">
                  <a:extLst>
                    <a:ext uri="{A12FA001-AC4F-418D-AE19-62706E023703}">
                      <ahyp:hlinkClr xmlns:ahyp="http://schemas.microsoft.com/office/drawing/2018/hyperlinkcolor" val="tx"/>
                    </a:ext>
                  </a:extLst>
                </a:hlinkClick>
              </a:rPr>
              <a:t>Pediatric Emergency Medicine</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0">
                  <a:extLst>
                    <a:ext uri="{A12FA001-AC4F-418D-AE19-62706E023703}">
                      <ahyp:hlinkClr xmlns:ahyp="http://schemas.microsoft.com/office/drawing/2018/hyperlinkcolor" val="tx"/>
                    </a:ext>
                  </a:extLst>
                </a:hlinkClick>
              </a:rPr>
              <a:t>Pediatric Endocrinology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1">
                  <a:extLst>
                    <a:ext uri="{A12FA001-AC4F-418D-AE19-62706E023703}">
                      <ahyp:hlinkClr xmlns:ahyp="http://schemas.microsoft.com/office/drawing/2018/hyperlinkcolor" val="tx"/>
                    </a:ext>
                  </a:extLst>
                </a:hlinkClick>
              </a:rPr>
              <a:t>Pediatric Gastroenterology and Hepatology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2">
                  <a:extLst>
                    <a:ext uri="{A12FA001-AC4F-418D-AE19-62706E023703}">
                      <ahyp:hlinkClr xmlns:ahyp="http://schemas.microsoft.com/office/drawing/2018/hyperlinkcolor" val="tx"/>
                    </a:ext>
                  </a:extLst>
                </a:hlinkClick>
              </a:rPr>
              <a:t>General Academic Pediatrics</a:t>
            </a:r>
            <a:endParaRPr lang="en-US" sz="1200" dirty="0">
              <a:ea typeface="+mn-lt"/>
              <a:cs typeface="+mn-lt"/>
            </a:endParaRPr>
          </a:p>
          <a:p>
            <a:pPr marL="1200150" lvl="2" indent="-285750">
              <a:lnSpc>
                <a:spcPct val="90000"/>
              </a:lnSpc>
              <a:spcBef>
                <a:spcPts val="500"/>
              </a:spcBef>
              <a:buFont typeface="Arial"/>
              <a:buChar char="•"/>
            </a:pPr>
            <a:r>
              <a:rPr lang="en-US" sz="1200" dirty="0">
                <a:cs typeface="Calibri"/>
                <a:hlinkClick r:id="rId33">
                  <a:extLst>
                    <a:ext uri="{A12FA001-AC4F-418D-AE19-62706E023703}">
                      <ahyp:hlinkClr xmlns:ahyp="http://schemas.microsoft.com/office/drawing/2018/hyperlinkcolor" val="tx"/>
                    </a:ext>
                  </a:extLst>
                </a:hlinkClick>
              </a:rPr>
              <a:t>Section of Adolescent Medicine</a:t>
            </a:r>
            <a:endParaRPr lang="en-US" sz="1200" dirty="0">
              <a:ea typeface="+mn-lt"/>
              <a:cs typeface="+mn-lt"/>
            </a:endParaRPr>
          </a:p>
          <a:p>
            <a:pPr marL="1200150" lvl="2" indent="-285750">
              <a:lnSpc>
                <a:spcPct val="90000"/>
              </a:lnSpc>
              <a:spcBef>
                <a:spcPts val="500"/>
              </a:spcBef>
              <a:buFont typeface="Arial"/>
              <a:buChar char="•"/>
            </a:pPr>
            <a:r>
              <a:rPr lang="en-US" sz="1200" dirty="0">
                <a:cs typeface="Calibri"/>
                <a:hlinkClick r:id="rId34">
                  <a:extLst>
                    <a:ext uri="{A12FA001-AC4F-418D-AE19-62706E023703}">
                      <ahyp:hlinkClr xmlns:ahyp="http://schemas.microsoft.com/office/drawing/2018/hyperlinkcolor" val="tx"/>
                    </a:ext>
                  </a:extLst>
                </a:hlinkClick>
              </a:rPr>
              <a:t>Section of Pediatric Hospitalist Medicine</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5">
                  <a:extLst>
                    <a:ext uri="{A12FA001-AC4F-418D-AE19-62706E023703}">
                      <ahyp:hlinkClr xmlns:ahyp="http://schemas.microsoft.com/office/drawing/2018/hyperlinkcolor" val="tx"/>
                    </a:ext>
                  </a:extLst>
                </a:hlinkClick>
              </a:rPr>
              <a:t>Pediatric Hematology/Oncology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5">
                  <a:extLst>
                    <a:ext uri="{A12FA001-AC4F-418D-AE19-62706E023703}">
                      <ahyp:hlinkClr xmlns:ahyp="http://schemas.microsoft.com/office/drawing/2018/hyperlinkcolor" val="tx"/>
                    </a:ext>
                  </a:extLst>
                </a:hlinkClick>
              </a:rPr>
              <a:t>Pediatric Infectious Disease</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6">
                  <a:extLst>
                    <a:ext uri="{A12FA001-AC4F-418D-AE19-62706E023703}">
                      <ahyp:hlinkClr xmlns:ahyp="http://schemas.microsoft.com/office/drawing/2018/hyperlinkcolor" val="tx"/>
                    </a:ext>
                  </a:extLst>
                </a:hlinkClick>
              </a:rPr>
              <a:t>Medical Genetics</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7">
                  <a:extLst>
                    <a:ext uri="{A12FA001-AC4F-418D-AE19-62706E023703}">
                      <ahyp:hlinkClr xmlns:ahyp="http://schemas.microsoft.com/office/drawing/2018/hyperlinkcolor" val="tx"/>
                    </a:ext>
                  </a:extLst>
                </a:hlinkClick>
              </a:rPr>
              <a:t>Neonatal-Perinatal Medicine</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8">
                  <a:extLst>
                    <a:ext uri="{A12FA001-AC4F-418D-AE19-62706E023703}">
                      <ahyp:hlinkClr xmlns:ahyp="http://schemas.microsoft.com/office/drawing/2018/hyperlinkcolor" val="tx"/>
                    </a:ext>
                  </a:extLst>
                </a:hlinkClick>
              </a:rPr>
              <a:t>Pediatric Nephrology</a:t>
            </a:r>
            <a:endParaRPr lang="en-US" sz="1200" dirty="0">
              <a:ea typeface="+mn-lt"/>
              <a:cs typeface="+mn-lt"/>
            </a:endParaRPr>
          </a:p>
          <a:p>
            <a:pPr marL="742950" lvl="1" indent="-285750">
              <a:lnSpc>
                <a:spcPct val="90000"/>
              </a:lnSpc>
              <a:spcBef>
                <a:spcPts val="500"/>
              </a:spcBef>
              <a:buFont typeface="Arial"/>
              <a:buChar char="•"/>
            </a:pPr>
            <a:r>
              <a:rPr lang="en-US" sz="1200" dirty="0">
                <a:cs typeface="Calibri"/>
                <a:hlinkClick r:id="rId39">
                  <a:extLst>
                    <a:ext uri="{A12FA001-AC4F-418D-AE19-62706E023703}">
                      <ahyp:hlinkClr xmlns:ahyp="http://schemas.microsoft.com/office/drawing/2018/hyperlinkcolor" val="tx"/>
                    </a:ext>
                  </a:extLst>
                </a:hlinkClick>
              </a:rPr>
              <a:t>Pediatric Pulmonary Medicine</a:t>
            </a:r>
            <a:endParaRPr lang="en-US" sz="1200" dirty="0">
              <a:ea typeface="+mn-lt"/>
              <a:cs typeface="+mn-lt"/>
            </a:endParaRPr>
          </a:p>
          <a:p>
            <a:pPr marL="285750" indent="-285750">
              <a:lnSpc>
                <a:spcPct val="90000"/>
              </a:lnSpc>
              <a:spcBef>
                <a:spcPts val="1000"/>
              </a:spcBef>
              <a:buFont typeface="Arial"/>
              <a:buChar char="•"/>
            </a:pPr>
            <a:r>
              <a:rPr lang="en-US" sz="1200" dirty="0">
                <a:cs typeface="Calibri"/>
                <a:hlinkClick r:id="rId40">
                  <a:extLst>
                    <a:ext uri="{A12FA001-AC4F-418D-AE19-62706E023703}">
                      <ahyp:hlinkClr xmlns:ahyp="http://schemas.microsoft.com/office/drawing/2018/hyperlinkcolor" val="tx"/>
                    </a:ext>
                  </a:extLst>
                </a:hlinkClick>
              </a:rPr>
              <a:t>Psychiatry and Behavioral Neuroscience</a:t>
            </a:r>
            <a:endParaRPr lang="en-US" sz="1200" dirty="0">
              <a:ea typeface="+mn-lt"/>
              <a:cs typeface="+mn-lt"/>
            </a:endParaRPr>
          </a:p>
          <a:p>
            <a:pPr marL="285750" indent="-285750">
              <a:lnSpc>
                <a:spcPct val="90000"/>
              </a:lnSpc>
              <a:spcBef>
                <a:spcPts val="1000"/>
              </a:spcBef>
              <a:buFont typeface="Arial"/>
              <a:buChar char="•"/>
            </a:pPr>
            <a:r>
              <a:rPr lang="en-US" sz="1200" dirty="0">
                <a:cs typeface="Calibri"/>
                <a:hlinkClick r:id="rId41">
                  <a:extLst>
                    <a:ext uri="{A12FA001-AC4F-418D-AE19-62706E023703}">
                      <ahyp:hlinkClr xmlns:ahyp="http://schemas.microsoft.com/office/drawing/2018/hyperlinkcolor" val="tx"/>
                    </a:ext>
                  </a:extLst>
                </a:hlinkClick>
              </a:rPr>
              <a:t>Radiology</a:t>
            </a:r>
            <a:endParaRPr lang="en-US" sz="1200" dirty="0">
              <a:ea typeface="+mn-lt"/>
              <a:cs typeface="+mn-lt"/>
            </a:endParaRPr>
          </a:p>
          <a:p>
            <a:pPr marL="285750" indent="-285750">
              <a:lnSpc>
                <a:spcPct val="90000"/>
              </a:lnSpc>
              <a:spcBef>
                <a:spcPts val="1000"/>
              </a:spcBef>
              <a:buFont typeface="Arial"/>
              <a:buChar char="•"/>
            </a:pPr>
            <a:endParaRPr lang="en-US" sz="1400" dirty="0">
              <a:ea typeface="+mn-lt"/>
              <a:cs typeface="+mn-lt"/>
            </a:endParaRPr>
          </a:p>
        </p:txBody>
      </p:sp>
      <p:sp>
        <p:nvSpPr>
          <p:cNvPr id="5" name="TextBox 4">
            <a:extLst>
              <a:ext uri="{FF2B5EF4-FFF2-40B4-BE49-F238E27FC236}">
                <a16:creationId xmlns:a16="http://schemas.microsoft.com/office/drawing/2014/main" id="{A79A14D7-886D-76EB-6B1D-5066C5118CD5}"/>
              </a:ext>
            </a:extLst>
          </p:cNvPr>
          <p:cNvSpPr txBox="1"/>
          <p:nvPr/>
        </p:nvSpPr>
        <p:spPr>
          <a:xfrm>
            <a:off x="1057541" y="211563"/>
            <a:ext cx="89302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cs typeface="Calibri"/>
              </a:rPr>
              <a:t>School of Medicine: Departments and Divisions</a:t>
            </a:r>
            <a:endParaRPr lang="en-US" sz="2000" dirty="0">
              <a:cs typeface="Calibri" panose="020F0502020204030204"/>
            </a:endParaRPr>
          </a:p>
        </p:txBody>
      </p:sp>
      <p:sp>
        <p:nvSpPr>
          <p:cNvPr id="6" name="TextBox 5">
            <a:extLst>
              <a:ext uri="{FF2B5EF4-FFF2-40B4-BE49-F238E27FC236}">
                <a16:creationId xmlns:a16="http://schemas.microsoft.com/office/drawing/2014/main" id="{2C92DCA5-88E2-D124-8DB5-EFE738C3C124}"/>
              </a:ext>
            </a:extLst>
          </p:cNvPr>
          <p:cNvSpPr txBox="1"/>
          <p:nvPr/>
        </p:nvSpPr>
        <p:spPr>
          <a:xfrm>
            <a:off x="7855857" y="656568"/>
            <a:ext cx="3446687" cy="44566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1200" dirty="0">
                <a:latin typeface="Calibri"/>
                <a:ea typeface="+mn-lt"/>
                <a:cs typeface="Calibri"/>
                <a:hlinkClick r:id="rId42">
                  <a:extLst>
                    <a:ext uri="{A12FA001-AC4F-418D-AE19-62706E023703}">
                      <ahyp:hlinkClr xmlns:ahyp="http://schemas.microsoft.com/office/drawing/2018/hyperlinkcolor" val="tx"/>
                    </a:ext>
                  </a:extLst>
                </a:hlinkClick>
              </a:rPr>
              <a:t>Biochemistry and Molecular Biology</a:t>
            </a:r>
            <a:endParaRPr lang="en-US" sz="1200" dirty="0">
              <a:ea typeface="+mn-lt"/>
              <a:cs typeface="+mn-lt"/>
            </a:endParaRPr>
          </a:p>
          <a:p>
            <a:pPr marL="285750" indent="-285750">
              <a:lnSpc>
                <a:spcPct val="90000"/>
              </a:lnSpc>
              <a:spcBef>
                <a:spcPts val="1000"/>
              </a:spcBef>
              <a:buFont typeface="Arial"/>
              <a:buChar char="•"/>
            </a:pPr>
            <a:r>
              <a:rPr lang="en-US" sz="1200" dirty="0">
                <a:latin typeface="Calibri"/>
                <a:ea typeface="+mn-lt"/>
                <a:cs typeface="Calibri"/>
                <a:hlinkClick r:id="rId43">
                  <a:extLst>
                    <a:ext uri="{A12FA001-AC4F-418D-AE19-62706E023703}">
                      <ahyp:hlinkClr xmlns:ahyp="http://schemas.microsoft.com/office/drawing/2018/hyperlinkcolor" val="tx"/>
                    </a:ext>
                  </a:extLst>
                </a:hlinkClick>
              </a:rPr>
              <a:t>Comparative Medicine</a:t>
            </a:r>
            <a:endParaRPr lang="en-US" sz="1200" dirty="0">
              <a:ea typeface="+mn-lt"/>
              <a:cs typeface="+mn-lt"/>
            </a:endParaRPr>
          </a:p>
          <a:p>
            <a:pPr marL="285750" indent="-285750">
              <a:lnSpc>
                <a:spcPct val="90000"/>
              </a:lnSpc>
              <a:spcBef>
                <a:spcPts val="1000"/>
              </a:spcBef>
              <a:buFont typeface="Arial"/>
              <a:buChar char="•"/>
            </a:pPr>
            <a:r>
              <a:rPr lang="en-US" sz="1200" dirty="0">
                <a:latin typeface="Calibri"/>
                <a:ea typeface="+mn-lt"/>
                <a:cs typeface="Calibri"/>
                <a:hlinkClick r:id="rId44">
                  <a:extLst>
                    <a:ext uri="{A12FA001-AC4F-418D-AE19-62706E023703}">
                      <ahyp:hlinkClr xmlns:ahyp="http://schemas.microsoft.com/office/drawing/2018/hyperlinkcolor" val="tx"/>
                    </a:ext>
                  </a:extLst>
                </a:hlinkClick>
              </a:rPr>
              <a:t>Molecular Microbiology and Immunology</a:t>
            </a:r>
            <a:endParaRPr lang="en-US" sz="1200" dirty="0">
              <a:ea typeface="+mn-lt"/>
              <a:cs typeface="+mn-lt"/>
            </a:endParaRPr>
          </a:p>
          <a:p>
            <a:pPr marL="285750" indent="-285750">
              <a:lnSpc>
                <a:spcPct val="90000"/>
              </a:lnSpc>
              <a:spcBef>
                <a:spcPts val="1000"/>
              </a:spcBef>
              <a:buFont typeface="Arial"/>
              <a:buChar char="•"/>
            </a:pPr>
            <a:r>
              <a:rPr lang="en-US" sz="1200" dirty="0">
                <a:latin typeface="Calibri"/>
                <a:ea typeface="+mn-lt"/>
                <a:cs typeface="Calibri"/>
                <a:hlinkClick r:id="rId45">
                  <a:extLst>
                    <a:ext uri="{A12FA001-AC4F-418D-AE19-62706E023703}">
                      <ahyp:hlinkClr xmlns:ahyp="http://schemas.microsoft.com/office/drawing/2018/hyperlinkcolor" val="tx"/>
                    </a:ext>
                  </a:extLst>
                </a:hlinkClick>
              </a:rPr>
              <a:t>Pathology</a:t>
            </a:r>
            <a:endParaRPr lang="en-US" sz="1200" dirty="0">
              <a:ea typeface="+mn-lt"/>
              <a:cs typeface="+mn-lt"/>
            </a:endParaRPr>
          </a:p>
          <a:p>
            <a:pPr marL="285750" indent="-285750">
              <a:lnSpc>
                <a:spcPct val="90000"/>
              </a:lnSpc>
              <a:spcBef>
                <a:spcPts val="1000"/>
              </a:spcBef>
              <a:buFont typeface="Arial"/>
              <a:buChar char="•"/>
            </a:pPr>
            <a:r>
              <a:rPr lang="en-US" sz="1200" dirty="0">
                <a:latin typeface="Calibri"/>
                <a:ea typeface="Arial"/>
                <a:cs typeface="Calibri"/>
                <a:hlinkClick r:id="rId46">
                  <a:extLst>
                    <a:ext uri="{A12FA001-AC4F-418D-AE19-62706E023703}">
                      <ahyp:hlinkClr xmlns:ahyp="http://schemas.microsoft.com/office/drawing/2018/hyperlinkcolor" val="tx"/>
                    </a:ext>
                  </a:extLst>
                </a:hlinkClick>
              </a:rPr>
              <a:t>Pharmacology and Physiology</a:t>
            </a:r>
            <a:endParaRPr lang="en-US" sz="1200" dirty="0">
              <a:latin typeface="Calibri"/>
              <a:ea typeface="Arial"/>
              <a:cs typeface="Calibri"/>
            </a:endParaRPr>
          </a:p>
          <a:p>
            <a:pPr marL="285750" indent="-285750">
              <a:lnSpc>
                <a:spcPct val="90000"/>
              </a:lnSpc>
              <a:spcBef>
                <a:spcPts val="1000"/>
              </a:spcBef>
              <a:buFont typeface="Arial"/>
              <a:buChar char="•"/>
            </a:pPr>
            <a:r>
              <a:rPr lang="en-US" sz="1200" dirty="0">
                <a:latin typeface="Calibri"/>
                <a:ea typeface="Arial"/>
                <a:cs typeface="Arial"/>
                <a:hlinkClick r:id="rId47">
                  <a:extLst>
                    <a:ext uri="{A12FA001-AC4F-418D-AE19-62706E023703}">
                      <ahyp:hlinkClr xmlns:ahyp="http://schemas.microsoft.com/office/drawing/2018/hyperlinkcolor" val="tx"/>
                    </a:ext>
                  </a:extLst>
                </a:hlinkClick>
              </a:rPr>
              <a:t>Radiation Oncology</a:t>
            </a:r>
            <a:r>
              <a:rPr lang="en-US" sz="1200" dirty="0">
                <a:latin typeface="Calibri"/>
                <a:ea typeface="Arial"/>
                <a:cs typeface="Arial"/>
              </a:rPr>
              <a:t>​</a:t>
            </a:r>
            <a:endParaRPr lang="en-US" sz="1200" dirty="0">
              <a:cs typeface="Calibri"/>
            </a:endParaRPr>
          </a:p>
          <a:p>
            <a:pPr marL="285750" indent="-285750">
              <a:lnSpc>
                <a:spcPct val="90000"/>
              </a:lnSpc>
              <a:spcBef>
                <a:spcPts val="1000"/>
              </a:spcBef>
              <a:buFont typeface="Arial"/>
              <a:buChar char="•"/>
            </a:pPr>
            <a:r>
              <a:rPr lang="en-US" sz="1200" dirty="0">
                <a:latin typeface="Calibri"/>
                <a:ea typeface="Arial"/>
                <a:cs typeface="Arial"/>
                <a:hlinkClick r:id="rId48">
                  <a:extLst>
                    <a:ext uri="{A12FA001-AC4F-418D-AE19-62706E023703}">
                      <ahyp:hlinkClr xmlns:ahyp="http://schemas.microsoft.com/office/drawing/2018/hyperlinkcolor" val="tx"/>
                    </a:ext>
                  </a:extLst>
                </a:hlinkClick>
              </a:rPr>
              <a:t>Surgery</a:t>
            </a:r>
            <a:r>
              <a:rPr lang="en-US" sz="1200" dirty="0">
                <a:latin typeface="Calibri"/>
                <a:ea typeface="Arial"/>
                <a:cs typeface="Arial"/>
              </a:rPr>
              <a:t>​</a:t>
            </a:r>
          </a:p>
          <a:p>
            <a:pPr lvl="1" rtl="0">
              <a:buChar char="•"/>
            </a:pPr>
            <a:r>
              <a:rPr lang="en-US" sz="1200" dirty="0">
                <a:latin typeface="Calibri"/>
                <a:ea typeface="Arial"/>
                <a:cs typeface="Arial"/>
                <a:hlinkClick r:id="rId49">
                  <a:extLst>
                    <a:ext uri="{A12FA001-AC4F-418D-AE19-62706E023703}">
                      <ahyp:hlinkClr xmlns:ahyp="http://schemas.microsoft.com/office/drawing/2018/hyperlinkcolor" val="tx"/>
                    </a:ext>
                  </a:extLst>
                </a:hlinkClick>
              </a:rPr>
              <a:t>Abdominal Transplant Surgery</a:t>
            </a:r>
            <a:r>
              <a:rPr lang="en-US" sz="1200" dirty="0">
                <a:latin typeface="Calibri"/>
                <a:ea typeface="Arial"/>
                <a:cs typeface="Arial"/>
              </a:rPr>
              <a:t>​</a:t>
            </a:r>
          </a:p>
          <a:p>
            <a:pPr lvl="1" rtl="0">
              <a:buChar char="•"/>
            </a:pPr>
            <a:r>
              <a:rPr lang="en-US" sz="1200" dirty="0">
                <a:latin typeface="Calibri"/>
                <a:ea typeface="Arial"/>
                <a:cs typeface="Arial"/>
                <a:hlinkClick r:id="rId50">
                  <a:extLst>
                    <a:ext uri="{A12FA001-AC4F-418D-AE19-62706E023703}">
                      <ahyp:hlinkClr xmlns:ahyp="http://schemas.microsoft.com/office/drawing/2018/hyperlinkcolor" val="tx"/>
                    </a:ext>
                  </a:extLst>
                </a:hlinkClick>
              </a:rPr>
              <a:t>Cardiothoracic Surgery</a:t>
            </a:r>
            <a:r>
              <a:rPr lang="en-US" sz="1200" dirty="0">
                <a:latin typeface="Calibri"/>
                <a:ea typeface="Arial"/>
                <a:cs typeface="Arial"/>
              </a:rPr>
              <a:t>​</a:t>
            </a:r>
          </a:p>
          <a:p>
            <a:pPr lvl="1" rtl="0">
              <a:buChar char="•"/>
            </a:pPr>
            <a:r>
              <a:rPr lang="en-US" sz="1200" dirty="0">
                <a:latin typeface="Calibri"/>
                <a:ea typeface="Arial"/>
                <a:cs typeface="Arial"/>
                <a:hlinkClick r:id="rId51">
                  <a:extLst>
                    <a:ext uri="{A12FA001-AC4F-418D-AE19-62706E023703}">
                      <ahyp:hlinkClr xmlns:ahyp="http://schemas.microsoft.com/office/drawing/2018/hyperlinkcolor" val="tx"/>
                    </a:ext>
                  </a:extLst>
                </a:hlinkClick>
              </a:rPr>
              <a:t>Emergency Medicine</a:t>
            </a:r>
            <a:r>
              <a:rPr lang="en-US" sz="1200" dirty="0">
                <a:latin typeface="Calibri"/>
                <a:ea typeface="Arial"/>
                <a:cs typeface="Arial"/>
              </a:rPr>
              <a:t>​</a:t>
            </a:r>
          </a:p>
          <a:p>
            <a:pPr lvl="1" rtl="0">
              <a:buChar char="•"/>
            </a:pPr>
            <a:r>
              <a:rPr lang="en-US" sz="1200" dirty="0">
                <a:latin typeface="Calibri"/>
                <a:ea typeface="Arial"/>
                <a:cs typeface="Arial"/>
                <a:hlinkClick r:id="rId52">
                  <a:extLst>
                    <a:ext uri="{A12FA001-AC4F-418D-AE19-62706E023703}">
                      <ahyp:hlinkClr xmlns:ahyp="http://schemas.microsoft.com/office/drawing/2018/hyperlinkcolor" val="tx"/>
                    </a:ext>
                  </a:extLst>
                </a:hlinkClick>
              </a:rPr>
              <a:t>General Surgery</a:t>
            </a:r>
            <a:r>
              <a:rPr lang="en-US" sz="1200" dirty="0">
                <a:latin typeface="Calibri"/>
                <a:ea typeface="Arial"/>
                <a:cs typeface="Arial"/>
              </a:rPr>
              <a:t>​</a:t>
            </a:r>
          </a:p>
          <a:p>
            <a:pPr lvl="1" rtl="0">
              <a:buChar char="•"/>
            </a:pPr>
            <a:r>
              <a:rPr lang="en-US" sz="1200" dirty="0">
                <a:latin typeface="Calibri"/>
                <a:ea typeface="Arial"/>
                <a:cs typeface="Arial"/>
                <a:hlinkClick r:id="rId53">
                  <a:extLst>
                    <a:ext uri="{A12FA001-AC4F-418D-AE19-62706E023703}">
                      <ahyp:hlinkClr xmlns:ahyp="http://schemas.microsoft.com/office/drawing/2018/hyperlinkcolor" val="tx"/>
                    </a:ext>
                  </a:extLst>
                </a:hlinkClick>
              </a:rPr>
              <a:t>Neurological Surgery</a:t>
            </a:r>
            <a:r>
              <a:rPr lang="en-US" sz="1200" dirty="0">
                <a:latin typeface="Calibri"/>
                <a:ea typeface="Arial"/>
                <a:cs typeface="Arial"/>
              </a:rPr>
              <a:t>​</a:t>
            </a:r>
          </a:p>
          <a:p>
            <a:pPr lvl="1" rtl="0">
              <a:buChar char="•"/>
            </a:pPr>
            <a:r>
              <a:rPr lang="en-US" sz="1200" dirty="0">
                <a:latin typeface="Calibri"/>
                <a:ea typeface="Arial"/>
                <a:cs typeface="Arial"/>
                <a:hlinkClick r:id="rId54">
                  <a:extLst>
                    <a:ext uri="{A12FA001-AC4F-418D-AE19-62706E023703}">
                      <ahyp:hlinkClr xmlns:ahyp="http://schemas.microsoft.com/office/drawing/2018/hyperlinkcolor" val="tx"/>
                    </a:ext>
                  </a:extLst>
                </a:hlinkClick>
              </a:rPr>
              <a:t>Pediatric Surgery</a:t>
            </a:r>
            <a:r>
              <a:rPr lang="en-US" sz="1200" dirty="0">
                <a:latin typeface="Calibri"/>
                <a:ea typeface="Arial"/>
                <a:cs typeface="Arial"/>
              </a:rPr>
              <a:t>​</a:t>
            </a:r>
          </a:p>
          <a:p>
            <a:pPr lvl="1" rtl="0">
              <a:buChar char="•"/>
            </a:pPr>
            <a:r>
              <a:rPr lang="en-US" sz="1200" dirty="0">
                <a:latin typeface="Calibri"/>
                <a:ea typeface="Arial"/>
                <a:cs typeface="Arial"/>
                <a:hlinkClick r:id="rId55">
                  <a:extLst>
                    <a:ext uri="{A12FA001-AC4F-418D-AE19-62706E023703}">
                      <ahyp:hlinkClr xmlns:ahyp="http://schemas.microsoft.com/office/drawing/2018/hyperlinkcolor" val="tx"/>
                    </a:ext>
                  </a:extLst>
                </a:hlinkClick>
              </a:rPr>
              <a:t>Plastic and Reconstructive Surgery</a:t>
            </a:r>
            <a:r>
              <a:rPr lang="en-US" sz="1200" dirty="0">
                <a:latin typeface="Calibri"/>
                <a:ea typeface="Arial"/>
                <a:cs typeface="Arial"/>
              </a:rPr>
              <a:t>​</a:t>
            </a:r>
          </a:p>
          <a:p>
            <a:pPr lvl="1" rtl="0">
              <a:buChar char="•"/>
            </a:pPr>
            <a:r>
              <a:rPr lang="en-US" sz="1200" dirty="0">
                <a:latin typeface="Calibri"/>
                <a:ea typeface="Arial"/>
                <a:cs typeface="Arial"/>
                <a:hlinkClick r:id="rId56">
                  <a:extLst>
                    <a:ext uri="{A12FA001-AC4F-418D-AE19-62706E023703}">
                      <ahyp:hlinkClr xmlns:ahyp="http://schemas.microsoft.com/office/drawing/2018/hyperlinkcolor" val="tx"/>
                    </a:ext>
                  </a:extLst>
                </a:hlinkClick>
              </a:rPr>
              <a:t>Urologic Surgery</a:t>
            </a:r>
            <a:r>
              <a:rPr lang="en-US" sz="1200" dirty="0">
                <a:latin typeface="Calibri"/>
                <a:ea typeface="Arial"/>
                <a:cs typeface="Arial"/>
              </a:rPr>
              <a:t>​</a:t>
            </a:r>
          </a:p>
          <a:p>
            <a:pPr lvl="1" rtl="0">
              <a:buChar char="•"/>
            </a:pPr>
            <a:r>
              <a:rPr lang="en-US" sz="1200" dirty="0">
                <a:latin typeface="Calibri"/>
                <a:ea typeface="Arial"/>
                <a:cs typeface="Arial"/>
                <a:hlinkClick r:id="rId57">
                  <a:extLst>
                    <a:ext uri="{A12FA001-AC4F-418D-AE19-62706E023703}">
                      <ahyp:hlinkClr xmlns:ahyp="http://schemas.microsoft.com/office/drawing/2018/hyperlinkcolor" val="tx"/>
                    </a:ext>
                  </a:extLst>
                </a:hlinkClick>
              </a:rPr>
              <a:t>Vascular and Endovascular Surgery</a:t>
            </a:r>
            <a:r>
              <a:rPr lang="en-US" sz="1200" dirty="0">
                <a:latin typeface="Calibri"/>
                <a:ea typeface="Arial"/>
                <a:cs typeface="Arial"/>
              </a:rPr>
              <a:t>​</a:t>
            </a:r>
          </a:p>
          <a:p>
            <a:pPr rtl="0"/>
            <a:r>
              <a:rPr lang="en-US" sz="1400" dirty="0">
                <a:latin typeface="Calibri"/>
                <a:ea typeface="Segoe UI"/>
                <a:cs typeface="Segoe UI"/>
              </a:rPr>
              <a:t>​</a:t>
            </a:r>
          </a:p>
          <a:p>
            <a:pPr lvl="0" rtl="0"/>
            <a:endParaRPr lang="en-US" dirty="0">
              <a:latin typeface="Calibri"/>
              <a:ea typeface="Arial"/>
              <a:cs typeface="Arial"/>
            </a:endParaRPr>
          </a:p>
          <a:p>
            <a:pPr rtl="0"/>
            <a:r>
              <a:rPr lang="en-US" dirty="0">
                <a:latin typeface="Calibri"/>
                <a:ea typeface="Segoe UI"/>
                <a:cs typeface="Segoe UI"/>
              </a:rPr>
              <a:t>​</a:t>
            </a:r>
            <a:endParaRPr lang="en-US" dirty="0"/>
          </a:p>
        </p:txBody>
      </p:sp>
      <p:sp>
        <p:nvSpPr>
          <p:cNvPr id="2" name="TextBox 1">
            <a:extLst>
              <a:ext uri="{FF2B5EF4-FFF2-40B4-BE49-F238E27FC236}">
                <a16:creationId xmlns:a16="http://schemas.microsoft.com/office/drawing/2014/main" id="{D960E4B0-DCC9-67FC-9E0F-F1E5B1F3E298}"/>
              </a:ext>
            </a:extLst>
          </p:cNvPr>
          <p:cNvSpPr txBox="1"/>
          <p:nvPr/>
        </p:nvSpPr>
        <p:spPr>
          <a:xfrm>
            <a:off x="581177" y="6409196"/>
            <a:ext cx="8096036" cy="369332"/>
          </a:xfrm>
          <a:prstGeom prst="rect">
            <a:avLst/>
          </a:prstGeom>
          <a:noFill/>
        </p:spPr>
        <p:txBody>
          <a:bodyPr wrap="square" rtlCol="0">
            <a:spAutoFit/>
          </a:bodyPr>
          <a:lstStyle/>
          <a:p>
            <a:r>
              <a:rPr lang="en-US" dirty="0"/>
              <a:t>* Excludes academic/administrative departments </a:t>
            </a:r>
          </a:p>
        </p:txBody>
      </p:sp>
    </p:spTree>
    <p:extLst>
      <p:ext uri="{BB962C8B-B14F-4D97-AF65-F5344CB8AC3E}">
        <p14:creationId xmlns:p14="http://schemas.microsoft.com/office/powerpoint/2010/main" val="274231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CDB0F6-0DD1-EE49-F5AF-405A6AA4F43B}"/>
              </a:ext>
            </a:extLst>
          </p:cNvPr>
          <p:cNvSpPr>
            <a:spLocks noGrp="1"/>
          </p:cNvSpPr>
          <p:nvPr>
            <p:ph type="title"/>
          </p:nvPr>
        </p:nvSpPr>
        <p:spPr>
          <a:xfrm>
            <a:off x="566058" y="836023"/>
            <a:ext cx="2718788" cy="5183777"/>
          </a:xfrm>
        </p:spPr>
        <p:txBody>
          <a:bodyPr anchor="ctr">
            <a:normAutofit/>
          </a:bodyPr>
          <a:lstStyle/>
          <a:p>
            <a:r>
              <a:rPr lang="en-US" sz="3600" dirty="0">
                <a:solidFill>
                  <a:srgbClr val="FFFFFF"/>
                </a:solidFill>
                <a:latin typeface="Calibri"/>
                <a:cs typeface="Calibri"/>
              </a:rPr>
              <a:t>SOM Centers and Institutes (11)</a:t>
            </a:r>
            <a:endParaRPr lang="en-US" sz="3600" dirty="0">
              <a:solidFill>
                <a:srgbClr val="FFFFFF"/>
              </a:solidFill>
            </a:endParaRPr>
          </a:p>
        </p:txBody>
      </p:sp>
      <p:sp>
        <p:nvSpPr>
          <p:cNvPr id="11" name="Rectangle 10">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8E709616-54E1-42B9-9736-25B76A87ABC8}"/>
              </a:ext>
            </a:extLst>
          </p:cNvPr>
          <p:cNvGraphicFramePr>
            <a:graphicFrameLocks noGrp="1"/>
          </p:cNvGraphicFramePr>
          <p:nvPr>
            <p:ph idx="1"/>
            <p:extLst>
              <p:ext uri="{D42A27DB-BD31-4B8C-83A1-F6EECF244321}">
                <p14:modId xmlns:p14="http://schemas.microsoft.com/office/powerpoint/2010/main" val="1053445016"/>
              </p:ext>
            </p:extLst>
          </p:nvPr>
        </p:nvGraphicFramePr>
        <p:xfrm>
          <a:off x="4685975" y="797973"/>
          <a:ext cx="5990136" cy="5262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829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DDA33-B985-4AD0-B8E8-38028D373431}"/>
              </a:ext>
            </a:extLst>
          </p:cNvPr>
          <p:cNvSpPr>
            <a:spLocks noGrp="1"/>
          </p:cNvSpPr>
          <p:nvPr>
            <p:ph type="title"/>
          </p:nvPr>
        </p:nvSpPr>
        <p:spPr>
          <a:xfrm>
            <a:off x="1229032" y="365760"/>
            <a:ext cx="5997678" cy="1325562"/>
          </a:xfrm>
        </p:spPr>
        <p:txBody>
          <a:bodyPr>
            <a:normAutofit/>
          </a:bodyPr>
          <a:lstStyle/>
          <a:p>
            <a:r>
              <a:rPr lang="en-US" sz="3100">
                <a:cs typeface="Calibri Light"/>
              </a:rPr>
              <a:t>Collaborative Units – </a:t>
            </a:r>
            <a:r>
              <a:rPr lang="en-US" sz="3100" i="1">
                <a:cs typeface="Calibri Light"/>
              </a:rPr>
              <a:t>comprised of Clinical Research Units</a:t>
            </a:r>
          </a:p>
        </p:txBody>
      </p:sp>
      <p:sp>
        <p:nvSpPr>
          <p:cNvPr id="10" name="Rectangle 9">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3CBD3E3-7BD5-45D8-BE0C-2FA740876DC0}"/>
              </a:ext>
            </a:extLst>
          </p:cNvPr>
          <p:cNvSpPr>
            <a:spLocks noGrp="1"/>
          </p:cNvSpPr>
          <p:nvPr>
            <p:ph idx="1"/>
          </p:nvPr>
        </p:nvSpPr>
        <p:spPr>
          <a:xfrm>
            <a:off x="1211139" y="1937442"/>
            <a:ext cx="6015571" cy="4197427"/>
          </a:xfrm>
        </p:spPr>
        <p:txBody>
          <a:bodyPr vert="horz" lIns="91440" tIns="45720" rIns="91440" bIns="45720" rtlCol="0">
            <a:normAutofit/>
          </a:bodyPr>
          <a:lstStyle/>
          <a:p>
            <a:pPr>
              <a:buFont typeface="Wingdings" panose="020B0604020202020204" pitchFamily="34" charset="0"/>
              <a:buChar char="§"/>
            </a:pPr>
            <a:r>
              <a:rPr lang="en-US" sz="1500" dirty="0"/>
              <a:t>Clinical departments and cancer center were grouped into 6 Clinical Research Units (CRU) </a:t>
            </a:r>
            <a:endParaRPr lang="en-US" sz="1500" dirty="0">
              <a:ea typeface="Calibri"/>
              <a:cs typeface="Calibri"/>
            </a:endParaRPr>
          </a:p>
          <a:p>
            <a:pPr lvl="1"/>
            <a:r>
              <a:rPr lang="en-US" sz="1500" dirty="0"/>
              <a:t>Met with each Department/Chairs and reworked proposals</a:t>
            </a:r>
            <a:endParaRPr lang="en-US" sz="1500" dirty="0">
              <a:ea typeface="Calibri"/>
              <a:cs typeface="Calibri"/>
            </a:endParaRPr>
          </a:p>
          <a:p>
            <a:pPr lvl="1"/>
            <a:r>
              <a:rPr lang="en-US" sz="1500" dirty="0"/>
              <a:t>Collaborative Unit Business Managers (initially 5) to manage CU funds flow related to designated fund usage, new SSM/SLU recruitments, conveyed faculty reimbursements and cost allocations, grant and clinical trial profit and loss management, forecasting models</a:t>
            </a:r>
          </a:p>
          <a:p>
            <a:pPr lvl="1"/>
            <a:r>
              <a:rPr lang="en-US" sz="1500" dirty="0"/>
              <a:t>Grant administrators based on key factors (# of PI’s, # of awards, # of clinical trials)</a:t>
            </a:r>
            <a:endParaRPr lang="en-US" sz="1500" dirty="0">
              <a:ea typeface="Calibri"/>
              <a:cs typeface="Calibri"/>
            </a:endParaRPr>
          </a:p>
          <a:p>
            <a:pPr lvl="1"/>
            <a:r>
              <a:rPr lang="en-US" sz="1500" dirty="0"/>
              <a:t>Central SOM Finance will initiate non-research purchases, </a:t>
            </a:r>
            <a:r>
              <a:rPr lang="en-US" sz="1500" dirty="0" err="1"/>
              <a:t>Agiloft</a:t>
            </a:r>
            <a:r>
              <a:rPr lang="en-US" sz="1500" dirty="0"/>
              <a:t> contracting, endowment/hard dollar funds and consolidated funds flow modeling and forecasting</a:t>
            </a:r>
            <a:endParaRPr lang="en-US" sz="1500" dirty="0">
              <a:ea typeface="Calibri"/>
              <a:cs typeface="Calibri"/>
            </a:endParaRPr>
          </a:p>
          <a:p>
            <a:pPr lvl="1"/>
            <a:r>
              <a:rPr lang="en-US" sz="1500" dirty="0"/>
              <a:t>Focus on standardization and using central resources for purposes of pre-award,  post award, grant accountant (research invoicing) and overall University accounting</a:t>
            </a:r>
            <a:endParaRPr lang="en-US" sz="1500" dirty="0">
              <a:ea typeface="Calibri"/>
              <a:cs typeface="Calibri"/>
            </a:endParaRPr>
          </a:p>
          <a:p>
            <a:pPr lvl="1"/>
            <a:endParaRPr lang="en-US" sz="1500" dirty="0"/>
          </a:p>
          <a:p>
            <a:pPr marL="457200" lvl="1" indent="0">
              <a:buNone/>
            </a:pPr>
            <a:endParaRPr lang="en-US" sz="1500" dirty="0"/>
          </a:p>
          <a:p>
            <a:endParaRPr lang="en-US" sz="1500" dirty="0"/>
          </a:p>
        </p:txBody>
      </p:sp>
      <p:pic>
        <p:nvPicPr>
          <p:cNvPr id="5" name="Picture 4" descr="Person using microscope">
            <a:extLst>
              <a:ext uri="{FF2B5EF4-FFF2-40B4-BE49-F238E27FC236}">
                <a16:creationId xmlns:a16="http://schemas.microsoft.com/office/drawing/2014/main" id="{0542A0F5-863E-4314-A3B2-13B78D329B90}"/>
              </a:ext>
            </a:extLst>
          </p:cNvPr>
          <p:cNvPicPr>
            <a:picLocks noChangeAspect="1"/>
          </p:cNvPicPr>
          <p:nvPr/>
        </p:nvPicPr>
        <p:blipFill rotWithShape="1">
          <a:blip r:embed="rId3"/>
          <a:srcRect l="24688" r="42065" b="1"/>
          <a:stretch/>
        </p:blipFill>
        <p:spPr>
          <a:xfrm>
            <a:off x="7538689" y="10"/>
            <a:ext cx="4653311" cy="6857990"/>
          </a:xfrm>
          <a:prstGeom prst="rect">
            <a:avLst/>
          </a:prstGeom>
        </p:spPr>
      </p:pic>
    </p:spTree>
    <p:extLst>
      <p:ext uri="{BB962C8B-B14F-4D97-AF65-F5344CB8AC3E}">
        <p14:creationId xmlns:p14="http://schemas.microsoft.com/office/powerpoint/2010/main" val="1875236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1DD662-1CE4-8364-E25F-2B1CA0DED224}"/>
              </a:ext>
            </a:extLst>
          </p:cNvPr>
          <p:cNvSpPr>
            <a:spLocks noGrp="1"/>
          </p:cNvSpPr>
          <p:nvPr>
            <p:ph type="title"/>
          </p:nvPr>
        </p:nvSpPr>
        <p:spPr>
          <a:xfrm>
            <a:off x="1828800" y="365126"/>
            <a:ext cx="9525000" cy="1032160"/>
          </a:xfrm>
        </p:spPr>
        <p:txBody>
          <a:bodyPr>
            <a:normAutofit/>
          </a:bodyPr>
          <a:lstStyle/>
          <a:p>
            <a:r>
              <a:rPr lang="en-US" sz="3400">
                <a:solidFill>
                  <a:schemeClr val="accent1"/>
                </a:solidFill>
                <a:ea typeface="+mj-lt"/>
                <a:cs typeface="+mj-lt"/>
              </a:rPr>
              <a:t>New SLU SOM Processes Required</a:t>
            </a:r>
          </a:p>
        </p:txBody>
      </p:sp>
      <p:pic>
        <p:nvPicPr>
          <p:cNvPr id="10" name="Picture 9">
            <a:extLst>
              <a:ext uri="{FF2B5EF4-FFF2-40B4-BE49-F238E27FC236}">
                <a16:creationId xmlns:a16="http://schemas.microsoft.com/office/drawing/2014/main" id="{6186365C-704F-4FED-1E56-1071167B434F}"/>
              </a:ext>
            </a:extLst>
          </p:cNvPr>
          <p:cNvPicPr>
            <a:picLocks noChangeAspect="1"/>
          </p:cNvPicPr>
          <p:nvPr/>
        </p:nvPicPr>
        <p:blipFill rotWithShape="1">
          <a:blip r:embed="rId3"/>
          <a:srcRect t="15730"/>
          <a:stretch/>
        </p:blipFill>
        <p:spPr>
          <a:xfrm>
            <a:off x="838200" y="770730"/>
            <a:ext cx="914400" cy="514352"/>
          </a:xfrm>
          <a:prstGeom prst="rect">
            <a:avLst/>
          </a:prstGeom>
        </p:spPr>
      </p:pic>
      <p:graphicFrame>
        <p:nvGraphicFramePr>
          <p:cNvPr id="9" name="Content Placeholder 2">
            <a:extLst>
              <a:ext uri="{FF2B5EF4-FFF2-40B4-BE49-F238E27FC236}">
                <a16:creationId xmlns:a16="http://schemas.microsoft.com/office/drawing/2014/main" id="{9ACE10D4-04CC-AEA2-6C1E-E7C12EB5D9CD}"/>
              </a:ext>
            </a:extLst>
          </p:cNvPr>
          <p:cNvGraphicFramePr>
            <a:graphicFrameLocks noGrp="1"/>
          </p:cNvGraphicFramePr>
          <p:nvPr>
            <p:ph idx="1"/>
            <p:extLst>
              <p:ext uri="{D42A27DB-BD31-4B8C-83A1-F6EECF244321}">
                <p14:modId xmlns:p14="http://schemas.microsoft.com/office/powerpoint/2010/main" val="1365895303"/>
              </p:ext>
            </p:extLst>
          </p:nvPr>
        </p:nvGraphicFramePr>
        <p:xfrm>
          <a:off x="757144" y="1182189"/>
          <a:ext cx="10406743" cy="44893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7A191B7A-CBEA-881A-1737-9FA98246AFE1}"/>
              </a:ext>
            </a:extLst>
          </p:cNvPr>
          <p:cNvSpPr txBox="1"/>
          <p:nvPr/>
        </p:nvSpPr>
        <p:spPr>
          <a:xfrm>
            <a:off x="986319" y="5672511"/>
            <a:ext cx="10407983" cy="923330"/>
          </a:xfrm>
          <a:prstGeom prst="rect">
            <a:avLst/>
          </a:prstGeom>
          <a:noFill/>
        </p:spPr>
        <p:txBody>
          <a:bodyPr wrap="square" lIns="91440" tIns="45720" rIns="91440" bIns="45720" rtlCol="0" anchor="t">
            <a:spAutoFit/>
          </a:bodyPr>
          <a:lstStyle/>
          <a:p>
            <a:r>
              <a:rPr lang="en-US"/>
              <a:t>There are many new SLU processes; some are interim, and others are long term.  However, it will be important in short-term to reduce the use of contingent workers and implement the new infrastructure.  </a:t>
            </a:r>
          </a:p>
          <a:p>
            <a:endParaRPr lang="en-US"/>
          </a:p>
        </p:txBody>
      </p:sp>
    </p:spTree>
    <p:extLst>
      <p:ext uri="{BB962C8B-B14F-4D97-AF65-F5344CB8AC3E}">
        <p14:creationId xmlns:p14="http://schemas.microsoft.com/office/powerpoint/2010/main" val="1617231297"/>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13C901-7F07-466C-BBFB-37B66ED1F69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11AEF4D-E1F1-46B8-8C58-B490BFDD64A4}">
  <ds:schemaRefs>
    <ds:schemaRef ds:uri="http://schemas.microsoft.com/sharepoint/v3/contenttype/forms"/>
  </ds:schemaRefs>
</ds:datastoreItem>
</file>

<file path=customXml/itemProps3.xml><?xml version="1.0" encoding="utf-8"?>
<ds:datastoreItem xmlns:ds="http://schemas.openxmlformats.org/officeDocument/2006/customXml" ds:itemID="{8C149337-CC20-42E7-8327-E5212BE344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TM03457515[[fn=View]]</Template>
  <TotalTime>300</TotalTime>
  <Words>3155</Words>
  <Application>Microsoft Office PowerPoint</Application>
  <PresentationFormat>Widescreen</PresentationFormat>
  <Paragraphs>501</Paragraphs>
  <Slides>43</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Arial,Sans-Serif</vt:lpstr>
      <vt:lpstr>brandon-grotesque</vt:lpstr>
      <vt:lpstr>Calibri</vt:lpstr>
      <vt:lpstr>Calibri Light</vt:lpstr>
      <vt:lpstr>Century Schoolbook</vt:lpstr>
      <vt:lpstr>Roboto</vt:lpstr>
      <vt:lpstr>Times New Roman</vt:lpstr>
      <vt:lpstr>Wingdings</vt:lpstr>
      <vt:lpstr>Wingdings 2</vt:lpstr>
      <vt:lpstr>View</vt:lpstr>
      <vt:lpstr>September Business Managers’ Meeting</vt:lpstr>
      <vt:lpstr>Agenda</vt:lpstr>
      <vt:lpstr>Announcements</vt:lpstr>
      <vt:lpstr>Business + Finance</vt:lpstr>
      <vt:lpstr>Clinical Faculty – Employment contracts with SSM and Appointments </vt:lpstr>
      <vt:lpstr>PowerPoint Presentation</vt:lpstr>
      <vt:lpstr>SOM Centers and Institutes (11)</vt:lpstr>
      <vt:lpstr>Collaborative Units – comprised of Clinical Research Units</vt:lpstr>
      <vt:lpstr>New SLU SOM Processes Required</vt:lpstr>
      <vt:lpstr>Sale of SLUCare Transition Agreements with SSM </vt:lpstr>
      <vt:lpstr>Sale of SLUCare Transition Agreements with SSM </vt:lpstr>
      <vt:lpstr>Human Resources</vt:lpstr>
      <vt:lpstr>Employee Well-Being</vt:lpstr>
      <vt:lpstr>Intellectual Well-Being stimulate curiosity and tapping into creativity for mental growth </vt:lpstr>
      <vt:lpstr>Physical Well-Being “overall health and well-being of the body" </vt:lpstr>
      <vt:lpstr>Financial Health “plan for your financial well-being" </vt:lpstr>
      <vt:lpstr>Social/Emotional Well-Being develop healthy habits to lower stress and work life balance</vt:lpstr>
      <vt:lpstr>Spiritual Well-Being connecting to something greater than yourself</vt:lpstr>
      <vt:lpstr>Employee Well-Being Platform</vt:lpstr>
      <vt:lpstr>Additional Resources </vt:lpstr>
      <vt:lpstr>Human Resources</vt:lpstr>
      <vt:lpstr>New Employee Orientation  in Workday</vt:lpstr>
      <vt:lpstr>New Employee Orientation  in Workday</vt:lpstr>
      <vt:lpstr>New Employee Orientation  in Workday</vt:lpstr>
      <vt:lpstr>New Employee Orientation  in Workday</vt:lpstr>
      <vt:lpstr>New Employee Orientation  in Workday</vt:lpstr>
      <vt:lpstr>New Employee Orientation  in Workday</vt:lpstr>
      <vt:lpstr>HR Shared Services Help</vt:lpstr>
      <vt:lpstr>Who receives which modules?</vt:lpstr>
      <vt:lpstr>Who receives which modules?</vt:lpstr>
      <vt:lpstr>Welcome to SLU (Everyone)</vt:lpstr>
      <vt:lpstr>Payroll Basics</vt:lpstr>
      <vt:lpstr>Payroll, Taxes, Paid Time Off </vt:lpstr>
      <vt:lpstr>Benefits:</vt:lpstr>
      <vt:lpstr>Additional Resources:</vt:lpstr>
      <vt:lpstr>Employee Assistance Program</vt:lpstr>
      <vt:lpstr>University Orientation</vt:lpstr>
      <vt:lpstr>University Orientation</vt:lpstr>
      <vt:lpstr>University Orientation</vt:lpstr>
      <vt:lpstr>University Orientation</vt:lpstr>
      <vt:lpstr>University Orientation</vt:lpstr>
      <vt:lpstr>QUESTIONS?   Human Resources hr@slu.edu 314-977-2358</vt:lpstr>
      <vt:lpstr>QUESTIONS? Business + Finance budgetoffice@slu.edu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Jessica Winet-Fleer</dc:creator>
  <cp:lastModifiedBy>Jessica Winet-Fleer</cp:lastModifiedBy>
  <cp:revision>7</cp:revision>
  <dcterms:created xsi:type="dcterms:W3CDTF">2022-03-16T18:00:19Z</dcterms:created>
  <dcterms:modified xsi:type="dcterms:W3CDTF">2022-09-09T15:13:08Z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